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60" autoAdjust="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72BD0-5CEB-4FF3-8280-9F3B90FD61A6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2612F-1F5D-4ADD-9EEE-F7F5F7F38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D17643-CDA7-4C40-8348-7D319F88DDBC}" type="datetime1">
              <a:rPr lang="en-GB" smtClean="0"/>
              <a:pPr/>
              <a:t>21/06/2013</a:t>
            </a:fld>
            <a:r>
              <a:rPr lang="en-GB" smtClean="0"/>
              <a:t>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Mr A Lovat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189E12-4EBC-49B6-AD2A-A00411212FC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imagesCABUHI9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763688" cy="799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82F-4094-4C0C-947B-285F7E4C5120}" type="datetime1">
              <a:rPr lang="en-GB" smtClean="0"/>
              <a:pPr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C119-6C58-4C51-B76C-202740C2B6AE}" type="datetime1">
              <a:rPr lang="en-GB" smtClean="0"/>
              <a:pPr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C394-0CA4-47AE-9E0D-A72019AEE523}" type="datetime1">
              <a:rPr lang="en-GB" smtClean="0"/>
              <a:pPr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3418-91B3-4362-8E5C-7A6AD97A41B1}" type="datetime1">
              <a:rPr lang="en-GB" smtClean="0"/>
              <a:pPr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90F8-7585-42E0-8CBC-29B929C5F77F}" type="datetime1">
              <a:rPr lang="en-GB" smtClean="0"/>
              <a:pPr/>
              <a:t>21/06/2013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799-C92C-4066-8CDA-4CDB3463D745}" type="datetime1">
              <a:rPr lang="en-GB" smtClean="0"/>
              <a:pPr/>
              <a:t>21/06/2013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C4E9-5AE4-40E9-B5DF-32D26B9B293D}" type="datetime1">
              <a:rPr lang="en-GB" smtClean="0"/>
              <a:pPr/>
              <a:t>21/06/2013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8018-7BDC-418D-B34C-C0EEA326458C}" type="datetime1">
              <a:rPr lang="en-GB" smtClean="0"/>
              <a:pPr/>
              <a:t>21/06/2013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2597-7FDC-4425-83C4-BE7C7A3E9BF9}" type="datetime1">
              <a:rPr lang="en-GB" smtClean="0"/>
              <a:pPr/>
              <a:t>21/06/2013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C911-B48E-4CA5-98EB-EB0C69A0FEA3}" type="datetime1">
              <a:rPr lang="en-GB" smtClean="0"/>
              <a:pPr/>
              <a:t>21/06/2013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Mr A Lovat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9E12-4EBC-49B6-AD2A-A00411212F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CA2C7ACD-8C9A-45EF-AC8A-9952BD92F7E6}" type="datetime1">
              <a:rPr lang="en-GB" smtClean="0"/>
              <a:pPr/>
              <a:t>21/06/2013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Mr A Lovat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C189E12-4EBC-49B6-AD2A-A00411212FC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imagesCABUHI9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" y="1"/>
            <a:ext cx="1763688" cy="799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bc.co.uk/learningzone/clips/anatomy-and-physiology-of-the-kidneys/5370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erobio.com/target_practice_quiz/target_practice_quiz_kidney.sw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d1.edb.hkedcity.net/cd/science/biology/resources/animation/Topic16.swf" TargetMode="External"/><Relationship Id="rId2" Type="http://schemas.openxmlformats.org/officeDocument/2006/relationships/hyperlink" Target="http://www.sumanasinc.com/webcontent/animations/content/kidney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trYotjYvtU&amp;feature=player_embedde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bc.co.uk/learningzone/clips/the-effect-of-high-sugar-intake-on-blood-sugar-levels/5371.html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dneypatientguide.org.uk/HKWanim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ubscription.echalk.co.uk/Science/biology/UrinarySystem/urinarySystemAndKidney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ymad.com/resources/kidney.sw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orado.edu/intphys/Class/IPHY3430-200/countercurrent_ct.sw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 Alice Roberts is lovely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http://www.bbc.co.uk/learningzone/clips/anatomy-and-physiology-of-the-kidneys/5370.html</a:t>
            </a:r>
            <a:r>
              <a:rPr lang="en-GB" dirty="0" smtClean="0"/>
              <a:t> </a:t>
            </a:r>
          </a:p>
          <a:p>
            <a:r>
              <a:rPr lang="en-GB" dirty="0" smtClean="0"/>
              <a:t>Urine</a:t>
            </a:r>
          </a:p>
          <a:p>
            <a:r>
              <a:rPr lang="en-GB" dirty="0" smtClean="0"/>
              <a:t>Kidney</a:t>
            </a:r>
          </a:p>
          <a:p>
            <a:r>
              <a:rPr lang="en-GB" dirty="0" smtClean="0"/>
              <a:t>Blood </a:t>
            </a:r>
          </a:p>
          <a:p>
            <a:r>
              <a:rPr lang="en-GB" dirty="0" smtClean="0"/>
              <a:t>Filtration</a:t>
            </a:r>
          </a:p>
          <a:p>
            <a:r>
              <a:rPr lang="en-GB" dirty="0" smtClean="0"/>
              <a:t>Renal</a:t>
            </a:r>
          </a:p>
        </p:txBody>
      </p:sp>
      <p:pic>
        <p:nvPicPr>
          <p:cNvPr id="2050" name="Picture 2" descr="http://static.guim.co.uk/sys-images/Education/Pix/cartoons/2012/1/26/1327600170746/Alice-Roberts-at-Birmingh-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924944"/>
            <a:ext cx="43815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Plenary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http://www.zerobio.com/target_practice_quiz/target_practice_quiz_kidney.swf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for revision…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http://www.sumanasinc.com/webcontent/animations/content/kidney.html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3"/>
              </a:rPr>
              <a:t>http://cd1.edb.hkedcity.net/cd/science/biology/resources/animation/Topic16.swf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Homework</a:t>
            </a:r>
            <a:br>
              <a:rPr lang="en-GB" dirty="0" smtClean="0"/>
            </a:br>
            <a:r>
              <a:rPr lang="en-GB" dirty="0" smtClean="0"/>
              <a:t>Watch this…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http://www.youtube.com/watch?v=WtrYotjYvtU&amp;feature=player_embedded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en-GB" dirty="0" smtClean="0"/>
              <a:t>Objectives</a:t>
            </a:r>
            <a:br>
              <a:rPr lang="en-GB" dirty="0" smtClean="0"/>
            </a:br>
            <a:r>
              <a:rPr lang="en-GB" dirty="0" smtClean="0"/>
              <a:t>I should be able to…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064896" cy="518457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11.3.6 Explain the </a:t>
            </a:r>
            <a:r>
              <a:rPr lang="en-GB" dirty="0" err="1" smtClean="0">
                <a:solidFill>
                  <a:schemeClr val="tx1"/>
                </a:solidFill>
              </a:rPr>
              <a:t>reabsorption</a:t>
            </a:r>
            <a:r>
              <a:rPr lang="en-GB" dirty="0" smtClean="0">
                <a:solidFill>
                  <a:schemeClr val="tx1"/>
                </a:solidFill>
              </a:rPr>
              <a:t> of glucose, water and salts in the proximal convoluted tubule, including the roles of </a:t>
            </a:r>
            <a:r>
              <a:rPr lang="en-GB" dirty="0" err="1" smtClean="0">
                <a:solidFill>
                  <a:schemeClr val="tx1"/>
                </a:solidFill>
              </a:rPr>
              <a:t>microvilli</a:t>
            </a:r>
            <a:r>
              <a:rPr lang="en-GB" dirty="0" smtClean="0">
                <a:solidFill>
                  <a:schemeClr val="tx1"/>
                </a:solidFill>
              </a:rPr>
              <a:t>, osmosis and active transport.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11.3.7 Explain the roles of the loop of </a:t>
            </a:r>
            <a:r>
              <a:rPr lang="en-GB" dirty="0" err="1" smtClean="0">
                <a:solidFill>
                  <a:schemeClr val="tx1"/>
                </a:solidFill>
              </a:rPr>
              <a:t>Henle</a:t>
            </a:r>
            <a:r>
              <a:rPr lang="en-GB" dirty="0" smtClean="0">
                <a:solidFill>
                  <a:schemeClr val="tx1"/>
                </a:solidFill>
              </a:rPr>
              <a:t>, medulla, collecting duct and ADH (vasopressin) in maintaining the water balance of the blood.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11.3.8 Explain the differences in the concentration of proteins, glucose and urea between blood plasma, </a:t>
            </a:r>
            <a:r>
              <a:rPr lang="en-GB" dirty="0" err="1" smtClean="0">
                <a:solidFill>
                  <a:schemeClr val="tx1"/>
                </a:solidFill>
              </a:rPr>
              <a:t>glomerular</a:t>
            </a:r>
            <a:r>
              <a:rPr lang="en-GB" dirty="0" smtClean="0">
                <a:solidFill>
                  <a:schemeClr val="tx1"/>
                </a:solidFill>
              </a:rPr>
              <a:t> filtrate and urine.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11.3.9 Explain the presence of glucose in the urine of untreated diabetic patients.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 Alice Roberts is lovely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http://static.guim.co.uk/sys-images/Education/Pix/cartoons/2012/1/26/1327600170746/Alice-Roberts-at-Birmingh-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7861887" cy="4717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en-US" sz="2000" dirty="0" smtClean="0">
                <a:latin typeface="Comic Sans MS" pitchFamily="-107" charset="0"/>
                <a:ea typeface="ＭＳ Ｐゴシック" pitchFamily="-107" charset="-128"/>
                <a:hlinkClick r:id="rId2"/>
              </a:rPr>
              <a:t>http://www.bbc.co.uk/learningzone/clips/the-effect-of-high-sugar-intake-on-blood-sugar-levels/5371.html</a:t>
            </a:r>
            <a:r>
              <a:rPr lang="en-US" sz="2000" dirty="0" smtClean="0">
                <a:latin typeface="Comic Sans MS" pitchFamily="-107" charset="0"/>
                <a:ea typeface="ＭＳ Ｐゴシック" pitchFamily="-107" charset="-128"/>
              </a:rPr>
              <a:t>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203848" y="476672"/>
            <a:ext cx="57073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itchFamily="-107" charset="0"/>
              </a:rPr>
              <a:t>Watch the Video and then answer the questions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2348880"/>
            <a:ext cx="822960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Times New Roman" pitchFamily="-107" charset="0"/>
              <a:buAutoNum type="arabicPeriod"/>
            </a:pPr>
            <a:r>
              <a:rPr lang="en-US" sz="2400" dirty="0">
                <a:latin typeface="Comic Sans MS" pitchFamily="-107" charset="0"/>
              </a:rPr>
              <a:t>How many people have diabetes in the UK?</a:t>
            </a:r>
            <a:endParaRPr lang="en-GB" sz="2400" dirty="0">
              <a:latin typeface="Comic Sans MS" pitchFamily="-107" charset="0"/>
            </a:endParaRPr>
          </a:p>
          <a:p>
            <a:pPr marL="457200" indent="-457200">
              <a:buFont typeface="Times New Roman" pitchFamily="-107" charset="0"/>
              <a:buAutoNum type="arabicPeriod"/>
            </a:pPr>
            <a:r>
              <a:rPr lang="en-US" sz="2400" dirty="0">
                <a:latin typeface="Comic Sans MS" pitchFamily="-107" charset="0"/>
              </a:rPr>
              <a:t>1 in ____________ people are walking around with diabetes without being aware of it.</a:t>
            </a:r>
            <a:endParaRPr lang="en-GB" sz="2400" dirty="0">
              <a:latin typeface="Comic Sans MS" pitchFamily="-107" charset="0"/>
            </a:endParaRPr>
          </a:p>
          <a:p>
            <a:pPr marL="457200" indent="-457200">
              <a:buFont typeface="Times New Roman" pitchFamily="-107" charset="0"/>
              <a:buAutoNum type="arabicPeriod"/>
            </a:pPr>
            <a:r>
              <a:rPr lang="en-US" sz="2400" dirty="0">
                <a:latin typeface="Comic Sans MS" pitchFamily="-107" charset="0"/>
              </a:rPr>
              <a:t>What are 5 symptoms of diabetes?</a:t>
            </a:r>
          </a:p>
          <a:p>
            <a:pPr marL="457200" indent="-457200">
              <a:buFont typeface="Times New Roman" pitchFamily="-107" charset="0"/>
              <a:buAutoNum type="arabicPeriod"/>
            </a:pPr>
            <a:r>
              <a:rPr lang="en-US" sz="2400" dirty="0">
                <a:latin typeface="Comic Sans MS" pitchFamily="-107" charset="0"/>
              </a:rPr>
              <a:t> How does high sugar levels damage the kidneys?</a:t>
            </a:r>
            <a:endParaRPr lang="en-GB" sz="2400" dirty="0">
              <a:latin typeface="Comic Sans MS" pitchFamily="-107" charset="0"/>
            </a:endParaRPr>
          </a:p>
          <a:p>
            <a:pPr marL="457200" indent="-457200">
              <a:buFont typeface="Times New Roman" pitchFamily="-107" charset="0"/>
              <a:buAutoNum type="arabicPeriod"/>
            </a:pPr>
            <a:r>
              <a:rPr lang="en-US" sz="2400" dirty="0">
                <a:latin typeface="Comic Sans MS" pitchFamily="-107" charset="0"/>
              </a:rPr>
              <a:t>What is the average blood sugar level (in </a:t>
            </a:r>
            <a:r>
              <a:rPr lang="en-US" sz="2400" dirty="0" err="1">
                <a:latin typeface="Comic Sans MS" pitchFamily="-107" charset="0"/>
              </a:rPr>
              <a:t>millimoles</a:t>
            </a:r>
            <a:r>
              <a:rPr lang="en-US" sz="2400" dirty="0">
                <a:latin typeface="Comic Sans MS" pitchFamily="-107" charset="0"/>
              </a:rPr>
              <a:t> per </a:t>
            </a:r>
            <a:r>
              <a:rPr lang="en-US" sz="2400" dirty="0" err="1">
                <a:latin typeface="Comic Sans MS" pitchFamily="-107" charset="0"/>
              </a:rPr>
              <a:t>litre</a:t>
            </a:r>
            <a:r>
              <a:rPr lang="en-US" sz="2400" dirty="0">
                <a:latin typeface="Comic Sans MS" pitchFamily="-107" charset="0"/>
              </a:rPr>
              <a:t>)?</a:t>
            </a:r>
            <a:endParaRPr lang="en-GB" sz="2400" dirty="0">
              <a:latin typeface="Comic Sans MS" pitchFamily="-107" charset="0"/>
            </a:endParaRPr>
          </a:p>
          <a:p>
            <a:pPr marL="457200" indent="-457200">
              <a:buFont typeface="Times New Roman" pitchFamily="-107" charset="0"/>
              <a:buAutoNum type="arabicPeriod"/>
            </a:pPr>
            <a:r>
              <a:rPr lang="en-US" sz="2400" dirty="0">
                <a:latin typeface="Comic Sans MS" pitchFamily="-107" charset="0"/>
              </a:rPr>
              <a:t>What do kidneys do with the sugar in your blood?</a:t>
            </a:r>
            <a:endParaRPr lang="en-GB" sz="2400" dirty="0">
              <a:latin typeface="Comic Sans MS" pitchFamily="-107" charset="0"/>
            </a:endParaRPr>
          </a:p>
          <a:p>
            <a:pPr marL="457200" indent="-457200">
              <a:buFont typeface="Times New Roman" pitchFamily="-107" charset="0"/>
              <a:buAutoNum type="arabicPeriod"/>
            </a:pPr>
            <a:r>
              <a:rPr lang="en-US" sz="2400" dirty="0">
                <a:latin typeface="Comic Sans MS" pitchFamily="-107" charset="0"/>
              </a:rPr>
              <a:t>How long did it take for the blood sugar levels of the scientist in the video to start decreasing after her high sugar meal?</a:t>
            </a:r>
            <a:endParaRPr lang="en-GB" sz="2400" dirty="0">
              <a:latin typeface="Comic Sans MS" pitchFamily="-107" charset="0"/>
            </a:endParaRPr>
          </a:p>
          <a:p>
            <a:pPr marL="457200" indent="-457200"/>
            <a:endParaRPr lang="en-US" sz="2000" dirty="0"/>
          </a:p>
        </p:txBody>
      </p:sp>
      <p:pic>
        <p:nvPicPr>
          <p:cNvPr id="6" name="Picture 2" descr="http://static.guim.co.uk/sys-images/Education/Pix/cartoons/2012/1/26/1327600170746/Alice-Roberts-at-Birmingh-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2605303" cy="156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2675" y="209550"/>
            <a:ext cx="4505325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ype 1 Versus Type 2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4212"/>
            <a:ext cx="8573987" cy="4756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9961" t="40969" r="13997" b="18672"/>
          <a:stretch>
            <a:fillRect/>
          </a:stretch>
        </p:blipFill>
        <p:spPr bwMode="auto">
          <a:xfrm>
            <a:off x="323528" y="1196752"/>
            <a:ext cx="868311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580112" y="1124744"/>
            <a:ext cx="38164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Multi choice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r>
              <a:rPr lang="en-GB" dirty="0" smtClean="0"/>
              <a:t>Objectives</a:t>
            </a:r>
            <a:br>
              <a:rPr lang="en-GB" dirty="0" smtClean="0"/>
            </a:br>
            <a:r>
              <a:rPr lang="en-GB" dirty="0" smtClean="0"/>
              <a:t>You should be able to…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704856" cy="4680520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11.3.1 Define excretion 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11.3.2 Draw and label a diagram of the kidney.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11.3.3 Annotate a diagram of a </a:t>
            </a:r>
            <a:r>
              <a:rPr lang="en-GB" dirty="0" err="1" smtClean="0">
                <a:solidFill>
                  <a:schemeClr val="tx1"/>
                </a:solidFill>
              </a:rPr>
              <a:t>glomerulus</a:t>
            </a:r>
            <a:r>
              <a:rPr lang="en-GB" dirty="0" smtClean="0">
                <a:solidFill>
                  <a:schemeClr val="tx1"/>
                </a:solidFill>
              </a:rPr>
              <a:t> and associated </a:t>
            </a:r>
            <a:r>
              <a:rPr lang="en-GB" dirty="0" err="1" smtClean="0">
                <a:solidFill>
                  <a:schemeClr val="tx1"/>
                </a:solidFill>
              </a:rPr>
              <a:t>nephron</a:t>
            </a:r>
            <a:r>
              <a:rPr lang="en-GB" dirty="0" smtClean="0">
                <a:solidFill>
                  <a:schemeClr val="tx1"/>
                </a:solidFill>
              </a:rPr>
              <a:t> to show the function of each part.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11.3.4 Explain the process of </a:t>
            </a:r>
            <a:r>
              <a:rPr lang="en-GB" dirty="0" err="1" smtClean="0">
                <a:solidFill>
                  <a:schemeClr val="tx1"/>
                </a:solidFill>
              </a:rPr>
              <a:t>ultrafiltration</a:t>
            </a:r>
            <a:r>
              <a:rPr lang="en-GB" dirty="0" smtClean="0">
                <a:solidFill>
                  <a:schemeClr val="tx1"/>
                </a:solidFill>
              </a:rPr>
              <a:t>, including blood pressure, fenestrated blood capillaries and basement membrane.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11.3.5 Define </a:t>
            </a:r>
            <a:r>
              <a:rPr lang="en-GB" dirty="0" err="1" smtClean="0">
                <a:solidFill>
                  <a:schemeClr val="tx1"/>
                </a:solidFill>
              </a:rPr>
              <a:t>osmoregulation</a:t>
            </a:r>
            <a:r>
              <a:rPr lang="en-GB" dirty="0" smtClean="0">
                <a:solidFill>
                  <a:schemeClr val="tx1"/>
                </a:solidFill>
              </a:rPr>
              <a:t> . 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794" t="24235" r="36883" b="20641"/>
          <a:stretch>
            <a:fillRect/>
          </a:stretch>
        </p:blipFill>
        <p:spPr bwMode="auto">
          <a:xfrm>
            <a:off x="323528" y="620688"/>
            <a:ext cx="8532948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5733256"/>
            <a:ext cx="828092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Why is defecation NOT excretion? 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http://www.kidneypatientguide.org.uk/HKWanim.php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http://subscription.echalk.co.uk/Science/biology/UrinarySystem/urinarySystemAndKidney.html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Diagram of kidney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Describe the structure of a </a:t>
            </a:r>
            <a:r>
              <a:rPr lang="en-GB" dirty="0" err="1" smtClean="0"/>
              <a:t>nephron</a:t>
            </a:r>
            <a:r>
              <a:rPr lang="en-GB" dirty="0" smtClean="0"/>
              <a:t>, to include Bowman’s capsule and </a:t>
            </a:r>
            <a:r>
              <a:rPr lang="en-GB" dirty="0" err="1" smtClean="0"/>
              <a:t>glomerulus</a:t>
            </a:r>
            <a:r>
              <a:rPr lang="en-GB" dirty="0" smtClean="0"/>
              <a:t>, convoluted tubules, loop of </a:t>
            </a:r>
            <a:r>
              <a:rPr lang="en-GB" dirty="0" err="1" smtClean="0"/>
              <a:t>Henlé</a:t>
            </a:r>
            <a:r>
              <a:rPr lang="en-GB" dirty="0" smtClean="0"/>
              <a:t> and collecting duct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http://www.biologymad.com/resources/kidney.swf</a:t>
            </a:r>
            <a:r>
              <a:rPr lang="en-GB" dirty="0" smtClean="0"/>
              <a:t> </a:t>
            </a:r>
          </a:p>
          <a:p>
            <a:r>
              <a:rPr lang="en-GB" dirty="0" smtClean="0"/>
              <a:t>Microscope?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http://1.bp.blogspot.com/-8OUMVV4x7gI/Tg9wfLVRyPI/AAAAAAAARaM/RyLe4Lm61aY/s1600/IMG00129-20110611-11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7992888" cy="5994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5362" name="Picture 2" descr="http://www.answersingenesis.org/assets/images/articles/cm/v26/i3/ra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6768752" cy="5069113"/>
          </a:xfrm>
          <a:prstGeom prst="rect">
            <a:avLst/>
          </a:prstGeom>
          <a:noFill/>
        </p:spPr>
      </p:pic>
      <p:pic>
        <p:nvPicPr>
          <p:cNvPr id="15364" name="Picture 4" descr="http://www.sciencenewsforkids.org/articles/20061101/a1277_45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-171400"/>
            <a:ext cx="27432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http://www.colorado.edu/intphys/Class/IPHY3430-200/countercurrent_ct.swf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333</Words>
  <Application>Microsoft Office PowerPoint</Application>
  <PresentationFormat>On-screen Show (4:3)</PresentationFormat>
  <Paragraphs>44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Dr Alice Roberts is lovely</vt:lpstr>
      <vt:lpstr>Objectives You should be able to…</vt:lpstr>
      <vt:lpstr>Slide 3</vt:lpstr>
      <vt:lpstr>Slide 4</vt:lpstr>
      <vt:lpstr>Diagram of kidney</vt:lpstr>
      <vt:lpstr>Describe the structure of a nephron, to include Bowman’s capsule and glomerulus, convoluted tubules, loop of Henlé and collecting duct</vt:lpstr>
      <vt:lpstr>Slide 7</vt:lpstr>
      <vt:lpstr>Slide 8</vt:lpstr>
      <vt:lpstr>Slide 9</vt:lpstr>
      <vt:lpstr>Plenary</vt:lpstr>
      <vt:lpstr>Use for revision…</vt:lpstr>
      <vt:lpstr>Homework Watch this…</vt:lpstr>
      <vt:lpstr>Objectives I should be able to…</vt:lpstr>
      <vt:lpstr>Dr Alice Roberts is lovely</vt:lpstr>
      <vt:lpstr>http://www.bbc.co.uk/learningzone/clips/the-effect-of-high-sugar-intake-on-blood-sugar-levels/5371.html </vt:lpstr>
      <vt:lpstr>Slide 16</vt:lpstr>
      <vt:lpstr>Slide 17</vt:lpstr>
      <vt:lpstr>Slide 18</vt:lpstr>
      <vt:lpstr>Multi choice questions</vt:lpstr>
    </vt:vector>
  </TitlesOfParts>
  <Company>City of Bristol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The Importance of ATP</dc:title>
  <dc:creator>Project 2003 User</dc:creator>
  <cp:lastModifiedBy>Anthony Lovat</cp:lastModifiedBy>
  <cp:revision>43</cp:revision>
  <dcterms:created xsi:type="dcterms:W3CDTF">2012-05-22T08:35:20Z</dcterms:created>
  <dcterms:modified xsi:type="dcterms:W3CDTF">2013-06-21T13:44:14Z</dcterms:modified>
</cp:coreProperties>
</file>