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3FF3-A050-4052-B91C-A4346DE11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AF9F-C678-447E-BEA6-6B3643DFFEF1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63B0-69A0-4D55-977A-C8850A19096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uk-england-coventry-warwickshire-19463057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begin/dna/builddn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.arizona.edu/molecular_bio/problem_sets/nucleic_acids/08c.html" TargetMode="External"/><Relationship Id="rId2" Type="http://schemas.openxmlformats.org/officeDocument/2006/relationships/hyperlink" Target="http://www.biology.arizona.edu/molecular_bio/problem_sets/nucleic_acids/08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belprize.org/educational/medicine/dna_double_helix/dnaheli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edexcel_pre_2011/genes/dnarev1.s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http://www.bbc.co.uk/news/uk-england-coventry-warwickshire-19463057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http://learn.genetics.utah.edu/content/begin/dna/builddna/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539750" y="692150"/>
            <a:ext cx="1152525" cy="1152525"/>
          </a:xfrm>
          <a:prstGeom prst="ellipse">
            <a:avLst/>
          </a:prstGeom>
          <a:solidFill>
            <a:srgbClr val="FF1F3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908175" y="1701800"/>
            <a:ext cx="863600" cy="863600"/>
          </a:xfrm>
          <a:prstGeom prst="pentag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276600" y="1773238"/>
            <a:ext cx="8636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1269" name="AutoShape 5"/>
          <p:cNvCxnSpPr>
            <a:cxnSpLocks noChangeShapeType="1"/>
            <a:stCxn id="11266" idx="5"/>
            <a:endCxn id="11267" idx="1"/>
          </p:cNvCxnSpPr>
          <p:nvPr/>
        </p:nvCxnSpPr>
        <p:spPr bwMode="auto">
          <a:xfrm>
            <a:off x="1524000" y="1676400"/>
            <a:ext cx="38417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0" name="AutoShape 6"/>
          <p:cNvCxnSpPr>
            <a:cxnSpLocks noChangeShapeType="1"/>
            <a:stCxn id="11267" idx="5"/>
            <a:endCxn id="11268" idx="1"/>
          </p:cNvCxnSpPr>
          <p:nvPr/>
        </p:nvCxnSpPr>
        <p:spPr bwMode="auto">
          <a:xfrm flipV="1">
            <a:off x="2771775" y="2025650"/>
            <a:ext cx="504825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39750" y="2779713"/>
            <a:ext cx="1152525" cy="1152525"/>
          </a:xfrm>
          <a:prstGeom prst="ellipse">
            <a:avLst/>
          </a:prstGeom>
          <a:solidFill>
            <a:srgbClr val="FF1F3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908175" y="3789363"/>
            <a:ext cx="863600" cy="863600"/>
          </a:xfrm>
          <a:prstGeom prst="pentag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276600" y="3860800"/>
            <a:ext cx="863600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1274" name="AutoShape 10"/>
          <p:cNvCxnSpPr>
            <a:cxnSpLocks noChangeShapeType="1"/>
            <a:stCxn id="11271" idx="5"/>
            <a:endCxn id="11272" idx="1"/>
          </p:cNvCxnSpPr>
          <p:nvPr/>
        </p:nvCxnSpPr>
        <p:spPr bwMode="auto">
          <a:xfrm>
            <a:off x="1524000" y="3763963"/>
            <a:ext cx="38417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5" name="AutoShape 11"/>
          <p:cNvCxnSpPr>
            <a:cxnSpLocks noChangeShapeType="1"/>
            <a:stCxn id="11272" idx="5"/>
            <a:endCxn id="11273" idx="1"/>
          </p:cNvCxnSpPr>
          <p:nvPr/>
        </p:nvCxnSpPr>
        <p:spPr bwMode="auto">
          <a:xfrm flipV="1">
            <a:off x="2771775" y="4113213"/>
            <a:ext cx="504825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76" name="AutoShape 12"/>
          <p:cNvSpPr>
            <a:spLocks noChangeArrowheads="1"/>
          </p:cNvSpPr>
          <p:nvPr/>
        </p:nvSpPr>
        <p:spPr bwMode="auto">
          <a:xfrm flipH="1">
            <a:off x="6300788" y="1700213"/>
            <a:ext cx="863600" cy="863600"/>
          </a:xfrm>
          <a:prstGeom prst="pentag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 flipH="1">
            <a:off x="4932363" y="1773238"/>
            <a:ext cx="863600" cy="503237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1278" name="AutoShape 14"/>
          <p:cNvCxnSpPr>
            <a:cxnSpLocks noChangeShapeType="1"/>
            <a:stCxn id="11277" idx="1"/>
            <a:endCxn id="11276" idx="5"/>
          </p:cNvCxnSpPr>
          <p:nvPr/>
        </p:nvCxnSpPr>
        <p:spPr bwMode="auto">
          <a:xfrm>
            <a:off x="5795963" y="2024063"/>
            <a:ext cx="504825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79" name="Oval 15"/>
          <p:cNvSpPr>
            <a:spLocks noChangeArrowheads="1"/>
          </p:cNvSpPr>
          <p:nvPr/>
        </p:nvSpPr>
        <p:spPr bwMode="auto">
          <a:xfrm flipH="1">
            <a:off x="7380288" y="2781300"/>
            <a:ext cx="1152525" cy="1152525"/>
          </a:xfrm>
          <a:prstGeom prst="ellipse">
            <a:avLst/>
          </a:prstGeom>
          <a:solidFill>
            <a:srgbClr val="FF1F3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 flipH="1">
            <a:off x="6300788" y="3789363"/>
            <a:ext cx="863600" cy="863600"/>
          </a:xfrm>
          <a:prstGeom prst="pentag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 flipH="1">
            <a:off x="4932363" y="3862388"/>
            <a:ext cx="863600" cy="503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1282" name="AutoShape 18"/>
          <p:cNvCxnSpPr>
            <a:cxnSpLocks noChangeShapeType="1"/>
            <a:stCxn id="11281" idx="1"/>
            <a:endCxn id="11280" idx="5"/>
          </p:cNvCxnSpPr>
          <p:nvPr/>
        </p:nvCxnSpPr>
        <p:spPr bwMode="auto">
          <a:xfrm>
            <a:off x="5795963" y="4113213"/>
            <a:ext cx="504825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3" name="AutoShape 19"/>
          <p:cNvCxnSpPr>
            <a:cxnSpLocks noChangeShapeType="1"/>
            <a:stCxn id="11280" idx="1"/>
            <a:endCxn id="11279" idx="5"/>
          </p:cNvCxnSpPr>
          <p:nvPr/>
        </p:nvCxnSpPr>
        <p:spPr bwMode="auto">
          <a:xfrm flipV="1">
            <a:off x="7164388" y="3763963"/>
            <a:ext cx="38417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492500" y="18192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C</a:t>
            </a:r>
            <a:endParaRPr lang="en-US" sz="2400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492500" y="39068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A</a:t>
            </a:r>
            <a:endParaRPr lang="en-US" sz="2400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148263" y="18192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G</a:t>
            </a:r>
            <a:endParaRPr lang="en-US" sz="2400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219700" y="39084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T</a:t>
            </a:r>
            <a:endParaRPr lang="en-US" sz="2400"/>
          </a:p>
        </p:txBody>
      </p:sp>
      <p:cxnSp>
        <p:nvCxnSpPr>
          <p:cNvPr id="11288" name="AutoShape 24"/>
          <p:cNvCxnSpPr>
            <a:cxnSpLocks noChangeShapeType="1"/>
            <a:stCxn id="11267" idx="2"/>
            <a:endCxn id="11271" idx="7"/>
          </p:cNvCxnSpPr>
          <p:nvPr/>
        </p:nvCxnSpPr>
        <p:spPr bwMode="auto">
          <a:xfrm flipH="1">
            <a:off x="1524000" y="2565400"/>
            <a:ext cx="552450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9" name="AutoShape 25"/>
          <p:cNvCxnSpPr>
            <a:cxnSpLocks noChangeShapeType="1"/>
            <a:stCxn id="11276" idx="2"/>
            <a:endCxn id="11279" idx="7"/>
          </p:cNvCxnSpPr>
          <p:nvPr/>
        </p:nvCxnSpPr>
        <p:spPr bwMode="auto">
          <a:xfrm>
            <a:off x="6996113" y="2563813"/>
            <a:ext cx="552450" cy="38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4140200" y="1844675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4140200" y="1989138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140200" y="2133600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4140200" y="422116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4140200" y="400526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922713" y="5300663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 hydrogen bonds</a:t>
            </a:r>
            <a:endParaRPr lang="en-US"/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563938" y="40481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 hydrogen bonds</a:t>
            </a:r>
            <a:endParaRPr lang="en-US"/>
          </a:p>
        </p:txBody>
      </p:sp>
      <p:cxnSp>
        <p:nvCxnSpPr>
          <p:cNvPr id="11297" name="AutoShape 33"/>
          <p:cNvCxnSpPr>
            <a:cxnSpLocks noChangeShapeType="1"/>
          </p:cNvCxnSpPr>
          <p:nvPr/>
        </p:nvCxnSpPr>
        <p:spPr bwMode="auto">
          <a:xfrm flipH="1">
            <a:off x="4500563" y="836613"/>
            <a:ext cx="71437" cy="1008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98" name="AutoShape 34"/>
          <p:cNvCxnSpPr>
            <a:cxnSpLocks noChangeShapeType="1"/>
            <a:stCxn id="11295" idx="0"/>
          </p:cNvCxnSpPr>
          <p:nvPr/>
        </p:nvCxnSpPr>
        <p:spPr bwMode="auto">
          <a:xfrm flipH="1" flipV="1">
            <a:off x="4500563" y="4292600"/>
            <a:ext cx="395287" cy="1008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99" name="Oval 35"/>
          <p:cNvSpPr>
            <a:spLocks noChangeArrowheads="1"/>
          </p:cNvSpPr>
          <p:nvPr/>
        </p:nvSpPr>
        <p:spPr bwMode="auto">
          <a:xfrm flipH="1">
            <a:off x="7380288" y="4941888"/>
            <a:ext cx="1152525" cy="1152525"/>
          </a:xfrm>
          <a:prstGeom prst="ellipse">
            <a:avLst/>
          </a:prstGeom>
          <a:solidFill>
            <a:srgbClr val="FF1F3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1300" name="AutoShape 36"/>
          <p:cNvCxnSpPr>
            <a:cxnSpLocks noChangeShapeType="1"/>
            <a:stCxn id="11280" idx="2"/>
            <a:endCxn id="11299" idx="7"/>
          </p:cNvCxnSpPr>
          <p:nvPr/>
        </p:nvCxnSpPr>
        <p:spPr bwMode="auto">
          <a:xfrm>
            <a:off x="6996113" y="4652963"/>
            <a:ext cx="55245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301" name="AutoShape 37"/>
          <p:cNvSpPr>
            <a:spLocks/>
          </p:cNvSpPr>
          <p:nvPr/>
        </p:nvSpPr>
        <p:spPr bwMode="auto">
          <a:xfrm>
            <a:off x="8459788" y="1773238"/>
            <a:ext cx="433387" cy="2447925"/>
          </a:xfrm>
          <a:prstGeom prst="rightBrace">
            <a:avLst>
              <a:gd name="adj1" fmla="val 470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0" y="26035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5’</a:t>
            </a:r>
            <a:endParaRPr lang="en-US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0" y="42926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3’</a:t>
            </a:r>
            <a:endParaRPr lang="en-US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8748713" y="11255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3’</a:t>
            </a:r>
            <a:endParaRPr lang="en-US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8748713" y="5661025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5’</a:t>
            </a:r>
            <a:endParaRPr lang="en-US"/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7740650" y="1989138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0.34nm</a:t>
            </a:r>
            <a:endParaRPr lang="en-US"/>
          </a:p>
        </p:txBody>
      </p:sp>
      <p:sp>
        <p:nvSpPr>
          <p:cNvPr id="11307" name="AutoShape 43"/>
          <p:cNvSpPr>
            <a:spLocks/>
          </p:cNvSpPr>
          <p:nvPr/>
        </p:nvSpPr>
        <p:spPr bwMode="auto">
          <a:xfrm rot="5400000">
            <a:off x="4265613" y="2187575"/>
            <a:ext cx="466725" cy="8207375"/>
          </a:xfrm>
          <a:prstGeom prst="rightBrace">
            <a:avLst>
              <a:gd name="adj1" fmla="val 1465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4140200" y="64468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2nm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95263" y="2070100"/>
            <a:ext cx="875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For the DNA strand 5'-TACGATCATAT-3' the correct complementary DNA strand is: </a:t>
            </a:r>
          </a:p>
        </p:txBody>
      </p:sp>
      <p:graphicFrame>
        <p:nvGraphicFramePr>
          <p:cNvPr id="10274" name="Group 34"/>
          <p:cNvGraphicFramePr>
            <a:graphicFrameLocks noGrp="1"/>
          </p:cNvGraphicFramePr>
          <p:nvPr/>
        </p:nvGraphicFramePr>
        <p:xfrm>
          <a:off x="195263" y="2436813"/>
          <a:ext cx="2879725" cy="2351725"/>
        </p:xfrm>
        <a:graphic>
          <a:graphicData uri="http://schemas.openxmlformats.org/drawingml/2006/table">
            <a:tbl>
              <a:tblPr/>
              <a:tblGrid>
                <a:gridCol w="412750"/>
                <a:gridCol w="246697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3'-TACGATCATAT-5'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"/>
                        </a:rPr>
                        <a:t>3'-ATGCTAGTATA-5'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3'-AUGCUAGUAUA-5'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3'-GCATATACGCG-5'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3'-TATACTAGCAT-5'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Nucleotide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1412875"/>
            <a:ext cx="5411787" cy="23050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2800" smtClean="0"/>
              <a:t>3 components: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smtClean="0"/>
              <a:t> Pentose sugar; deoxyribose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smtClean="0"/>
              <a:t> Phosphate group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smtClean="0"/>
              <a:t> Nitrogenous base; 4 types</a:t>
            </a:r>
            <a:r>
              <a:rPr lang="en-GB" sz="3000" smtClean="0"/>
              <a:t>:</a:t>
            </a:r>
          </a:p>
          <a:p>
            <a:pPr lvl="4" eaLnBrk="1" hangingPunct="1">
              <a:buFontTx/>
              <a:buNone/>
            </a:pPr>
            <a:endParaRPr lang="en-US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443663" y="47974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7413" name="Picture 5" descr="BD2129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3933825"/>
            <a:ext cx="709613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Oval 8"/>
          <p:cNvSpPr>
            <a:spLocks noChangeArrowheads="1"/>
          </p:cNvSpPr>
          <p:nvPr/>
        </p:nvSpPr>
        <p:spPr bwMode="auto">
          <a:xfrm>
            <a:off x="827088" y="2420938"/>
            <a:ext cx="1152525" cy="1152525"/>
          </a:xfrm>
          <a:prstGeom prst="ellipse">
            <a:avLst/>
          </a:prstGeom>
          <a:solidFill>
            <a:srgbClr val="FF1F3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5" name="AutoShape 9"/>
          <p:cNvSpPr>
            <a:spLocks noChangeArrowheads="1"/>
          </p:cNvSpPr>
          <p:nvPr/>
        </p:nvSpPr>
        <p:spPr bwMode="auto">
          <a:xfrm>
            <a:off x="2195513" y="3430588"/>
            <a:ext cx="863600" cy="863600"/>
          </a:xfrm>
          <a:prstGeom prst="pentag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3563938" y="3502025"/>
            <a:ext cx="863600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7417" name="AutoShape 11"/>
          <p:cNvCxnSpPr>
            <a:cxnSpLocks noChangeShapeType="1"/>
            <a:stCxn id="17414" idx="5"/>
            <a:endCxn id="17415" idx="1"/>
          </p:cNvCxnSpPr>
          <p:nvPr/>
        </p:nvCxnSpPr>
        <p:spPr bwMode="auto">
          <a:xfrm>
            <a:off x="1811338" y="3405188"/>
            <a:ext cx="38417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AutoShape 12"/>
          <p:cNvCxnSpPr>
            <a:cxnSpLocks noChangeShapeType="1"/>
            <a:stCxn id="17415" idx="5"/>
            <a:endCxn id="17416" idx="1"/>
          </p:cNvCxnSpPr>
          <p:nvPr/>
        </p:nvCxnSpPr>
        <p:spPr bwMode="auto">
          <a:xfrm flipV="1">
            <a:off x="3059113" y="3754438"/>
            <a:ext cx="504825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755650" y="27749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phosphate</a:t>
            </a:r>
            <a:endParaRPr lang="en-US"/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2268538" y="3717925"/>
            <a:ext cx="790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sugar</a:t>
            </a:r>
            <a:endParaRPr lang="en-US"/>
          </a:p>
        </p:txBody>
      </p:sp>
      <p:sp>
        <p:nvSpPr>
          <p:cNvPr id="17421" name="Text Box 15"/>
          <p:cNvSpPr txBox="1">
            <a:spLocks noChangeArrowheads="1"/>
          </p:cNvSpPr>
          <p:nvPr/>
        </p:nvSpPr>
        <p:spPr bwMode="auto">
          <a:xfrm>
            <a:off x="3635375" y="356711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base</a:t>
            </a:r>
            <a:endParaRPr lang="en-US"/>
          </a:p>
        </p:txBody>
      </p:sp>
      <p:sp>
        <p:nvSpPr>
          <p:cNvPr id="17422" name="Text Box 16"/>
          <p:cNvSpPr txBox="1">
            <a:spLocks noChangeArrowheads="1"/>
          </p:cNvSpPr>
          <p:nvPr/>
        </p:nvSpPr>
        <p:spPr bwMode="auto">
          <a:xfrm>
            <a:off x="2413000" y="2420938"/>
            <a:ext cx="215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Join by condensation</a:t>
            </a:r>
            <a:endParaRPr lang="en-US"/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-36513" y="3644900"/>
            <a:ext cx="1439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1F34"/>
                </a:solidFill>
              </a:rPr>
              <a:t>Stay the same</a:t>
            </a:r>
            <a:endParaRPr lang="en-US">
              <a:solidFill>
                <a:srgbClr val="FF1F34"/>
              </a:solidFill>
            </a:endParaRPr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3419475" y="4476750"/>
            <a:ext cx="122396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folHlink"/>
                </a:solidFill>
              </a:rPr>
              <a:t>Changes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folHlink"/>
                </a:solidFill>
              </a:rPr>
              <a:t>Contains nitrogen &amp; carbon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1547813" y="4725988"/>
            <a:ext cx="19446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Ribose sugar in RNA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Deoxyribose sugar in DNA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Pentose sugar (5 Carbon atoms)</a:t>
            </a:r>
            <a:endParaRPr lang="en-US">
              <a:solidFill>
                <a:schemeClr val="accent2"/>
              </a:solidFill>
            </a:endParaRPr>
          </a:p>
        </p:txBody>
      </p:sp>
      <p:cxnSp>
        <p:nvCxnSpPr>
          <p:cNvPr id="17426" name="AutoShape 20"/>
          <p:cNvCxnSpPr>
            <a:cxnSpLocks noChangeShapeType="1"/>
            <a:stCxn id="17422" idx="2"/>
          </p:cNvCxnSpPr>
          <p:nvPr/>
        </p:nvCxnSpPr>
        <p:spPr bwMode="auto">
          <a:xfrm flipH="1">
            <a:off x="2124075" y="3062288"/>
            <a:ext cx="1368425" cy="366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7" name="AutoShape 21"/>
          <p:cNvCxnSpPr>
            <a:cxnSpLocks noChangeShapeType="1"/>
            <a:stCxn id="17422" idx="2"/>
          </p:cNvCxnSpPr>
          <p:nvPr/>
        </p:nvCxnSpPr>
        <p:spPr bwMode="auto">
          <a:xfrm flipH="1">
            <a:off x="3421063" y="3062288"/>
            <a:ext cx="71437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8" name="AutoShape 22"/>
          <p:cNvCxnSpPr>
            <a:cxnSpLocks noChangeShapeType="1"/>
            <a:stCxn id="17423" idx="0"/>
            <a:endCxn id="17414" idx="3"/>
          </p:cNvCxnSpPr>
          <p:nvPr/>
        </p:nvCxnSpPr>
        <p:spPr bwMode="auto">
          <a:xfrm flipV="1">
            <a:off x="684213" y="3405188"/>
            <a:ext cx="3111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9" name="AutoShape 23"/>
          <p:cNvCxnSpPr>
            <a:cxnSpLocks noChangeShapeType="1"/>
            <a:stCxn id="17425" idx="0"/>
            <a:endCxn id="17415" idx="2"/>
          </p:cNvCxnSpPr>
          <p:nvPr/>
        </p:nvCxnSpPr>
        <p:spPr bwMode="auto">
          <a:xfrm flipH="1" flipV="1">
            <a:off x="2363788" y="4294188"/>
            <a:ext cx="15716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0" name="AutoShape 24"/>
          <p:cNvCxnSpPr>
            <a:cxnSpLocks noChangeShapeType="1"/>
            <a:stCxn id="17424" idx="0"/>
            <a:endCxn id="17416" idx="2"/>
          </p:cNvCxnSpPr>
          <p:nvPr/>
        </p:nvCxnSpPr>
        <p:spPr bwMode="auto">
          <a:xfrm flipH="1" flipV="1">
            <a:off x="3995738" y="4005263"/>
            <a:ext cx="36512" cy="471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1" name="Text Box 25"/>
          <p:cNvSpPr txBox="1">
            <a:spLocks noChangeArrowheads="1"/>
          </p:cNvSpPr>
          <p:nvPr/>
        </p:nvSpPr>
        <p:spPr bwMode="auto">
          <a:xfrm>
            <a:off x="250825" y="1341438"/>
            <a:ext cx="4103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 a DNA molecule!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WatsonCri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3"/>
            <a:ext cx="4824536" cy="5194233"/>
          </a:xfrm>
          <a:prstGeom prst="rect">
            <a:avLst/>
          </a:prstGeom>
          <a:noFill/>
        </p:spPr>
      </p:pic>
      <p:pic>
        <p:nvPicPr>
          <p:cNvPr id="2052" name="Picture 4" descr="http://ghr.nlm.nih.gov/handbook/illustrations/dnastru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12776"/>
            <a:ext cx="4211960" cy="4211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http://www.nobelprize.org/educational/medicine/dna_double_helix/dnahelix.html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en-GB" dirty="0" smtClean="0"/>
              <a:t>You should be able to…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560840" cy="5184576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3.3.1 Outline DNA nucleotide structure in terms of sugar (</a:t>
            </a:r>
            <a:r>
              <a:rPr lang="en-GB" dirty="0" err="1" smtClean="0">
                <a:solidFill>
                  <a:schemeClr val="tx1"/>
                </a:solidFill>
              </a:rPr>
              <a:t>deoxyribose</a:t>
            </a:r>
            <a:r>
              <a:rPr lang="en-GB" dirty="0" smtClean="0">
                <a:solidFill>
                  <a:schemeClr val="tx1"/>
                </a:solidFill>
              </a:rPr>
              <a:t>), base and phosphate.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3.3.2 State the names of the four bases in DNA.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3.3.3 Outline how DNA nucleotides are linked together by covalent bonds into a single strand.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3.3.4 Explain how a DNA double helix is formed using complementary base pairing and hydrogen bonds.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3.3.5 Draw and label a simple diagram of the molecular structure of DNA.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6"/>
          <p:cNvSpPr>
            <a:spLocks noChangeArrowheads="1"/>
          </p:cNvSpPr>
          <p:nvPr/>
        </p:nvSpPr>
        <p:spPr bwMode="auto">
          <a:xfrm>
            <a:off x="342900" y="150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099" name="Rectangle 76"/>
          <p:cNvSpPr>
            <a:spLocks noChangeArrowheads="1"/>
          </p:cNvSpPr>
          <p:nvPr/>
        </p:nvSpPr>
        <p:spPr bwMode="auto">
          <a:xfrm>
            <a:off x="-342900" y="5349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100" name="Rectangle 77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u="sng" smtClean="0"/>
              <a:t>Nucleotide Structure</a:t>
            </a:r>
            <a:endParaRPr lang="en-US" u="sng" smtClean="0"/>
          </a:p>
        </p:txBody>
      </p:sp>
      <p:sp>
        <p:nvSpPr>
          <p:cNvPr id="12367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4572000" y="1268413"/>
            <a:ext cx="4392613" cy="28797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3000" smtClean="0"/>
              <a:t>3 components: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3000" smtClean="0"/>
              <a:t> Pentose sugar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100" smtClean="0"/>
              <a:t>               </a:t>
            </a:r>
            <a:r>
              <a:rPr lang="en-GB" sz="2000" i="1" smtClean="0"/>
              <a:t>      (ribose </a:t>
            </a:r>
            <a:r>
              <a:rPr lang="en-GB" sz="2000" smtClean="0"/>
              <a:t>in DNA)</a:t>
            </a:r>
            <a:r>
              <a:rPr lang="en-GB" sz="1800" smtClean="0"/>
              <a:t>     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smtClean="0"/>
              <a:t> </a:t>
            </a:r>
            <a:r>
              <a:rPr lang="en-GB" sz="3000" smtClean="0"/>
              <a:t>Phosphoric acid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3000" smtClean="0"/>
              <a:t> Organic base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           (always contains nitrogen)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endParaRPr lang="en-US" sz="1400" smtClean="0"/>
          </a:p>
        </p:txBody>
      </p:sp>
      <p:grpSp>
        <p:nvGrpSpPr>
          <p:cNvPr id="2" name="Group 98"/>
          <p:cNvGrpSpPr>
            <a:grpSpLocks noChangeAspect="1"/>
          </p:cNvGrpSpPr>
          <p:nvPr/>
        </p:nvGrpSpPr>
        <p:grpSpPr bwMode="auto">
          <a:xfrm>
            <a:off x="179388" y="1133475"/>
            <a:ext cx="9288462" cy="6389688"/>
            <a:chOff x="2269" y="-2440"/>
            <a:chExt cx="11034" cy="7655"/>
          </a:xfrm>
        </p:grpSpPr>
        <p:sp>
          <p:nvSpPr>
            <p:cNvPr id="4103" name="AutoShape 99"/>
            <p:cNvSpPr>
              <a:spLocks noChangeAspect="1" noChangeArrowheads="1"/>
            </p:cNvSpPr>
            <p:nvPr/>
          </p:nvSpPr>
          <p:spPr bwMode="auto">
            <a:xfrm>
              <a:off x="2269" y="-2440"/>
              <a:ext cx="11034" cy="7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Text Box 100"/>
            <p:cNvSpPr txBox="1">
              <a:spLocks noChangeArrowheads="1"/>
            </p:cNvSpPr>
            <p:nvPr/>
          </p:nvSpPr>
          <p:spPr bwMode="auto">
            <a:xfrm>
              <a:off x="10542" y="2710"/>
              <a:ext cx="193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4922" tIns="32461" rIns="64922" bIns="32461">
              <a:spAutoFit/>
            </a:bodyPr>
            <a:lstStyle/>
            <a:p>
              <a:endParaRPr lang="en-GB"/>
            </a:p>
          </p:txBody>
        </p:sp>
        <p:sp>
          <p:nvSpPr>
            <p:cNvPr id="4105" name="Oval 101"/>
            <p:cNvSpPr>
              <a:spLocks noChangeArrowheads="1"/>
            </p:cNvSpPr>
            <p:nvPr/>
          </p:nvSpPr>
          <p:spPr bwMode="auto">
            <a:xfrm>
              <a:off x="3371" y="-352"/>
              <a:ext cx="1472" cy="1485"/>
            </a:xfrm>
            <a:prstGeom prst="ellipse">
              <a:avLst/>
            </a:prstGeom>
            <a:solidFill>
              <a:srgbClr val="FF1F3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6" name="AutoShape 102"/>
            <p:cNvSpPr>
              <a:spLocks noChangeArrowheads="1"/>
            </p:cNvSpPr>
            <p:nvPr/>
          </p:nvSpPr>
          <p:spPr bwMode="auto">
            <a:xfrm>
              <a:off x="5118" y="949"/>
              <a:ext cx="1104" cy="1112"/>
            </a:xfrm>
            <a:prstGeom prst="pentagon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7" name="Rectangle 103"/>
            <p:cNvSpPr>
              <a:spLocks noChangeArrowheads="1"/>
            </p:cNvSpPr>
            <p:nvPr/>
          </p:nvSpPr>
          <p:spPr bwMode="auto">
            <a:xfrm>
              <a:off x="6866" y="1040"/>
              <a:ext cx="1102" cy="649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108" name="AutoShape 104"/>
            <p:cNvCxnSpPr>
              <a:cxnSpLocks noChangeShapeType="1"/>
              <a:stCxn id="4105" idx="5"/>
              <a:endCxn id="4106" idx="1"/>
            </p:cNvCxnSpPr>
            <p:nvPr/>
          </p:nvCxnSpPr>
          <p:spPr bwMode="auto">
            <a:xfrm>
              <a:off x="4628" y="916"/>
              <a:ext cx="490" cy="4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09" name="AutoShape 105"/>
            <p:cNvCxnSpPr>
              <a:cxnSpLocks noChangeShapeType="1"/>
              <a:stCxn id="4106" idx="5"/>
              <a:endCxn id="4107" idx="1"/>
            </p:cNvCxnSpPr>
            <p:nvPr/>
          </p:nvCxnSpPr>
          <p:spPr bwMode="auto">
            <a:xfrm flipV="1">
              <a:off x="6222" y="1365"/>
              <a:ext cx="644" cy="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110" name="Text Box 106"/>
            <p:cNvSpPr txBox="1">
              <a:spLocks noChangeArrowheads="1"/>
            </p:cNvSpPr>
            <p:nvPr/>
          </p:nvSpPr>
          <p:spPr bwMode="auto">
            <a:xfrm>
              <a:off x="3282" y="107"/>
              <a:ext cx="1655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4922" tIns="32461" rIns="64922" bIns="32461">
              <a:spAutoFit/>
            </a:bodyPr>
            <a:lstStyle/>
            <a:p>
              <a:pPr algn="ctr"/>
              <a:r>
                <a:rPr lang="en-GB" sz="1300">
                  <a:solidFill>
                    <a:srgbClr val="000000"/>
                  </a:solidFill>
                </a:rPr>
                <a:t>Phosphate</a:t>
              </a:r>
              <a:endParaRPr lang="en-US"/>
            </a:p>
          </p:txBody>
        </p:sp>
        <p:sp>
          <p:nvSpPr>
            <p:cNvPr id="4111" name="Text Box 107"/>
            <p:cNvSpPr txBox="1">
              <a:spLocks noChangeArrowheads="1"/>
            </p:cNvSpPr>
            <p:nvPr/>
          </p:nvSpPr>
          <p:spPr bwMode="auto">
            <a:xfrm>
              <a:off x="5211" y="1320"/>
              <a:ext cx="1009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4922" tIns="32461" rIns="64922" bIns="32461">
              <a:spAutoFit/>
            </a:bodyPr>
            <a:lstStyle/>
            <a:p>
              <a:r>
                <a:rPr lang="en-GB" sz="1300">
                  <a:solidFill>
                    <a:srgbClr val="000000"/>
                  </a:solidFill>
                </a:rPr>
                <a:t>  sugar</a:t>
              </a:r>
              <a:endParaRPr lang="en-US"/>
            </a:p>
          </p:txBody>
        </p:sp>
        <p:sp>
          <p:nvSpPr>
            <p:cNvPr id="4112" name="Text Box 108"/>
            <p:cNvSpPr txBox="1">
              <a:spLocks noChangeArrowheads="1"/>
            </p:cNvSpPr>
            <p:nvPr/>
          </p:nvSpPr>
          <p:spPr bwMode="auto">
            <a:xfrm>
              <a:off x="6953" y="1128"/>
              <a:ext cx="924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4922" tIns="32461" rIns="64922" bIns="32461">
              <a:spAutoFit/>
            </a:bodyPr>
            <a:lstStyle/>
            <a:p>
              <a:pPr algn="ctr"/>
              <a:r>
                <a:rPr lang="en-GB" sz="1300">
                  <a:solidFill>
                    <a:srgbClr val="000000"/>
                  </a:solidFill>
                </a:rPr>
                <a:t>base</a:t>
              </a:r>
              <a:endParaRPr lang="en-US"/>
            </a:p>
          </p:txBody>
        </p:sp>
        <p:sp>
          <p:nvSpPr>
            <p:cNvPr id="4113" name="Text Box 109"/>
            <p:cNvSpPr txBox="1">
              <a:spLocks noChangeArrowheads="1"/>
            </p:cNvSpPr>
            <p:nvPr/>
          </p:nvSpPr>
          <p:spPr bwMode="auto">
            <a:xfrm>
              <a:off x="2269" y="1225"/>
              <a:ext cx="183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4922" tIns="32461" rIns="64922" bIns="32461"/>
            <a:lstStyle/>
            <a:p>
              <a:r>
                <a:rPr lang="en-GB" sz="1300">
                  <a:solidFill>
                    <a:srgbClr val="FF1F34"/>
                  </a:solidFill>
                </a:rPr>
                <a:t>Stay the same</a:t>
              </a:r>
              <a:endParaRPr lang="en-US"/>
            </a:p>
          </p:txBody>
        </p:sp>
        <p:sp>
          <p:nvSpPr>
            <p:cNvPr id="4114" name="Text Box 110"/>
            <p:cNvSpPr txBox="1">
              <a:spLocks noChangeArrowheads="1"/>
            </p:cNvSpPr>
            <p:nvPr/>
          </p:nvSpPr>
          <p:spPr bwMode="auto">
            <a:xfrm>
              <a:off x="6957" y="2291"/>
              <a:ext cx="1563" cy="1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4922" tIns="32461" rIns="64922" bIns="32461"/>
            <a:lstStyle/>
            <a:p>
              <a:r>
                <a:rPr lang="en-GB" sz="1300">
                  <a:solidFill>
                    <a:srgbClr val="99CC00"/>
                  </a:solidFill>
                </a:rPr>
                <a:t>Changes</a:t>
              </a:r>
            </a:p>
            <a:p>
              <a:r>
                <a:rPr lang="en-GB" sz="1300">
                  <a:solidFill>
                    <a:srgbClr val="99CC00"/>
                  </a:solidFill>
                </a:rPr>
                <a:t>Contains nitrogen &amp; carbon</a:t>
              </a:r>
              <a:endParaRPr lang="en-US"/>
            </a:p>
          </p:txBody>
        </p:sp>
        <p:sp>
          <p:nvSpPr>
            <p:cNvPr id="4115" name="Text Box 111"/>
            <p:cNvSpPr txBox="1">
              <a:spLocks noChangeArrowheads="1"/>
            </p:cNvSpPr>
            <p:nvPr/>
          </p:nvSpPr>
          <p:spPr bwMode="auto">
            <a:xfrm>
              <a:off x="4294" y="2615"/>
              <a:ext cx="2480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4922" tIns="32461" rIns="64922" bIns="32461">
              <a:spAutoFit/>
            </a:bodyPr>
            <a:lstStyle/>
            <a:p>
              <a:r>
                <a:rPr lang="en-GB" sz="1300"/>
                <a:t>Pentose sugar </a:t>
              </a:r>
            </a:p>
            <a:p>
              <a:r>
                <a:rPr lang="en-GB" sz="1300"/>
                <a:t>(5 Carbon atoms)</a:t>
              </a:r>
              <a:endParaRPr lang="en-US"/>
            </a:p>
          </p:txBody>
        </p:sp>
        <p:cxnSp>
          <p:nvCxnSpPr>
            <p:cNvPr id="4116" name="AutoShape 112"/>
            <p:cNvCxnSpPr>
              <a:cxnSpLocks noChangeShapeType="1"/>
              <a:stCxn id="4113" idx="0"/>
              <a:endCxn id="4105" idx="3"/>
            </p:cNvCxnSpPr>
            <p:nvPr/>
          </p:nvCxnSpPr>
          <p:spPr bwMode="auto">
            <a:xfrm flipV="1">
              <a:off x="3189" y="916"/>
              <a:ext cx="397" cy="3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7" name="AutoShape 113"/>
            <p:cNvCxnSpPr>
              <a:cxnSpLocks noChangeShapeType="1"/>
              <a:stCxn id="4115" idx="0"/>
              <a:endCxn id="4106" idx="2"/>
            </p:cNvCxnSpPr>
            <p:nvPr/>
          </p:nvCxnSpPr>
          <p:spPr bwMode="auto">
            <a:xfrm flipH="1" flipV="1">
              <a:off x="5333" y="2061"/>
              <a:ext cx="201" cy="5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8" name="AutoShape 114"/>
            <p:cNvCxnSpPr>
              <a:cxnSpLocks noChangeShapeType="1"/>
              <a:stCxn id="4114" idx="0"/>
              <a:endCxn id="4107" idx="2"/>
            </p:cNvCxnSpPr>
            <p:nvPr/>
          </p:nvCxnSpPr>
          <p:spPr bwMode="auto">
            <a:xfrm flipH="1" flipV="1">
              <a:off x="7417" y="1688"/>
              <a:ext cx="322" cy="6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119" name="Text Box 115"/>
            <p:cNvSpPr txBox="1">
              <a:spLocks noChangeArrowheads="1"/>
            </p:cNvSpPr>
            <p:nvPr/>
          </p:nvSpPr>
          <p:spPr bwMode="auto">
            <a:xfrm>
              <a:off x="2635" y="-1746"/>
              <a:ext cx="5239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4922" tIns="32461" rIns="64922" bIns="32461">
              <a:spAutoFit/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u="sng" smtClean="0"/>
              <a:t>4 Bases</a:t>
            </a:r>
            <a:endParaRPr lang="en-US" u="sng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329237"/>
          </a:xfrm>
        </p:spPr>
        <p:txBody>
          <a:bodyPr/>
          <a:lstStyle/>
          <a:p>
            <a:pPr eaLnBrk="1" hangingPunct="1"/>
            <a:r>
              <a:rPr lang="en-GB" sz="2600" b="1" smtClean="0"/>
              <a:t>Purines</a:t>
            </a:r>
            <a:r>
              <a:rPr lang="en-GB" sz="2600" smtClean="0"/>
              <a:t> – </a:t>
            </a:r>
          </a:p>
          <a:p>
            <a:pPr lvl="1" eaLnBrk="1" hangingPunct="1"/>
            <a:r>
              <a:rPr lang="en-US" sz="2200" smtClean="0"/>
              <a:t>Double ringed structure</a:t>
            </a:r>
          </a:p>
          <a:p>
            <a:pPr eaLnBrk="1" hangingPunct="1">
              <a:buFontTx/>
              <a:buNone/>
            </a:pPr>
            <a:endParaRPr lang="en-GB" sz="2600" smtClean="0"/>
          </a:p>
          <a:p>
            <a:pPr eaLnBrk="1" hangingPunct="1">
              <a:buFontTx/>
              <a:buNone/>
            </a:pPr>
            <a:endParaRPr lang="en-GB" sz="2600" smtClean="0"/>
          </a:p>
          <a:p>
            <a:pPr eaLnBrk="1" hangingPunct="1"/>
            <a:endParaRPr lang="en-GB" sz="2600" smtClean="0"/>
          </a:p>
          <a:p>
            <a:pPr eaLnBrk="1" hangingPunct="1"/>
            <a:r>
              <a:rPr lang="en-GB" sz="2600" b="1" smtClean="0"/>
              <a:t>Pyrimidines</a:t>
            </a:r>
            <a:r>
              <a:rPr lang="en-GB" sz="2600" smtClean="0"/>
              <a:t> –</a:t>
            </a:r>
            <a:r>
              <a:rPr lang="en-US" sz="2600" smtClean="0"/>
              <a:t> </a:t>
            </a:r>
          </a:p>
          <a:p>
            <a:pPr lvl="1" eaLnBrk="1" hangingPunct="1"/>
            <a:r>
              <a:rPr lang="en-US" sz="2200" smtClean="0"/>
              <a:t>Single ringed structure</a:t>
            </a:r>
          </a:p>
          <a:p>
            <a:pPr eaLnBrk="1" hangingPunct="1"/>
            <a:endParaRPr lang="en-US" sz="2600" smtClean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419600" y="1524000"/>
          <a:ext cx="4076700" cy="1735138"/>
        </p:xfrm>
        <a:graphic>
          <a:graphicData uri="http://schemas.openxmlformats.org/presentationml/2006/ole">
            <p:oleObj spid="_x0000_s1026" name="Bitmap Image" r:id="rId3" imgW="3086531" imgH="1314286" progId="PBrush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4343400" y="4114800"/>
          <a:ext cx="3886200" cy="1758950"/>
        </p:xfrm>
        <a:graphic>
          <a:graphicData uri="http://schemas.openxmlformats.org/presentationml/2006/ole">
            <p:oleObj spid="_x0000_s1027" name="Bitmap Image" r:id="rId4" imgW="2924583" imgH="132416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619250" y="4292600"/>
            <a:ext cx="2374900" cy="187325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395288" y="549275"/>
            <a:ext cx="1943100" cy="172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732588" y="4724400"/>
            <a:ext cx="1727200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187450" y="2997200"/>
            <a:ext cx="936625" cy="93503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4787900" y="4581525"/>
            <a:ext cx="1079500" cy="863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476375" y="2276475"/>
            <a:ext cx="7143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1619250" y="37893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995738" y="50133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5795963" y="50847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63" name="Arc 11"/>
          <p:cNvSpPr>
            <a:spLocks/>
          </p:cNvSpPr>
          <p:nvPr/>
        </p:nvSpPr>
        <p:spPr bwMode="auto">
          <a:xfrm flipH="1" flipV="1">
            <a:off x="5292725" y="5445125"/>
            <a:ext cx="935038" cy="576263"/>
          </a:xfrm>
          <a:custGeom>
            <a:avLst/>
            <a:gdLst>
              <a:gd name="T0" fmla="*/ 91383 w 21600"/>
              <a:gd name="T1" fmla="*/ 0 h 21497"/>
              <a:gd name="T2" fmla="*/ 935038 w 21600"/>
              <a:gd name="T3" fmla="*/ 576263 h 21497"/>
              <a:gd name="T4" fmla="*/ 0 w 21600"/>
              <a:gd name="T5" fmla="*/ 576263 h 21497"/>
              <a:gd name="T6" fmla="*/ 0 60000 65536"/>
              <a:gd name="T7" fmla="*/ 0 60000 65536"/>
              <a:gd name="T8" fmla="*/ 0 60000 65536"/>
              <a:gd name="T9" fmla="*/ 0 w 21600"/>
              <a:gd name="T10" fmla="*/ 0 h 21497"/>
              <a:gd name="T11" fmla="*/ 21600 w 21600"/>
              <a:gd name="T12" fmla="*/ 21497 h 214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97" fill="none" extrusionOk="0">
                <a:moveTo>
                  <a:pt x="2110" y="0"/>
                </a:moveTo>
                <a:cubicBezTo>
                  <a:pt x="13169" y="1086"/>
                  <a:pt x="21600" y="10385"/>
                  <a:pt x="21600" y="21497"/>
                </a:cubicBezTo>
              </a:path>
              <a:path w="21600" h="21497" stroke="0" extrusionOk="0">
                <a:moveTo>
                  <a:pt x="2110" y="0"/>
                </a:moveTo>
                <a:cubicBezTo>
                  <a:pt x="13169" y="1086"/>
                  <a:pt x="21600" y="10385"/>
                  <a:pt x="21600" y="21497"/>
                </a:cubicBezTo>
                <a:lnTo>
                  <a:pt x="0" y="2149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4" name="Arc 12"/>
          <p:cNvSpPr>
            <a:spLocks/>
          </p:cNvSpPr>
          <p:nvPr/>
        </p:nvSpPr>
        <p:spPr bwMode="auto">
          <a:xfrm flipH="1">
            <a:off x="468313" y="3573463"/>
            <a:ext cx="727075" cy="576262"/>
          </a:xfrm>
          <a:custGeom>
            <a:avLst/>
            <a:gdLst>
              <a:gd name="T0" fmla="*/ 0 w 20910"/>
              <a:gd name="T1" fmla="*/ 0 h 21600"/>
              <a:gd name="T2" fmla="*/ 727075 w 20910"/>
              <a:gd name="T3" fmla="*/ 431770 h 21600"/>
              <a:gd name="T4" fmla="*/ 0 w 20910"/>
              <a:gd name="T5" fmla="*/ 576262 h 21600"/>
              <a:gd name="T6" fmla="*/ 0 60000 65536"/>
              <a:gd name="T7" fmla="*/ 0 60000 65536"/>
              <a:gd name="T8" fmla="*/ 0 60000 65536"/>
              <a:gd name="T9" fmla="*/ 0 w 20910"/>
              <a:gd name="T10" fmla="*/ 0 h 21600"/>
              <a:gd name="T11" fmla="*/ 20910 w 209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10" h="21600" fill="none" extrusionOk="0">
                <a:moveTo>
                  <a:pt x="-1" y="0"/>
                </a:moveTo>
                <a:cubicBezTo>
                  <a:pt x="9843" y="0"/>
                  <a:pt x="18441" y="6655"/>
                  <a:pt x="20909" y="16184"/>
                </a:cubicBezTo>
              </a:path>
              <a:path w="20910" h="21600" stroke="0" extrusionOk="0">
                <a:moveTo>
                  <a:pt x="-1" y="0"/>
                </a:moveTo>
                <a:cubicBezTo>
                  <a:pt x="9843" y="0"/>
                  <a:pt x="18441" y="6655"/>
                  <a:pt x="20909" y="16184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b="1"/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 flipH="1" flipV="1">
            <a:off x="179388" y="4005263"/>
            <a:ext cx="552450" cy="3381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 rot="16200000" flipV="1">
            <a:off x="6049169" y="5912644"/>
            <a:ext cx="552450" cy="3381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403350" y="2997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H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508625" y="47974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H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403350" y="3573463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OH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4787900" y="47974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OH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39750" y="1125538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Phosphate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771775" y="5013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339975" y="5084763"/>
            <a:ext cx="99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Sugar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7164388" y="5013325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Base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5632450" y="784225"/>
            <a:ext cx="2468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419475" y="1196975"/>
            <a:ext cx="5194300" cy="208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2 condensation reactions occur in the formation of a nucleotide:</a:t>
            </a:r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1116013" y="2997200"/>
            <a:ext cx="1150937" cy="1008063"/>
          </a:xfrm>
          <a:prstGeom prst="ellipse">
            <a:avLst/>
          </a:prstGeom>
          <a:noFill/>
          <a:ln w="19050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1331913" y="3141663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Ester bond</a:t>
            </a:r>
            <a:endParaRPr lang="en-US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4716463" y="4508500"/>
            <a:ext cx="1223962" cy="1008063"/>
          </a:xfrm>
          <a:prstGeom prst="ellipse">
            <a:avLst/>
          </a:prstGeom>
          <a:noFill/>
          <a:ln w="19050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716463" y="4652963"/>
            <a:ext cx="128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/>
              <a:t>Glycosidic </a:t>
            </a:r>
          </a:p>
          <a:p>
            <a:pPr algn="ctr"/>
            <a:r>
              <a:rPr lang="en-GB"/>
              <a:t>bond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nimBg="1"/>
      <p:bldP spid="23563" grpId="0" animBg="1"/>
      <p:bldP spid="23564" grpId="0" animBg="1"/>
      <p:bldP spid="23565" grpId="0" animBg="1"/>
      <p:bldP spid="23566" grpId="0" animBg="1"/>
      <p:bldP spid="23568" grpId="0"/>
      <p:bldP spid="23569" grpId="0"/>
      <p:bldP spid="23570" grpId="0"/>
      <p:bldP spid="23577" grpId="0" animBg="1"/>
      <p:bldP spid="23578" grpId="0"/>
      <p:bldP spid="235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052513"/>
            <a:ext cx="45053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11425"/>
            <a:ext cx="111283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8163" y="1412875"/>
            <a:ext cx="3525837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276600" y="261938"/>
            <a:ext cx="3232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5400" b="1" i="1"/>
              <a:t>Tell me…</a:t>
            </a:r>
            <a:endParaRPr lang="en-US" sz="5400" b="1" i="1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362950" cy="52562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3600" b="1" dirty="0" smtClean="0"/>
              <a:t>4     </a:t>
            </a:r>
            <a:r>
              <a:rPr lang="en-GB" sz="3600" dirty="0" smtClean="0"/>
              <a:t>names of bases in DNA</a:t>
            </a:r>
            <a:endParaRPr lang="en-US" sz="3600" dirty="0" smtClean="0"/>
          </a:p>
          <a:p>
            <a:pPr marL="742950" indent="-742950" eaLnBrk="1" hangingPunct="1">
              <a:lnSpc>
                <a:spcPct val="90000"/>
              </a:lnSpc>
              <a:buFontTx/>
              <a:buAutoNum type="arabicPlain" startAt="3"/>
            </a:pPr>
            <a:r>
              <a:rPr lang="en-GB" sz="3600" dirty="0" smtClean="0"/>
              <a:t>components of a nucleotide</a:t>
            </a:r>
            <a:endParaRPr lang="en-US" sz="36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3400" b="1" dirty="0" smtClean="0"/>
              <a:t>2     </a:t>
            </a:r>
            <a:r>
              <a:rPr lang="en-GB" sz="3400" dirty="0" smtClean="0"/>
              <a:t>types of bonds in a nucleotide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3400" b="1" dirty="0" smtClean="0"/>
              <a:t>1 </a:t>
            </a:r>
            <a:r>
              <a:rPr lang="en-GB" sz="3400" dirty="0" smtClean="0"/>
              <a:t>    difference between </a:t>
            </a:r>
            <a:r>
              <a:rPr lang="en-GB" sz="3400" dirty="0" err="1" smtClean="0"/>
              <a:t>purine</a:t>
            </a:r>
            <a:r>
              <a:rPr lang="en-GB" sz="3400" dirty="0" smtClean="0"/>
              <a:t> and </a:t>
            </a:r>
            <a:r>
              <a:rPr lang="en-GB" sz="3400" dirty="0" err="1" smtClean="0"/>
              <a:t>pyrimidine</a:t>
            </a:r>
            <a:r>
              <a:rPr lang="en-GB" sz="3400" dirty="0" smtClean="0"/>
              <a:t> bases</a:t>
            </a:r>
            <a:endParaRPr lang="en-US" sz="3400" dirty="0" smtClean="0"/>
          </a:p>
        </p:txBody>
      </p:sp>
      <p:pic>
        <p:nvPicPr>
          <p:cNvPr id="8196" name="Picture 9" descr="MCj039819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0600" y="333375"/>
            <a:ext cx="12382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333375"/>
            <a:ext cx="8229600" cy="5832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400" b="1" i="1" smtClean="0"/>
              <a:t>Complementary Base Pairing</a:t>
            </a:r>
          </a:p>
          <a:p>
            <a:pPr eaLnBrk="1" hangingPunct="1">
              <a:buFontTx/>
              <a:buNone/>
            </a:pPr>
            <a:endParaRPr lang="en-GB" sz="4400" smtClean="0"/>
          </a:p>
          <a:p>
            <a:pPr algn="ctr" eaLnBrk="1" hangingPunct="1">
              <a:buFontTx/>
              <a:buNone/>
            </a:pPr>
            <a:r>
              <a:rPr lang="en-GB" smtClean="0"/>
              <a:t>*Purines always pair with pyrimidines*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		A joins to T (2 hydrogen bonds)</a:t>
            </a:r>
          </a:p>
          <a:p>
            <a:pPr eaLnBrk="1" hangingPunct="1">
              <a:buFontTx/>
              <a:buNone/>
            </a:pPr>
            <a:r>
              <a:rPr lang="en-GB" smtClean="0"/>
              <a:t>		C joins to G (3 hydrogen bonds)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GB" smtClean="0"/>
              <a:t>                                                    </a:t>
            </a:r>
            <a:r>
              <a:rPr lang="en-GB" i="1" smtClean="0"/>
              <a:t>see</a:t>
            </a:r>
          </a:p>
          <a:p>
            <a:pPr eaLnBrk="1" hangingPunct="1">
              <a:buFontTx/>
              <a:buNone/>
            </a:pPr>
            <a:endParaRPr lang="en-US" i="1" smtClean="0"/>
          </a:p>
        </p:txBody>
      </p:sp>
      <p:pic>
        <p:nvPicPr>
          <p:cNvPr id="10243" name="Picture 3" descr="MCj043491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941888"/>
            <a:ext cx="1638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http://www.bbc.co.uk/schools/gcsebitesize/science/edexcel_pre_2011/genes/dnarev1.shtml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322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Bitmap Image</vt:lpstr>
      <vt:lpstr>http://www.bbc.co.uk/news/uk-england-coventry-warwickshire-19463057 </vt:lpstr>
      <vt:lpstr>You should be able to…</vt:lpstr>
      <vt:lpstr>Nucleotide Structure</vt:lpstr>
      <vt:lpstr>4 Bases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Nucleotide</vt:lpstr>
      <vt:lpstr>Build a DNA molecule!</vt:lpstr>
      <vt:lpstr>Slide 15</vt:lpstr>
    </vt:vector>
  </TitlesOfParts>
  <Company>Ardingly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http://www.bbc.co.uk/news/uk-england-coventry-warwickshire-19463057 </dc:title>
  <dc:creator>Anthony Lovat</dc:creator>
  <cp:lastModifiedBy>Anthony Lovat</cp:lastModifiedBy>
  <cp:revision>1</cp:revision>
  <dcterms:created xsi:type="dcterms:W3CDTF">2013-10-04T08:53:39Z</dcterms:created>
  <dcterms:modified xsi:type="dcterms:W3CDTF">2013-10-04T08:55:33Z</dcterms:modified>
</cp:coreProperties>
</file>