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18"/>
  </p:notesMasterIdLst>
  <p:sldIdLst>
    <p:sldId id="261" r:id="rId2"/>
    <p:sldId id="257" r:id="rId3"/>
    <p:sldId id="267" r:id="rId4"/>
    <p:sldId id="269" r:id="rId5"/>
    <p:sldId id="270" r:id="rId6"/>
    <p:sldId id="271" r:id="rId7"/>
    <p:sldId id="272" r:id="rId8"/>
    <p:sldId id="273" r:id="rId9"/>
    <p:sldId id="274" r:id="rId10"/>
    <p:sldId id="312" r:id="rId11"/>
    <p:sldId id="275" r:id="rId12"/>
    <p:sldId id="276" r:id="rId13"/>
    <p:sldId id="277" r:id="rId14"/>
    <p:sldId id="279" r:id="rId15"/>
    <p:sldId id="313" r:id="rId16"/>
    <p:sldId id="314" r:id="rId17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60" autoAdjust="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72BD0-5CEB-4FF3-8280-9F3B90FD61A6}" type="datetimeFigureOut">
              <a:rPr lang="en-GB" smtClean="0"/>
              <a:pPr/>
              <a:t>26/11/2013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2612F-1F5D-4ADD-9EEE-F7F5F7F38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4D17643-CDA7-4C40-8348-7D319F88DDBC}" type="datetime1">
              <a:rPr lang="en-GB" smtClean="0"/>
              <a:pPr/>
              <a:t>26/11/2013</a:t>
            </a:fld>
            <a:r>
              <a:rPr lang="en-GB" smtClean="0"/>
              <a:t>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Mr A Lovat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189E12-4EBC-49B6-AD2A-A00411212FC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imagesCABUHI9K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763688" cy="7997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82F-4094-4C0C-947B-285F7E4C5120}" type="datetime1">
              <a:rPr lang="en-GB" smtClean="0"/>
              <a:pPr/>
              <a:t>26/11/2013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Mr A Lovat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9E12-4EBC-49B6-AD2A-A00411212F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C119-6C58-4C51-B76C-202740C2B6AE}" type="datetime1">
              <a:rPr lang="en-GB" smtClean="0"/>
              <a:pPr/>
              <a:t>26/11/2013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Mr A Lovat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9E12-4EBC-49B6-AD2A-A00411212F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DC394-0CA4-47AE-9E0D-A72019AEE523}" type="datetime1">
              <a:rPr lang="en-GB" smtClean="0"/>
              <a:pPr/>
              <a:t>26/11/2013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Mr A Lovat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9E12-4EBC-49B6-AD2A-A00411212F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3418-91B3-4362-8E5C-7A6AD97A41B1}" type="datetime1">
              <a:rPr lang="en-GB" smtClean="0"/>
              <a:pPr/>
              <a:t>26/11/2013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Mr A Lovat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9E12-4EBC-49B6-AD2A-A00411212F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90F8-7585-42E0-8CBC-29B929C5F77F}" type="datetime1">
              <a:rPr lang="en-GB" smtClean="0"/>
              <a:pPr/>
              <a:t>26/11/2013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Mr A Lovat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9E12-4EBC-49B6-AD2A-A00411212F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5799-C92C-4066-8CDA-4CDB3463D745}" type="datetime1">
              <a:rPr lang="en-GB" smtClean="0"/>
              <a:pPr/>
              <a:t>26/11/2013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Mr A Lovat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9E12-4EBC-49B6-AD2A-A00411212F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C4E9-5AE4-40E9-B5DF-32D26B9B293D}" type="datetime1">
              <a:rPr lang="en-GB" smtClean="0"/>
              <a:pPr/>
              <a:t>26/11/2013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Mr A Lovat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9E12-4EBC-49B6-AD2A-A00411212F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8018-7BDC-418D-B34C-C0EEA326458C}" type="datetime1">
              <a:rPr lang="en-GB" smtClean="0"/>
              <a:pPr/>
              <a:t>26/11/2013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Mr A Lovat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9E12-4EBC-49B6-AD2A-A00411212F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2597-7FDC-4425-83C4-BE7C7A3E9BF9}" type="datetime1">
              <a:rPr lang="en-GB" smtClean="0"/>
              <a:pPr/>
              <a:t>26/11/2013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Mr A Lovat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9E12-4EBC-49B6-AD2A-A00411212F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C911-B48E-4CA5-98EB-EB0C69A0FEA3}" type="datetime1">
              <a:rPr lang="en-GB" smtClean="0"/>
              <a:pPr/>
              <a:t>26/11/2013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Mr A Lovat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9E12-4EBC-49B6-AD2A-A00411212F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CA2C7ACD-8C9A-45EF-AC8A-9952BD92F7E6}" type="datetime1">
              <a:rPr lang="en-GB" smtClean="0"/>
              <a:pPr/>
              <a:t>26/11/2013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Mr A Lovat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C189E12-4EBC-49B6-AD2A-A00411212FC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imagesCABUHI9K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" y="1"/>
            <a:ext cx="1763688" cy="7997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ee6PWUgPo8&amp;feature=player_embedde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erstv.com/animation/biology/con20ani.sw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genome.pfizer.com/zipunzip.cf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11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3672408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5400" b="1" dirty="0" smtClean="0"/>
              <a:t>3.4</a:t>
            </a:r>
            <a:r>
              <a:rPr lang="en-GB" sz="5400" b="1" dirty="0" smtClean="0"/>
              <a:t> </a:t>
            </a:r>
            <a:r>
              <a:rPr lang="en-GB" sz="5400" b="1" dirty="0" smtClean="0"/>
              <a:t>The genetic code and cell function</a:t>
            </a:r>
            <a:endParaRPr lang="en-GB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DC394-0CA4-47AE-9E0D-A72019AEE523}" type="datetime1">
              <a:rPr lang="en-GB" smtClean="0"/>
              <a:pPr/>
              <a:t>26/11/2013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Mr A Lovat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9E12-4EBC-49B6-AD2A-A00411212FCA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1026" name="Picture 2" descr="http://t0.gstatic.com/images?q=tbn:ANd9GcQm6X-BxYhE_aetxYA0idha0t_MQ41O2G30yKLzgr04xyW-NVbHba1OQ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04664"/>
            <a:ext cx="3831307" cy="57574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http://www.youtube.com/watch?v=bee6PWUgPo8&amp;feature=player_embedded</a:t>
            </a:r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DC394-0CA4-47AE-9E0D-A72019AEE523}" type="datetime1">
              <a:rPr lang="en-GB" smtClean="0"/>
              <a:pPr/>
              <a:t>26/11/2013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Mr A Lovat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9E12-4EBC-49B6-AD2A-A00411212FCA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Semi-Conservative Model</a:t>
            </a:r>
            <a:endParaRPr lang="en-GB" dirty="0"/>
          </a:p>
        </p:txBody>
      </p:sp>
      <p:sp>
        <p:nvSpPr>
          <p:cNvPr id="14339" name="Subtitle 4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Two theories existed...</a:t>
            </a:r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829175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b="1" dirty="0" smtClean="0"/>
              <a:t>Conservative Hypothesis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The complete parent DNA molecule acts as a template for the new daughter molecule, which is assembled from new nucleotides. The parent molecule is unchanged.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b="1" dirty="0" smtClean="0"/>
              <a:t>Semi-conservative Hypothesis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The parent DNA molecule separates into its two component strands, each of which acts as a template for the formation of a new complementary strand. The two daughter molecules therefore contain half the parent DNA and half new DNA (</a:t>
            </a:r>
            <a:r>
              <a:rPr lang="en-GB" b="1" dirty="0" smtClean="0"/>
              <a:t>semi-conservative</a:t>
            </a:r>
            <a:r>
              <a:rPr lang="en-GB" dirty="0" smtClean="0"/>
              <a:t> hypothesis).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2 models</a:t>
            </a:r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85950" y="2043113"/>
            <a:ext cx="5372100" cy="41719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http://www.learnerstv.com/animation/biology/con20ani.swf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Explain how the base sequence of DNA is conserved during replication.</a:t>
            </a:r>
            <a:br>
              <a:rPr lang="en-GB" dirty="0" smtClean="0"/>
            </a:br>
            <a:r>
              <a:rPr lang="en-GB" dirty="0" smtClean="0"/>
              <a:t>5 marks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DC394-0CA4-47AE-9E0D-A72019AEE523}" type="datetime1">
              <a:rPr lang="en-GB" smtClean="0"/>
              <a:pPr/>
              <a:t>26/11/2013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Mr A Lovat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9E12-4EBC-49B6-AD2A-A00411212FCA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79350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	DNA replication is semi-conservative;</a:t>
            </a:r>
            <a:br>
              <a:rPr lang="en-GB" dirty="0" smtClean="0"/>
            </a:br>
            <a:r>
              <a:rPr lang="en-GB" dirty="0" smtClean="0"/>
              <a:t>DNA is split into two single/template strands;</a:t>
            </a:r>
            <a:br>
              <a:rPr lang="en-GB" dirty="0" smtClean="0"/>
            </a:br>
            <a:r>
              <a:rPr lang="en-GB" dirty="0" smtClean="0"/>
              <a:t>nucleotides are assembled on/attached to each single/template strand;</a:t>
            </a:r>
            <a:br>
              <a:rPr lang="en-GB" dirty="0" smtClean="0"/>
            </a:br>
            <a:r>
              <a:rPr lang="en-GB" dirty="0" smtClean="0"/>
              <a:t>by complementary base pairing;</a:t>
            </a:r>
            <a:br>
              <a:rPr lang="en-GB" dirty="0" smtClean="0"/>
            </a:br>
            <a:r>
              <a:rPr lang="en-GB" dirty="0" smtClean="0"/>
              <a:t>adenine with thymine and cytosine with guanine / A with T and C with G;</a:t>
            </a:r>
            <a:br>
              <a:rPr lang="en-GB" dirty="0" smtClean="0"/>
            </a:br>
            <a:r>
              <a:rPr lang="en-GB" dirty="0" smtClean="0"/>
              <a:t>strand newly formed on each template strand is identical to other template strand;</a:t>
            </a:r>
            <a:br>
              <a:rPr lang="en-GB" dirty="0" smtClean="0"/>
            </a:br>
            <a:r>
              <a:rPr lang="en-GB" dirty="0" smtClean="0"/>
              <a:t>DNA polymerase used;</a:t>
            </a:r>
            <a:br>
              <a:rPr lang="en-GB" dirty="0" smtClean="0"/>
            </a:br>
            <a:r>
              <a:rPr lang="en-GB" i="1" dirty="0" smtClean="0"/>
              <a:t>Marks may be awarded for any of the above points if clearly presented in a well-annotated diagram.</a:t>
            </a:r>
            <a:r>
              <a:rPr lang="en-GB" dirty="0" smtClean="0"/>
              <a:t>                                                                        5 max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DC394-0CA4-47AE-9E0D-A72019AEE523}" type="datetime1">
              <a:rPr lang="en-GB" smtClean="0"/>
              <a:pPr/>
              <a:t>26/11/2013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Mr A Lovat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9E12-4EBC-49B6-AD2A-A00411212FCA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http://genome.pfizer.com/zipunzip.cfm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 should be able to…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3.4.1 Explain DNA replication in terms of unwinding the double helix and separation of the strands by </a:t>
            </a:r>
            <a:r>
              <a:rPr lang="en-GB" dirty="0" err="1" smtClean="0"/>
              <a:t>helicase</a:t>
            </a:r>
            <a:r>
              <a:rPr lang="en-GB" dirty="0" smtClean="0"/>
              <a:t>, followed by formation of the new complementary strands by DNA polymerase.</a:t>
            </a:r>
          </a:p>
          <a:p>
            <a:r>
              <a:rPr lang="en-GB" dirty="0" smtClean="0"/>
              <a:t>3.4.2 Explain the significance of complementary base pairing in the conservation of the base sequence of DNA.</a:t>
            </a:r>
          </a:p>
          <a:p>
            <a:r>
              <a:rPr lang="en-GB" dirty="0" smtClean="0"/>
              <a:t>3.4.3 State that DNA replication is semi-conservative.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DNA helicase unzips the 2 strands</a:t>
            </a:r>
            <a:endParaRPr lang="en-GB" dirty="0"/>
          </a:p>
        </p:txBody>
      </p:sp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1643063" y="5572125"/>
            <a:ext cx="7072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onstantia" pitchFamily="18" charset="0"/>
              </a:rPr>
              <a:t>The enzymes breaks the hydrogen bonds holding the base pairs together. </a:t>
            </a:r>
          </a:p>
        </p:txBody>
      </p:sp>
      <p:pic>
        <p:nvPicPr>
          <p:cNvPr id="9220" name="Picture 39" descr="baseGraphics"/>
          <p:cNvPicPr>
            <a:picLocks noChangeAspect="1" noChangeArrowheads="1"/>
          </p:cNvPicPr>
          <p:nvPr/>
        </p:nvPicPr>
        <p:blipFill>
          <a:blip r:embed="rId2" cstate="print"/>
          <a:srcRect r="51540"/>
          <a:stretch>
            <a:fillRect/>
          </a:stretch>
        </p:blipFill>
        <p:spPr bwMode="auto">
          <a:xfrm>
            <a:off x="0" y="1357313"/>
            <a:ext cx="2425700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40" descr="baseGraphics"/>
          <p:cNvPicPr>
            <a:picLocks noChangeAspect="1" noChangeArrowheads="1"/>
          </p:cNvPicPr>
          <p:nvPr/>
        </p:nvPicPr>
        <p:blipFill>
          <a:blip r:embed="rId2" cstate="print"/>
          <a:srcRect l="48103"/>
          <a:stretch>
            <a:fillRect/>
          </a:stretch>
        </p:blipFill>
        <p:spPr bwMode="auto">
          <a:xfrm>
            <a:off x="3000375" y="1357313"/>
            <a:ext cx="2595563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42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313" y="2786063"/>
            <a:ext cx="47783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32" descr="NEW_rightLadder"/>
          <p:cNvPicPr>
            <a:picLocks noChangeAspect="1" noChangeArrowheads="1"/>
          </p:cNvPicPr>
          <p:nvPr/>
        </p:nvPicPr>
        <p:blipFill>
          <a:blip r:embed="rId4" cstate="print"/>
          <a:srcRect t="8498" b="8498"/>
          <a:stretch>
            <a:fillRect/>
          </a:stretch>
        </p:blipFill>
        <p:spPr bwMode="auto">
          <a:xfrm>
            <a:off x="7429500" y="1785938"/>
            <a:ext cx="1714500" cy="290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30" descr="NEW_leftladder"/>
          <p:cNvPicPr>
            <a:picLocks noChangeAspect="1" noChangeArrowheads="1"/>
          </p:cNvPicPr>
          <p:nvPr/>
        </p:nvPicPr>
        <p:blipFill>
          <a:blip r:embed="rId5" cstate="print"/>
          <a:srcRect t="6425" b="7228"/>
          <a:stretch>
            <a:fillRect/>
          </a:stretch>
        </p:blipFill>
        <p:spPr bwMode="auto">
          <a:xfrm>
            <a:off x="6143625" y="1785938"/>
            <a:ext cx="1570038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42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88" y="2786063"/>
            <a:ext cx="47783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GB" smtClean="0"/>
              <a:t>Free Nucleotides Bind</a:t>
            </a:r>
          </a:p>
        </p:txBody>
      </p:sp>
      <p:sp>
        <p:nvSpPr>
          <p:cNvPr id="10243" name="Text Placeholder 25"/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4040188" cy="658812"/>
          </a:xfrm>
        </p:spPr>
        <p:txBody>
          <a:bodyPr/>
          <a:lstStyle/>
          <a:p>
            <a:r>
              <a:rPr lang="en-GB" smtClean="0"/>
              <a:t>Complementary base pairing</a:t>
            </a:r>
          </a:p>
        </p:txBody>
      </p:sp>
      <p:sp>
        <p:nvSpPr>
          <p:cNvPr id="10244" name="Content Placeholder 26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6513"/>
          </a:xfrm>
        </p:spPr>
        <p:txBody>
          <a:bodyPr/>
          <a:lstStyle/>
          <a:p>
            <a:r>
              <a:rPr lang="en-GB" smtClean="0"/>
              <a:t>DNA helicase completes the splitting of the strand.</a:t>
            </a:r>
          </a:p>
          <a:p>
            <a:r>
              <a:rPr lang="en-GB" smtClean="0"/>
              <a:t>Meanwhile, free nucleotides that have been activated are attracted to their complementary bases.</a:t>
            </a:r>
          </a:p>
          <a:p>
            <a:r>
              <a:rPr lang="en-GB" smtClean="0"/>
              <a:t>Each chain acts as a template.</a:t>
            </a:r>
          </a:p>
          <a:p>
            <a:endParaRPr lang="en-GB" smtClean="0"/>
          </a:p>
          <a:p>
            <a:endParaRPr lang="en-GB" smtClean="0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4857750" y="1928813"/>
            <a:ext cx="3671888" cy="3051175"/>
            <a:chOff x="569890" y="1662101"/>
            <a:chExt cx="3671888" cy="3051175"/>
          </a:xfrm>
        </p:grpSpPr>
        <p:pic>
          <p:nvPicPr>
            <p:cNvPr id="10246" name="Picture 32" descr="NEW_rightLadder"/>
            <p:cNvPicPr>
              <a:picLocks noChangeAspect="1" noChangeArrowheads="1"/>
            </p:cNvPicPr>
            <p:nvPr/>
          </p:nvPicPr>
          <p:blipFill>
            <a:blip r:embed="rId2" cstate="print"/>
            <a:srcRect t="8498" b="8498"/>
            <a:stretch>
              <a:fillRect/>
            </a:stretch>
          </p:blipFill>
          <p:spPr bwMode="auto">
            <a:xfrm>
              <a:off x="2605065" y="1843076"/>
              <a:ext cx="1636713" cy="2867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7" name="Picture 30" descr="NEW_leftladder"/>
            <p:cNvPicPr>
              <a:picLocks noChangeAspect="1" noChangeArrowheads="1"/>
            </p:cNvPicPr>
            <p:nvPr/>
          </p:nvPicPr>
          <p:blipFill>
            <a:blip r:embed="rId3" cstate="print"/>
            <a:srcRect t="6425" b="7228"/>
            <a:stretch>
              <a:fillRect/>
            </a:stretch>
          </p:blipFill>
          <p:spPr bwMode="auto">
            <a:xfrm>
              <a:off x="569890" y="1847839"/>
              <a:ext cx="1497013" cy="2865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8" name="Picture 37" descr="NEW_rightin2"/>
            <p:cNvPicPr>
              <a:picLocks noChangeAspect="1" noChangeArrowheads="1"/>
            </p:cNvPicPr>
            <p:nvPr/>
          </p:nvPicPr>
          <p:blipFill>
            <a:blip r:embed="rId4" cstate="print"/>
            <a:srcRect t="39474" r="62634"/>
            <a:stretch>
              <a:fillRect/>
            </a:stretch>
          </p:blipFill>
          <p:spPr bwMode="auto">
            <a:xfrm rot="1596492">
              <a:off x="2101828" y="1662101"/>
              <a:ext cx="476250" cy="142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9" name="Picture 40" descr="NEWEST_arrow2"/>
            <p:cNvPicPr>
              <a:picLocks noChangeAspect="1" noChangeArrowheads="1"/>
            </p:cNvPicPr>
            <p:nvPr/>
          </p:nvPicPr>
          <p:blipFill>
            <a:blip r:embed="rId5" cstate="print"/>
            <a:srcRect t="25044"/>
            <a:stretch>
              <a:fillRect/>
            </a:stretch>
          </p:blipFill>
          <p:spPr bwMode="auto">
            <a:xfrm>
              <a:off x="1428728" y="1785926"/>
              <a:ext cx="1147762" cy="1997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48"/>
            <p:cNvGrpSpPr>
              <a:grpSpLocks/>
            </p:cNvGrpSpPr>
            <p:nvPr/>
          </p:nvGrpSpPr>
          <p:grpSpPr bwMode="auto">
            <a:xfrm>
              <a:off x="1381103" y="3616314"/>
              <a:ext cx="1416050" cy="1020762"/>
              <a:chOff x="851" y="2315"/>
              <a:chExt cx="892" cy="643"/>
            </a:xfrm>
          </p:grpSpPr>
          <p:pic>
            <p:nvPicPr>
              <p:cNvPr id="10254" name="Picture 41" descr="NEWEST_bb_section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9966105" flipH="1">
                <a:off x="1423" y="2315"/>
                <a:ext cx="320" cy="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5" name="Picture 42" descr="NEWEST_pink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851" y="2532"/>
                <a:ext cx="710" cy="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Group 45"/>
            <p:cNvGrpSpPr>
              <a:grpSpLocks/>
            </p:cNvGrpSpPr>
            <p:nvPr/>
          </p:nvGrpSpPr>
          <p:grpSpPr bwMode="auto">
            <a:xfrm rot="1593054">
              <a:off x="2214136" y="2563042"/>
              <a:ext cx="1133475" cy="904875"/>
              <a:chOff x="1304" y="1740"/>
              <a:chExt cx="714" cy="570"/>
            </a:xfrm>
          </p:grpSpPr>
          <p:pic>
            <p:nvPicPr>
              <p:cNvPr id="10252" name="Picture 44" descr="NEWEST_bb_section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857230">
                <a:off x="1304" y="1740"/>
                <a:ext cx="320" cy="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3" name="Picture 43" descr="NEWEST_red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1413" y="1942"/>
                <a:ext cx="605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GB" smtClean="0"/>
              <a:t>DNA Polymerase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4040188" cy="658812"/>
          </a:xfrm>
        </p:spPr>
        <p:txBody>
          <a:bodyPr/>
          <a:lstStyle/>
          <a:p>
            <a:endParaRPr lang="en-GB" smtClean="0"/>
          </a:p>
        </p:txBody>
      </p:sp>
      <p:sp>
        <p:nvSpPr>
          <p:cNvPr id="11268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25" y="1860550"/>
            <a:ext cx="4041775" cy="654050"/>
          </a:xfrm>
        </p:spPr>
        <p:txBody>
          <a:bodyPr/>
          <a:lstStyle/>
          <a:p>
            <a:endParaRPr lang="en-GB" smtClean="0"/>
          </a:p>
        </p:txBody>
      </p:sp>
      <p:sp>
        <p:nvSpPr>
          <p:cNvPr id="11269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6513"/>
          </a:xfrm>
        </p:spPr>
        <p:txBody>
          <a:bodyPr/>
          <a:lstStyle/>
          <a:p>
            <a:endParaRPr lang="en-GB" smtClean="0"/>
          </a:p>
        </p:txBody>
      </p:sp>
      <p:sp>
        <p:nvSpPr>
          <p:cNvPr id="11270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6513"/>
          </a:xfrm>
        </p:spPr>
        <p:txBody>
          <a:bodyPr/>
          <a:lstStyle/>
          <a:p>
            <a:r>
              <a:rPr lang="en-GB" smtClean="0"/>
              <a:t>Once in placed the activated nucleotides are joined together by DNA polymerase.</a:t>
            </a:r>
          </a:p>
          <a:p>
            <a:r>
              <a:rPr lang="en-GB" b="1" smtClean="0"/>
              <a:t>DNA polymerase </a:t>
            </a:r>
            <a:r>
              <a:rPr lang="en-GB" smtClean="0"/>
              <a:t>joins the new nucleotides to each other by strong covalent bonds, forming the </a:t>
            </a:r>
            <a:r>
              <a:rPr lang="en-GB" b="1" smtClean="0"/>
              <a:t>phosphate-sugar backbone</a:t>
            </a:r>
            <a:r>
              <a:rPr lang="en-GB" smtClean="0"/>
              <a:t>. </a:t>
            </a:r>
          </a:p>
          <a:p>
            <a:endParaRPr lang="en-GB" smtClean="0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0" y="2428875"/>
            <a:ext cx="4714875" cy="2959100"/>
            <a:chOff x="0" y="1765291"/>
            <a:chExt cx="6302375" cy="3622675"/>
          </a:xfrm>
        </p:grpSpPr>
        <p:pic>
          <p:nvPicPr>
            <p:cNvPr id="11272" name="Picture 32" descr="NEW_rightLadder"/>
            <p:cNvPicPr>
              <a:picLocks noChangeAspect="1" noChangeArrowheads="1"/>
            </p:cNvPicPr>
            <p:nvPr/>
          </p:nvPicPr>
          <p:blipFill>
            <a:blip r:embed="rId2" cstate="print"/>
            <a:srcRect t="8498" b="8498"/>
            <a:stretch>
              <a:fillRect/>
            </a:stretch>
          </p:blipFill>
          <p:spPr bwMode="auto">
            <a:xfrm>
              <a:off x="2035175" y="2143116"/>
              <a:ext cx="1636713" cy="2867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3" name="Picture 30" descr="NEW_leftladder"/>
            <p:cNvPicPr>
              <a:picLocks noChangeAspect="1" noChangeArrowheads="1"/>
            </p:cNvPicPr>
            <p:nvPr/>
          </p:nvPicPr>
          <p:blipFill>
            <a:blip r:embed="rId3" cstate="print"/>
            <a:srcRect t="6425" b="7228"/>
            <a:stretch>
              <a:fillRect/>
            </a:stretch>
          </p:blipFill>
          <p:spPr bwMode="auto">
            <a:xfrm>
              <a:off x="0" y="2147879"/>
              <a:ext cx="1497013" cy="2865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4" name="Picture 33" descr="Picture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00450" y="3309929"/>
              <a:ext cx="500063" cy="554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5" name="Picture 34" descr="baseGraphics"/>
            <p:cNvPicPr>
              <a:picLocks noChangeAspect="1" noChangeArrowheads="1"/>
            </p:cNvPicPr>
            <p:nvPr/>
          </p:nvPicPr>
          <p:blipFill>
            <a:blip r:embed="rId5" cstate="print"/>
            <a:srcRect r="51540"/>
            <a:stretch>
              <a:fillRect/>
            </a:stretch>
          </p:blipFill>
          <p:spPr bwMode="auto">
            <a:xfrm>
              <a:off x="3887788" y="1765291"/>
              <a:ext cx="2414587" cy="3622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6" name="Picture 40" descr="NEWEST_arrow2"/>
            <p:cNvPicPr>
              <a:picLocks noChangeAspect="1" noChangeArrowheads="1"/>
            </p:cNvPicPr>
            <p:nvPr/>
          </p:nvPicPr>
          <p:blipFill>
            <a:blip r:embed="rId6" cstate="print"/>
            <a:srcRect t="25044"/>
            <a:stretch>
              <a:fillRect/>
            </a:stretch>
          </p:blipFill>
          <p:spPr bwMode="auto">
            <a:xfrm>
              <a:off x="858838" y="2085966"/>
              <a:ext cx="1147762" cy="1997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48"/>
            <p:cNvGrpSpPr>
              <a:grpSpLocks/>
            </p:cNvGrpSpPr>
            <p:nvPr/>
          </p:nvGrpSpPr>
          <p:grpSpPr bwMode="auto">
            <a:xfrm>
              <a:off x="811213" y="3916354"/>
              <a:ext cx="1416050" cy="1020762"/>
              <a:chOff x="851" y="2315"/>
              <a:chExt cx="892" cy="643"/>
            </a:xfrm>
          </p:grpSpPr>
          <p:pic>
            <p:nvPicPr>
              <p:cNvPr id="11281" name="Picture 41" descr="NEWEST_bb_section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 rot="19966105" flipH="1">
                <a:off x="1423" y="2315"/>
                <a:ext cx="320" cy="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82" name="Picture 42" descr="NEWEST_pink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851" y="2532"/>
                <a:ext cx="710" cy="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Group 45"/>
            <p:cNvGrpSpPr>
              <a:grpSpLocks/>
            </p:cNvGrpSpPr>
            <p:nvPr/>
          </p:nvGrpSpPr>
          <p:grpSpPr bwMode="auto">
            <a:xfrm rot="1593054">
              <a:off x="1641475" y="2865429"/>
              <a:ext cx="1133475" cy="904875"/>
              <a:chOff x="1304" y="1740"/>
              <a:chExt cx="714" cy="570"/>
            </a:xfrm>
          </p:grpSpPr>
          <p:pic>
            <p:nvPicPr>
              <p:cNvPr id="11279" name="Picture 44" descr="NEWEST_bb_section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 rot="1857230">
                <a:off x="1304" y="1740"/>
                <a:ext cx="320" cy="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80" name="Picture 43" descr="NEWEST_red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1413" y="1942"/>
                <a:ext cx="605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Replication Finished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The result is that there are two DNA molecules, each with one new synthesised strand of DNA and one strand from the original.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The DNA is then rewound by another enzyme.</a:t>
            </a:r>
            <a:endParaRPr lang="en-GB" dirty="0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714375" y="3214688"/>
            <a:ext cx="7745413" cy="2622550"/>
            <a:chOff x="398460" y="2000240"/>
            <a:chExt cx="8442325" cy="3622675"/>
          </a:xfrm>
        </p:grpSpPr>
        <p:pic>
          <p:nvPicPr>
            <p:cNvPr id="12293" name="Picture 32" descr="NEW_rightLadder"/>
            <p:cNvPicPr>
              <a:picLocks noChangeAspect="1" noChangeArrowheads="1"/>
            </p:cNvPicPr>
            <p:nvPr/>
          </p:nvPicPr>
          <p:blipFill>
            <a:blip r:embed="rId2" cstate="print"/>
            <a:srcRect t="8498" b="8498"/>
            <a:stretch>
              <a:fillRect/>
            </a:stretch>
          </p:blipFill>
          <p:spPr bwMode="auto">
            <a:xfrm>
              <a:off x="2433635" y="2378065"/>
              <a:ext cx="1636713" cy="2867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4" name="Picture 30" descr="NEW_leftladder"/>
            <p:cNvPicPr>
              <a:picLocks noChangeAspect="1" noChangeArrowheads="1"/>
            </p:cNvPicPr>
            <p:nvPr/>
          </p:nvPicPr>
          <p:blipFill>
            <a:blip r:embed="rId3" cstate="print"/>
            <a:srcRect t="6425" b="7228"/>
            <a:stretch>
              <a:fillRect/>
            </a:stretch>
          </p:blipFill>
          <p:spPr bwMode="auto">
            <a:xfrm>
              <a:off x="398460" y="2382828"/>
              <a:ext cx="1497013" cy="2865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5" name="Picture 33" descr="Picture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98910" y="3544878"/>
              <a:ext cx="500063" cy="554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6" name="Picture 34" descr="baseGraphics"/>
            <p:cNvPicPr>
              <a:picLocks noChangeAspect="1" noChangeArrowheads="1"/>
            </p:cNvPicPr>
            <p:nvPr/>
          </p:nvPicPr>
          <p:blipFill>
            <a:blip r:embed="rId5" cstate="print"/>
            <a:srcRect r="51540"/>
            <a:stretch>
              <a:fillRect/>
            </a:stretch>
          </p:blipFill>
          <p:spPr bwMode="auto">
            <a:xfrm>
              <a:off x="4286248" y="2000240"/>
              <a:ext cx="2414587" cy="3622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7" name="Picture 37" descr="NEW_rightin2"/>
            <p:cNvPicPr>
              <a:picLocks noChangeAspect="1" noChangeArrowheads="1"/>
            </p:cNvPicPr>
            <p:nvPr/>
          </p:nvPicPr>
          <p:blipFill>
            <a:blip r:embed="rId6" cstate="print"/>
            <a:srcRect t="39474" r="62634"/>
            <a:stretch>
              <a:fillRect/>
            </a:stretch>
          </p:blipFill>
          <p:spPr bwMode="auto">
            <a:xfrm rot="1596492">
              <a:off x="1930398" y="2197090"/>
              <a:ext cx="476250" cy="142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8" name="Picture 40" descr="NEWEST_arrow2"/>
            <p:cNvPicPr>
              <a:picLocks noChangeAspect="1" noChangeArrowheads="1"/>
            </p:cNvPicPr>
            <p:nvPr/>
          </p:nvPicPr>
          <p:blipFill>
            <a:blip r:embed="rId7" cstate="print"/>
            <a:srcRect t="25044"/>
            <a:stretch>
              <a:fillRect/>
            </a:stretch>
          </p:blipFill>
          <p:spPr bwMode="auto">
            <a:xfrm>
              <a:off x="1257298" y="2320915"/>
              <a:ext cx="1147762" cy="1997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48"/>
            <p:cNvGrpSpPr>
              <a:grpSpLocks/>
            </p:cNvGrpSpPr>
            <p:nvPr/>
          </p:nvGrpSpPr>
          <p:grpSpPr bwMode="auto">
            <a:xfrm>
              <a:off x="1209673" y="4151303"/>
              <a:ext cx="1416050" cy="1020762"/>
              <a:chOff x="851" y="2315"/>
              <a:chExt cx="892" cy="643"/>
            </a:xfrm>
          </p:grpSpPr>
          <p:pic>
            <p:nvPicPr>
              <p:cNvPr id="12304" name="Picture 41" descr="NEWEST_bb_section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 rot="19966105" flipH="1">
                <a:off x="1423" y="2315"/>
                <a:ext cx="320" cy="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05" name="Picture 42" descr="NEWEST_pink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851" y="2532"/>
                <a:ext cx="710" cy="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Group 45"/>
            <p:cNvGrpSpPr>
              <a:grpSpLocks/>
            </p:cNvGrpSpPr>
            <p:nvPr/>
          </p:nvGrpSpPr>
          <p:grpSpPr bwMode="auto">
            <a:xfrm rot="1593054">
              <a:off x="2039935" y="3100378"/>
              <a:ext cx="1133475" cy="904875"/>
              <a:chOff x="1304" y="1740"/>
              <a:chExt cx="714" cy="570"/>
            </a:xfrm>
          </p:grpSpPr>
          <p:pic>
            <p:nvPicPr>
              <p:cNvPr id="12302" name="Picture 44" descr="NEWEST_bb_section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 rot="1857230">
                <a:off x="1304" y="1740"/>
                <a:ext cx="320" cy="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03" name="Picture 43" descr="NEWEST_red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1413" y="1942"/>
                <a:ext cx="605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2301" name="Picture 49" descr="baseGraphics"/>
            <p:cNvPicPr>
              <a:picLocks noChangeAspect="1" noChangeArrowheads="1"/>
            </p:cNvPicPr>
            <p:nvPr/>
          </p:nvPicPr>
          <p:blipFill>
            <a:blip r:embed="rId5" cstate="print"/>
            <a:srcRect r="51540"/>
            <a:stretch>
              <a:fillRect/>
            </a:stretch>
          </p:blipFill>
          <p:spPr bwMode="auto">
            <a:xfrm>
              <a:off x="6426198" y="2000240"/>
              <a:ext cx="2414587" cy="3622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60648"/>
          <a:ext cx="8229600" cy="633670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229600"/>
              </a:tblGrid>
              <a:tr h="6492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 winding enzyme winds the new strands up to form double helices.</a:t>
                      </a:r>
                    </a:p>
                  </a:txBody>
                  <a:tcPr marL="9525" marR="9525" marT="9525" marB="0" anchor="b"/>
                </a:tc>
              </a:tr>
              <a:tr h="97718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DNA helicase unwinds and unzips DNA, breaking the hydrogen bonds that join the base pairs, and forming two separate strands.</a:t>
                      </a:r>
                    </a:p>
                  </a:txBody>
                  <a:tcPr marL="9525" marR="9525" marT="9525" marB="0" anchor="b"/>
                </a:tc>
              </a:tr>
              <a:tr h="97718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DNA polymerase joins the new nucleotides to each other by strong covalent bonds, forming the phosphate-sugar backbone.</a:t>
                      </a:r>
                    </a:p>
                  </a:txBody>
                  <a:tcPr marL="9525" marR="9525" marT="9525" marB="0" anchor="b"/>
                </a:tc>
              </a:tr>
              <a:tr h="6492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Replication starts at a specific sequence on the DNA molecule.</a:t>
                      </a:r>
                    </a:p>
                  </a:txBody>
                  <a:tcPr marL="9525" marR="9525" marT="9525" marB="0" anchor="b"/>
                </a:tc>
              </a:tr>
              <a:tr h="97718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The new DNA is built up from the four nucleotides (A, C, G and T) that are abundant in the nucleoplasm.</a:t>
                      </a:r>
                    </a:p>
                  </a:txBody>
                  <a:tcPr marL="9525" marR="9525" marT="9525" marB="0" anchor="b"/>
                </a:tc>
              </a:tr>
              <a:tr h="6492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The two new molecules are identical to the old molecule.</a:t>
                      </a:r>
                    </a:p>
                  </a:txBody>
                  <a:tcPr marL="9525" marR="9525" marT="9525" marB="0" anchor="b"/>
                </a:tc>
              </a:tr>
              <a:tr h="14574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These nucleotides attach themselves to the bases on the old strands by complementary base pairing. Where there is a T base, only an A nucleotide will bind, and so on.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Steps of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2000250"/>
            <a:ext cx="8229600" cy="4429125"/>
          </a:xfrm>
        </p:spPr>
        <p:txBody>
          <a:bodyPr>
            <a:normAutofit fontScale="70000" lnSpcReduction="20000"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GB" dirty="0" smtClean="0"/>
              <a:t>Replication starts at a specific sequence on the DNA molecule. 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GB" b="1" dirty="0" smtClean="0"/>
              <a:t>DNA helicase </a:t>
            </a:r>
            <a:r>
              <a:rPr lang="en-GB" dirty="0" smtClean="0"/>
              <a:t>unwinds and unzips DNA, breaking the hydrogen bonds that join the base pairs, and forming two separate strands.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GB" dirty="0" smtClean="0"/>
              <a:t>The new DNA is built up from the four nucleotides (A, C, G and T) that are abundant in the </a:t>
            </a:r>
            <a:r>
              <a:rPr lang="en-GB" dirty="0" err="1" smtClean="0"/>
              <a:t>nucleoplasm</a:t>
            </a:r>
            <a:r>
              <a:rPr lang="en-GB" dirty="0" smtClean="0"/>
              <a:t>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GB" dirty="0" smtClean="0"/>
              <a:t>These nucleotides attach themselves to the bases on the old strands by complementary base pairing. Where there is a T base, only an A nucleotide will bind, and so on.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GB" b="1" dirty="0" smtClean="0"/>
              <a:t>DNA polymerase </a:t>
            </a:r>
            <a:r>
              <a:rPr lang="en-GB" dirty="0" smtClean="0"/>
              <a:t>joins the new nucleotides to each other by strong covalent bonds, forming the phosphate-sugar backbone. 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GB" dirty="0" smtClean="0"/>
              <a:t>A winding enzyme winds the new strands up to form double helices.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GB" dirty="0" smtClean="0"/>
              <a:t>The two new molecules are identical to the old molecule.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</TotalTime>
  <Words>599</Words>
  <Application>Microsoft Office PowerPoint</Application>
  <PresentationFormat>On-screen Show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You should be able to…</vt:lpstr>
      <vt:lpstr>DNA helicase unzips the 2 strands</vt:lpstr>
      <vt:lpstr>Free Nucleotides Bind</vt:lpstr>
      <vt:lpstr>DNA Polymerase</vt:lpstr>
      <vt:lpstr>Replication Finished</vt:lpstr>
      <vt:lpstr>Slide 8</vt:lpstr>
      <vt:lpstr>Steps of Replication</vt:lpstr>
      <vt:lpstr>Slide 10</vt:lpstr>
      <vt:lpstr>Semi-Conservative Model</vt:lpstr>
      <vt:lpstr>Two theories existed...</vt:lpstr>
      <vt:lpstr>2 models</vt:lpstr>
      <vt:lpstr>Slide 14</vt:lpstr>
      <vt:lpstr>Explain how the base sequence of DNA is conserved during replication. 5 marks</vt:lpstr>
      <vt:lpstr>Slide 16</vt:lpstr>
    </vt:vector>
  </TitlesOfParts>
  <Company>City of Bristol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4.1 The Importance of ATP</dc:title>
  <dc:creator>Project 2003 User</dc:creator>
  <cp:lastModifiedBy>Anthony Lovat</cp:lastModifiedBy>
  <cp:revision>61</cp:revision>
  <dcterms:created xsi:type="dcterms:W3CDTF">2012-05-22T08:35:20Z</dcterms:created>
  <dcterms:modified xsi:type="dcterms:W3CDTF">2013-11-26T12:56:46Z</dcterms:modified>
</cp:coreProperties>
</file>