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50"/>
  </p:notesMasterIdLst>
  <p:sldIdLst>
    <p:sldId id="272" r:id="rId2"/>
    <p:sldId id="257" r:id="rId3"/>
    <p:sldId id="273" r:id="rId4"/>
    <p:sldId id="258" r:id="rId5"/>
    <p:sldId id="259" r:id="rId6"/>
    <p:sldId id="260" r:id="rId7"/>
    <p:sldId id="261" r:id="rId8"/>
    <p:sldId id="274" r:id="rId9"/>
    <p:sldId id="262" r:id="rId10"/>
    <p:sldId id="264" r:id="rId11"/>
    <p:sldId id="265" r:id="rId12"/>
    <p:sldId id="266" r:id="rId13"/>
    <p:sldId id="267" r:id="rId14"/>
    <p:sldId id="275" r:id="rId15"/>
    <p:sldId id="276" r:id="rId16"/>
    <p:sldId id="277" r:id="rId17"/>
    <p:sldId id="278" r:id="rId18"/>
    <p:sldId id="268" r:id="rId19"/>
    <p:sldId id="269" r:id="rId20"/>
    <p:sldId id="270" r:id="rId21"/>
    <p:sldId id="271"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301" r:id="rId37"/>
    <p:sldId id="302" r:id="rId38"/>
    <p:sldId id="303" r:id="rId39"/>
    <p:sldId id="304" r:id="rId40"/>
    <p:sldId id="305" r:id="rId41"/>
    <p:sldId id="293" r:id="rId42"/>
    <p:sldId id="294" r:id="rId43"/>
    <p:sldId id="295" r:id="rId44"/>
    <p:sldId id="296" r:id="rId45"/>
    <p:sldId id="297" r:id="rId46"/>
    <p:sldId id="298" r:id="rId47"/>
    <p:sldId id="299" r:id="rId48"/>
    <p:sldId id="30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60" autoAdjust="0"/>
  </p:normalViewPr>
  <p:slideViewPr>
    <p:cSldViewPr>
      <p:cViewPr varScale="1">
        <p:scale>
          <a:sx n="97" d="100"/>
          <a:sy n="97" d="100"/>
        </p:scale>
        <p:origin x="-3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72BD0-5CEB-4FF3-8280-9F3B90FD61A6}" type="datetimeFigureOut">
              <a:rPr lang="en-GB" smtClean="0"/>
              <a:pPr/>
              <a:t>12/11/2013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2612F-1F5D-4ADD-9EEE-F7F5F7F3860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F4783BB-521A-46CE-ADBC-47099F7B9103}"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91F68-9804-4267-B447-2DB1A435FFE7}" type="slidenum">
              <a:rPr lang="en-GB"/>
              <a:pPr/>
              <a:t>35</a:t>
            </a:fld>
            <a:endParaRPr lang="en-GB"/>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49EC7-99B8-4B96-818E-B30303EC1242}" type="slidenum">
              <a:rPr lang="en-GB"/>
              <a:pPr/>
              <a:t>41</a:t>
            </a:fld>
            <a:endParaRPr lang="en-GB"/>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64D17643-CDA7-4C40-8348-7D319F88DDBC}" type="datetime1">
              <a:rPr lang="en-GB" smtClean="0"/>
              <a:pPr/>
              <a:t>12/11/2013</a:t>
            </a:fld>
            <a:r>
              <a:rPr lang="en-GB" smtClean="0"/>
              <a:t> </a:t>
            </a:r>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Mr A Lovat </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userDrawn="1"/>
        </p:nvPicPr>
        <p:blipFill>
          <a:blip r:embed="rId2" cstate="print"/>
          <a:stretch>
            <a:fillRect/>
          </a:stretch>
        </p:blipFill>
        <p:spPr>
          <a:xfrm>
            <a:off x="1" y="1"/>
            <a:ext cx="1763688" cy="7997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9082F-4094-4C0C-947B-285F7E4C5120}" type="datetime1">
              <a:rPr lang="en-GB" smtClean="0"/>
              <a:pPr/>
              <a:t>12/11/2013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FEC119-6C58-4C51-B76C-202740C2B6AE}" type="datetime1">
              <a:rPr lang="en-GB" smtClean="0"/>
              <a:pPr/>
              <a:t>12/11/2013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5DC394-0CA4-47AE-9E0D-A72019AEE523}" type="datetime1">
              <a:rPr lang="en-GB" smtClean="0"/>
              <a:pPr/>
              <a:t>12/11/2013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F3418-91B3-4362-8E5C-7A6AD97A41B1}" type="datetime1">
              <a:rPr lang="en-GB" smtClean="0"/>
              <a:pPr/>
              <a:t>12/11/2013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9790F8-7585-42E0-8CBC-29B929C5F77F}" type="datetime1">
              <a:rPr lang="en-GB" smtClean="0"/>
              <a:pPr/>
              <a:t>12/11/2013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BD5799-C92C-4066-8CDA-4CDB3463D745}" type="datetime1">
              <a:rPr lang="en-GB" smtClean="0"/>
              <a:pPr/>
              <a:t>12/11/2013</a:t>
            </a:fld>
            <a:endParaRPr lang="en-GB"/>
          </a:p>
        </p:txBody>
      </p:sp>
      <p:sp>
        <p:nvSpPr>
          <p:cNvPr id="8" name="Footer Placeholder 7"/>
          <p:cNvSpPr>
            <a:spLocks noGrp="1"/>
          </p:cNvSpPr>
          <p:nvPr>
            <p:ph type="ftr" sz="quarter" idx="11"/>
          </p:nvPr>
        </p:nvSpPr>
        <p:spPr/>
        <p:txBody>
          <a:bodyPr/>
          <a:lstStyle/>
          <a:p>
            <a:r>
              <a:rPr lang="en-GB" smtClean="0"/>
              <a:t>Mr A Lovat </a:t>
            </a:r>
            <a:endParaRPr lang="en-GB"/>
          </a:p>
        </p:txBody>
      </p:sp>
      <p:sp>
        <p:nvSpPr>
          <p:cNvPr id="9" name="Slide Number Placeholder 8"/>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32C4E9-5AE4-40E9-B5DF-32D26B9B293D}" type="datetime1">
              <a:rPr lang="en-GB" smtClean="0"/>
              <a:pPr/>
              <a:t>12/11/2013</a:t>
            </a:fld>
            <a:endParaRPr lang="en-GB"/>
          </a:p>
        </p:txBody>
      </p:sp>
      <p:sp>
        <p:nvSpPr>
          <p:cNvPr id="4" name="Footer Placeholder 3"/>
          <p:cNvSpPr>
            <a:spLocks noGrp="1"/>
          </p:cNvSpPr>
          <p:nvPr>
            <p:ph type="ftr" sz="quarter" idx="11"/>
          </p:nvPr>
        </p:nvSpPr>
        <p:spPr/>
        <p:txBody>
          <a:bodyPr/>
          <a:lstStyle/>
          <a:p>
            <a:r>
              <a:rPr lang="en-GB" smtClean="0"/>
              <a:t>Mr A Lovat </a:t>
            </a:r>
            <a:endParaRPr lang="en-GB"/>
          </a:p>
        </p:txBody>
      </p:sp>
      <p:sp>
        <p:nvSpPr>
          <p:cNvPr id="5" name="Slide Number Placeholder 4"/>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D8018-7BDC-418D-B34C-C0EEA326458C}" type="datetime1">
              <a:rPr lang="en-GB" smtClean="0"/>
              <a:pPr/>
              <a:t>12/11/2013</a:t>
            </a:fld>
            <a:endParaRPr lang="en-GB"/>
          </a:p>
        </p:txBody>
      </p:sp>
      <p:sp>
        <p:nvSpPr>
          <p:cNvPr id="3" name="Footer Placeholder 2"/>
          <p:cNvSpPr>
            <a:spLocks noGrp="1"/>
          </p:cNvSpPr>
          <p:nvPr>
            <p:ph type="ftr" sz="quarter" idx="11"/>
          </p:nvPr>
        </p:nvSpPr>
        <p:spPr/>
        <p:txBody>
          <a:bodyPr/>
          <a:lstStyle/>
          <a:p>
            <a:r>
              <a:rPr lang="en-GB" smtClean="0"/>
              <a:t>Mr A Lovat </a:t>
            </a:r>
            <a:endParaRPr lang="en-GB"/>
          </a:p>
        </p:txBody>
      </p:sp>
      <p:sp>
        <p:nvSpPr>
          <p:cNvPr id="4" name="Slide Number Placeholder 3"/>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C2597-7FDC-4425-83C4-BE7C7A3E9BF9}" type="datetime1">
              <a:rPr lang="en-GB" smtClean="0"/>
              <a:pPr/>
              <a:t>12/11/2013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6C911-B48E-4CA5-98EB-EB0C69A0FEA3}" type="datetime1">
              <a:rPr lang="en-GB" smtClean="0"/>
              <a:pPr/>
              <a:t>12/11/2013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CA2C7ACD-8C9A-45EF-AC8A-9952BD92F7E6}" type="datetime1">
              <a:rPr lang="en-GB" smtClean="0"/>
              <a:pPr/>
              <a:t>12/11/2013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smtClean="0"/>
              <a:t>Mr A Lovat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p:nvPicPr>
        <p:blipFill>
          <a:blip r:embed="rId13" cstate="print"/>
          <a:stretch>
            <a:fillRect/>
          </a:stretch>
        </p:blipFill>
        <p:spPr>
          <a:xfrm>
            <a:off x="1" y="1"/>
            <a:ext cx="1763688" cy="79975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File:Lysine_fisher_struct_num.png"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en.wikipedia.org/wiki/File:AminoAcidball.sv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GHNs4NuuF5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Lesson%204%20-%20cath_glesni_saes.mpeg" TargetMode="External"/><Relationship Id="rId2" Type="http://schemas.openxmlformats.org/officeDocument/2006/relationships/hyperlink" Target="Lesson%204%20-%20Immobilised%20Enzymes.pp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File:Lysine_fisher_struct_num.png"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en.wikipedia.org/wiki/File:AminoAcidball.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youtube.com/watch?v=zSBo3rhnoHk"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wiley.com/college/pratt/0471393878/student/animations/enzyme_inhibition/index.html" TargetMode="External"/><Relationship Id="rId2" Type="http://schemas.openxmlformats.org/officeDocument/2006/relationships/hyperlink" Target="http://www.stolaf.edu/people/giannini/flashanimat/enzymes/allosteric.sw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kscience.co.uk/animations/model.sw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course1.winona.edu/sberg/ANIMTNS/ind-fit.htm" TargetMode="External"/><Relationship Id="rId2" Type="http://schemas.openxmlformats.org/officeDocument/2006/relationships/hyperlink" Target="http://www.elmhurst.edu/~chm/vchembook/571lockkey.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Shell video of enzyme models</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12/11/2013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63688" y="188640"/>
            <a:ext cx="756126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Factors Affecting the Rate of Enzyme Action:</a:t>
            </a:r>
          </a:p>
        </p:txBody>
      </p:sp>
      <p:sp>
        <p:nvSpPr>
          <p:cNvPr id="25603" name="Text Box 3"/>
          <p:cNvSpPr txBox="1">
            <a:spLocks noChangeArrowheads="1"/>
          </p:cNvSpPr>
          <p:nvPr/>
        </p:nvSpPr>
        <p:spPr bwMode="auto">
          <a:xfrm>
            <a:off x="323850" y="765175"/>
            <a:ext cx="8064500" cy="1558925"/>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Enzymes are made inside living cells but may act inside the cell (INTRAcellular) or outside (INTERcellular, EXTRAcellular) such as the digestive enzymes of the alimentary canal.</a:t>
            </a:r>
          </a:p>
          <a:p>
            <a:pPr>
              <a:spcBef>
                <a:spcPct val="50000"/>
              </a:spcBef>
              <a:buFontTx/>
              <a:buChar char="•"/>
            </a:pPr>
            <a:r>
              <a:rPr lang="en-GB" sz="1600" b="1">
                <a:solidFill>
                  <a:srgbClr val="FF6600"/>
                </a:solidFill>
                <a:latin typeface="Comic Sans MS" pitchFamily="66" charset="0"/>
              </a:rPr>
              <a:t> Environmental conditions can change the 3D structure of enzyme molecules.</a:t>
            </a:r>
          </a:p>
          <a:p>
            <a:pPr>
              <a:spcBef>
                <a:spcPct val="50000"/>
              </a:spcBef>
              <a:buFontTx/>
              <a:buChar char="•"/>
            </a:pPr>
            <a:r>
              <a:rPr lang="en-GB" sz="1600" b="1">
                <a:solidFill>
                  <a:srgbClr val="FF6600"/>
                </a:solidFill>
                <a:latin typeface="Comic Sans MS" pitchFamily="66" charset="0"/>
              </a:rPr>
              <a:t> Bonds are broken and hence the configuration of the active site is altered. </a:t>
            </a:r>
          </a:p>
        </p:txBody>
      </p:sp>
      <p:sp>
        <p:nvSpPr>
          <p:cNvPr id="25604" name="Text Box 4"/>
          <p:cNvSpPr txBox="1">
            <a:spLocks noChangeArrowheads="1"/>
          </p:cNvSpPr>
          <p:nvPr/>
        </p:nvSpPr>
        <p:spPr bwMode="auto">
          <a:xfrm>
            <a:off x="827088" y="3284538"/>
            <a:ext cx="4752975" cy="336550"/>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TEMPERATURE</a:t>
            </a:r>
          </a:p>
        </p:txBody>
      </p:sp>
      <p:sp>
        <p:nvSpPr>
          <p:cNvPr id="25605" name="Text Box 5"/>
          <p:cNvSpPr txBox="1">
            <a:spLocks noChangeArrowheads="1"/>
          </p:cNvSpPr>
          <p:nvPr/>
        </p:nvSpPr>
        <p:spPr bwMode="auto">
          <a:xfrm>
            <a:off x="827088" y="4437063"/>
            <a:ext cx="5111750" cy="336550"/>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pH</a:t>
            </a:r>
          </a:p>
        </p:txBody>
      </p:sp>
      <p:sp>
        <p:nvSpPr>
          <p:cNvPr id="25608" name="Text Box 8"/>
          <p:cNvSpPr txBox="1">
            <a:spLocks noChangeArrowheads="1"/>
          </p:cNvSpPr>
          <p:nvPr/>
        </p:nvSpPr>
        <p:spPr bwMode="auto">
          <a:xfrm>
            <a:off x="3924300" y="3284538"/>
            <a:ext cx="4752975" cy="336550"/>
          </a:xfrm>
          <a:prstGeom prst="rect">
            <a:avLst/>
          </a:prstGeom>
          <a:noFill/>
          <a:ln w="9525">
            <a:noFill/>
            <a:miter lim="800000"/>
            <a:headEnd/>
            <a:tailEnd/>
          </a:ln>
        </p:spPr>
        <p:txBody>
          <a:bodyPr>
            <a:spAutoFit/>
          </a:bodyPr>
          <a:lstStyle/>
          <a:p>
            <a:pPr>
              <a:spcBef>
                <a:spcPct val="50000"/>
              </a:spcBef>
            </a:pPr>
            <a:r>
              <a:rPr lang="en-GB" sz="1600" b="1">
                <a:solidFill>
                  <a:srgbClr val="66FFFF"/>
                </a:solidFill>
                <a:latin typeface="Comic Sans MS" pitchFamily="66" charset="0"/>
              </a:rPr>
              <a:t>SUBSTRATE CONCENTRATION</a:t>
            </a:r>
          </a:p>
        </p:txBody>
      </p:sp>
      <p:sp>
        <p:nvSpPr>
          <p:cNvPr id="25609" name="Text Box 9"/>
          <p:cNvSpPr txBox="1">
            <a:spLocks noChangeArrowheads="1"/>
          </p:cNvSpPr>
          <p:nvPr/>
        </p:nvSpPr>
        <p:spPr bwMode="auto">
          <a:xfrm>
            <a:off x="3924300" y="4437063"/>
            <a:ext cx="4249738" cy="336550"/>
          </a:xfrm>
          <a:prstGeom prst="rect">
            <a:avLst/>
          </a:prstGeom>
          <a:noFill/>
          <a:ln w="9525">
            <a:noFill/>
            <a:miter lim="800000"/>
            <a:headEnd/>
            <a:tailEnd/>
          </a:ln>
        </p:spPr>
        <p:txBody>
          <a:bodyPr>
            <a:spAutoFit/>
          </a:bodyPr>
          <a:lstStyle/>
          <a:p>
            <a:pPr>
              <a:spcBef>
                <a:spcPct val="50000"/>
              </a:spcBef>
            </a:pPr>
            <a:r>
              <a:rPr lang="en-GB" sz="1600" b="1">
                <a:solidFill>
                  <a:srgbClr val="FF66FF"/>
                </a:solidFill>
                <a:latin typeface="Comic Sans MS" pitchFamily="66" charset="0"/>
              </a:rPr>
              <a:t>ENZYME CONCENTRATION</a:t>
            </a:r>
            <a:r>
              <a:rPr lang="en-GB" sz="1600" b="1">
                <a:solidFill>
                  <a:srgbClr val="FF6600"/>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P spid="25608" grpId="0" autoUpdateAnimBg="0"/>
      <p:bldP spid="2560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63688" y="18864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Effect of Temperature:</a:t>
            </a:r>
          </a:p>
        </p:txBody>
      </p:sp>
      <p:sp>
        <p:nvSpPr>
          <p:cNvPr id="26627" name="Text Box 3"/>
          <p:cNvSpPr txBox="1">
            <a:spLocks noChangeArrowheads="1"/>
          </p:cNvSpPr>
          <p:nvPr/>
        </p:nvSpPr>
        <p:spPr bwMode="auto">
          <a:xfrm>
            <a:off x="323850" y="765175"/>
            <a:ext cx="8135938"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Increase in temperature gives molecules greater kinetic energy and they move around more quickly increasing the chance of molecules colliding. This causes an enzyme controlled reaction to increase its rate of reaction.</a:t>
            </a:r>
          </a:p>
        </p:txBody>
      </p:sp>
      <p:sp>
        <p:nvSpPr>
          <p:cNvPr id="26628" name="Text Box 4"/>
          <p:cNvSpPr txBox="1">
            <a:spLocks noChangeArrowheads="1"/>
          </p:cNvSpPr>
          <p:nvPr/>
        </p:nvSpPr>
        <p:spPr bwMode="auto">
          <a:xfrm>
            <a:off x="323850" y="1916113"/>
            <a:ext cx="8280400" cy="825500"/>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As a general rule, the rate of reaction doubles for each 10</a:t>
            </a:r>
            <a:r>
              <a:rPr lang="en-GB" sz="1600" b="1" baseline="30000">
                <a:solidFill>
                  <a:srgbClr val="00FF00"/>
                </a:solidFill>
                <a:latin typeface="Comic Sans MS" pitchFamily="66" charset="0"/>
              </a:rPr>
              <a:t>0</a:t>
            </a:r>
            <a:r>
              <a:rPr lang="en-GB" sz="1600" b="1">
                <a:solidFill>
                  <a:srgbClr val="00FF00"/>
                </a:solidFill>
                <a:latin typeface="Comic Sans MS" pitchFamily="66" charset="0"/>
              </a:rPr>
              <a:t>C rise in temperature until an OPTIMUM temperature is reached. For most enzymes this is 40</a:t>
            </a:r>
            <a:r>
              <a:rPr lang="en-GB" sz="1600" b="1" baseline="30000">
                <a:solidFill>
                  <a:srgbClr val="00FF00"/>
                </a:solidFill>
                <a:latin typeface="Comic Sans MS" pitchFamily="66" charset="0"/>
              </a:rPr>
              <a:t>0</a:t>
            </a:r>
            <a:r>
              <a:rPr lang="en-GB" sz="1600" b="1">
                <a:solidFill>
                  <a:srgbClr val="00FF00"/>
                </a:solidFill>
                <a:latin typeface="Comic Sans MS" pitchFamily="66" charset="0"/>
              </a:rPr>
              <a:t>C.</a:t>
            </a:r>
          </a:p>
        </p:txBody>
      </p:sp>
      <p:sp>
        <p:nvSpPr>
          <p:cNvPr id="26629" name="Text Box 5"/>
          <p:cNvSpPr txBox="1">
            <a:spLocks noChangeArrowheads="1"/>
          </p:cNvSpPr>
          <p:nvPr/>
        </p:nvSpPr>
        <p:spPr bwMode="auto">
          <a:xfrm>
            <a:off x="323850" y="2852738"/>
            <a:ext cx="4176713" cy="1558925"/>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Above this temperature the increasing vibration of the molecules cause the hydrogen bonds to break and cause a change in the tertiary structure of the enzyme. This alters the active site of the enzyme.</a:t>
            </a:r>
          </a:p>
        </p:txBody>
      </p:sp>
      <p:pic>
        <p:nvPicPr>
          <p:cNvPr id="26633" name="Picture 9" descr="add_ocr_bi02005a"/>
          <p:cNvPicPr>
            <a:picLocks noChangeAspect="1" noChangeArrowheads="1"/>
          </p:cNvPicPr>
          <p:nvPr/>
        </p:nvPicPr>
        <p:blipFill>
          <a:blip r:embed="rId2" cstate="print"/>
          <a:srcRect/>
          <a:stretch>
            <a:fillRect/>
          </a:stretch>
        </p:blipFill>
        <p:spPr bwMode="auto">
          <a:xfrm>
            <a:off x="4643438" y="3068638"/>
            <a:ext cx="4224337" cy="3313112"/>
          </a:xfrm>
          <a:prstGeom prst="rect">
            <a:avLst/>
          </a:prstGeom>
          <a:noFill/>
          <a:ln w="9525">
            <a:noFill/>
            <a:miter lim="800000"/>
            <a:headEnd/>
            <a:tailEnd/>
          </a:ln>
        </p:spPr>
      </p:pic>
      <p:sp>
        <p:nvSpPr>
          <p:cNvPr id="26634" name="Text Box 10"/>
          <p:cNvSpPr txBox="1">
            <a:spLocks noChangeArrowheads="1"/>
          </p:cNvSpPr>
          <p:nvPr/>
        </p:nvSpPr>
        <p:spPr bwMode="auto">
          <a:xfrm>
            <a:off x="323850" y="4581525"/>
            <a:ext cx="4103688" cy="2047875"/>
          </a:xfrm>
          <a:prstGeom prst="rect">
            <a:avLst/>
          </a:prstGeom>
          <a:noFill/>
          <a:ln w="9525">
            <a:noFill/>
            <a:miter lim="800000"/>
            <a:headEnd/>
            <a:tailEnd/>
          </a:ln>
        </p:spPr>
        <p:txBody>
          <a:bodyPr>
            <a:spAutoFit/>
          </a:bodyPr>
          <a:lstStyle/>
          <a:p>
            <a:pPr>
              <a:spcBef>
                <a:spcPct val="50000"/>
              </a:spcBef>
            </a:pPr>
            <a:r>
              <a:rPr lang="en-GB" sz="1600" b="1">
                <a:solidFill>
                  <a:srgbClr val="66FFFF"/>
                </a:solidFill>
                <a:latin typeface="Comic Sans MS" pitchFamily="66" charset="0"/>
              </a:rPr>
              <a:t>The enzyme is then said to be DENATURED. This is a permanent change in the structure . At low temperatures, the enzyme in inactivated as the molecules have no kinetic energy. However, the enzyme can work again if the temperature is raised!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633"/>
                                        </p:tgtEl>
                                        <p:attrNameLst>
                                          <p:attrName>style.visibility</p:attrName>
                                        </p:attrNameLst>
                                      </p:cBhvr>
                                      <p:to>
                                        <p:strVal val="visible"/>
                                      </p:to>
                                    </p:set>
                                    <p:animEffect transition="in" filter="fade">
                                      <p:cBhvr>
                                        <p:cTn id="23" dur="2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29" grpId="0" autoUpdateAnimBg="0"/>
      <p:bldP spid="266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2" name="Picture 14" descr="Lysine contains six carbon atoms. The central carbon atom connected to the amino and carboxyl groups is labeled alpha. The four carbon atoms in its linear side-chain are labeled from beta (closest to the central carbon), gamma, delta, through to the epsilon carbon at the end of the chain and furthest from the central carbon.">
            <a:hlinkClick r:id="rId2"/>
          </p:cNvPr>
          <p:cNvPicPr>
            <a:picLocks noChangeAspect="1" noChangeArrowheads="1"/>
          </p:cNvPicPr>
          <p:nvPr/>
        </p:nvPicPr>
        <p:blipFill>
          <a:blip r:embed="rId3" cstate="print"/>
          <a:srcRect/>
          <a:stretch>
            <a:fillRect/>
          </a:stretch>
        </p:blipFill>
        <p:spPr bwMode="auto">
          <a:xfrm>
            <a:off x="5148263" y="3573463"/>
            <a:ext cx="1662112" cy="2808287"/>
          </a:xfrm>
          <a:prstGeom prst="rect">
            <a:avLst/>
          </a:prstGeom>
          <a:noFill/>
          <a:ln w="9525">
            <a:noFill/>
            <a:miter lim="800000"/>
            <a:headEnd/>
            <a:tailEnd/>
          </a:ln>
        </p:spPr>
      </p:pic>
      <p:pic>
        <p:nvPicPr>
          <p:cNvPr id="27664" name="Picture 16" descr="200px-AminoAcidball">
            <a:hlinkClick r:id="rId4"/>
          </p:cNvPr>
          <p:cNvPicPr>
            <a:picLocks noChangeAspect="1" noChangeArrowheads="1"/>
          </p:cNvPicPr>
          <p:nvPr/>
        </p:nvPicPr>
        <p:blipFill>
          <a:blip r:embed="rId5" cstate="print"/>
          <a:srcRect/>
          <a:stretch>
            <a:fillRect/>
          </a:stretch>
        </p:blipFill>
        <p:spPr bwMode="auto">
          <a:xfrm>
            <a:off x="6659563" y="3789363"/>
            <a:ext cx="2484437" cy="1762125"/>
          </a:xfrm>
          <a:prstGeom prst="rect">
            <a:avLst/>
          </a:prstGeom>
          <a:noFill/>
          <a:ln w="9525">
            <a:noFill/>
            <a:miter lim="800000"/>
            <a:headEnd/>
            <a:tailEnd/>
          </a:ln>
        </p:spPr>
      </p:pic>
      <p:sp>
        <p:nvSpPr>
          <p:cNvPr id="11268" name="Text Box 2"/>
          <p:cNvSpPr txBox="1">
            <a:spLocks noChangeArrowheads="1"/>
          </p:cNvSpPr>
          <p:nvPr/>
        </p:nvSpPr>
        <p:spPr bwMode="auto">
          <a:xfrm>
            <a:off x="2267744" y="116632"/>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Effect of pH:</a:t>
            </a:r>
          </a:p>
        </p:txBody>
      </p:sp>
      <p:sp>
        <p:nvSpPr>
          <p:cNvPr id="27651" name="Text Box 3"/>
          <p:cNvSpPr txBox="1">
            <a:spLocks noChangeArrowheads="1"/>
          </p:cNvSpPr>
          <p:nvPr/>
        </p:nvSpPr>
        <p:spPr bwMode="auto">
          <a:xfrm>
            <a:off x="323850" y="765175"/>
            <a:ext cx="8569325"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The rate of an enzyme catalysed reaction will vary with changes in pH. Enzymes have a narrow optimum range and small changes in pH can affect the rate of reaction without affecting the structure of the enzyme.</a:t>
            </a:r>
          </a:p>
        </p:txBody>
      </p:sp>
      <p:sp>
        <p:nvSpPr>
          <p:cNvPr id="27652" name="Text Box 4"/>
          <p:cNvSpPr txBox="1">
            <a:spLocks noChangeArrowheads="1"/>
          </p:cNvSpPr>
          <p:nvPr/>
        </p:nvSpPr>
        <p:spPr bwMode="auto">
          <a:xfrm>
            <a:off x="323850" y="1844675"/>
            <a:ext cx="88201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Small changes in pH outside the optimum can cause small reversible changes in enzyme structure and results in inactivation. Extremes of pH can denature the enzyme.</a:t>
            </a:r>
          </a:p>
        </p:txBody>
      </p:sp>
      <p:sp>
        <p:nvSpPr>
          <p:cNvPr id="27653" name="Text Box 5"/>
          <p:cNvSpPr txBox="1">
            <a:spLocks noChangeArrowheads="1"/>
          </p:cNvSpPr>
          <p:nvPr/>
        </p:nvSpPr>
        <p:spPr bwMode="auto">
          <a:xfrm>
            <a:off x="323850" y="2708275"/>
            <a:ext cx="8640763" cy="581025"/>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The charges on the amino acid side-chains of the enzyme’s active site are affected by free hydrogen ions or hydroxyl ions.</a:t>
            </a:r>
          </a:p>
        </p:txBody>
      </p:sp>
      <p:sp>
        <p:nvSpPr>
          <p:cNvPr id="27655" name="Text Box 7"/>
          <p:cNvSpPr txBox="1">
            <a:spLocks noChangeArrowheads="1"/>
          </p:cNvSpPr>
          <p:nvPr/>
        </p:nvSpPr>
        <p:spPr bwMode="auto">
          <a:xfrm>
            <a:off x="323850" y="3500438"/>
            <a:ext cx="4535488" cy="1803400"/>
          </a:xfrm>
          <a:prstGeom prst="rect">
            <a:avLst/>
          </a:prstGeom>
          <a:noFill/>
          <a:ln w="9525">
            <a:noFill/>
            <a:miter lim="800000"/>
            <a:headEnd/>
            <a:tailEnd/>
          </a:ln>
        </p:spPr>
        <p:txBody>
          <a:bodyPr>
            <a:spAutoFit/>
          </a:bodyPr>
          <a:lstStyle/>
          <a:p>
            <a:pPr>
              <a:spcBef>
                <a:spcPct val="50000"/>
              </a:spcBef>
            </a:pPr>
            <a:r>
              <a:rPr lang="en-GB" sz="1600" b="1">
                <a:solidFill>
                  <a:srgbClr val="66FFFF"/>
                </a:solidFill>
                <a:latin typeface="Comic Sans MS" pitchFamily="66" charset="0"/>
              </a:rPr>
              <a:t>In the formation of an enzyme substrate complex the charge on the active site must match those of the substrate. E.g. if the active site has too many H</a:t>
            </a:r>
            <a:r>
              <a:rPr lang="en-GB" sz="1600" b="1" baseline="30000">
                <a:solidFill>
                  <a:srgbClr val="66FFFF"/>
                </a:solidFill>
                <a:latin typeface="Comic Sans MS" pitchFamily="66" charset="0"/>
              </a:rPr>
              <a:t>+</a:t>
            </a:r>
            <a:r>
              <a:rPr lang="en-GB" sz="1600" b="1">
                <a:solidFill>
                  <a:srgbClr val="66FFFF"/>
                </a:solidFill>
                <a:latin typeface="Comic Sans MS" pitchFamily="66" charset="0"/>
              </a:rPr>
              <a:t> ions, the active site and the substrate may both have the same charge and the enzyme will repel the substrate.</a:t>
            </a:r>
          </a:p>
        </p:txBody>
      </p:sp>
      <p:sp>
        <p:nvSpPr>
          <p:cNvPr id="27656" name="Text Box 8"/>
          <p:cNvSpPr txBox="1">
            <a:spLocks noChangeArrowheads="1"/>
          </p:cNvSpPr>
          <p:nvPr/>
        </p:nvSpPr>
        <p:spPr bwMode="auto">
          <a:xfrm>
            <a:off x="323850" y="5516563"/>
            <a:ext cx="4679950" cy="1069975"/>
          </a:xfrm>
          <a:prstGeom prst="rect">
            <a:avLst/>
          </a:prstGeom>
          <a:noFill/>
          <a:ln w="9525">
            <a:noFill/>
            <a:miter lim="800000"/>
            <a:headEnd/>
            <a:tailEnd/>
          </a:ln>
        </p:spPr>
        <p:txBody>
          <a:bodyPr>
            <a:spAutoFit/>
          </a:bodyPr>
          <a:lstStyle/>
          <a:p>
            <a:pPr>
              <a:spcBef>
                <a:spcPct val="50000"/>
              </a:spcBef>
            </a:pPr>
            <a:r>
              <a:rPr lang="en-GB" sz="1600" b="1">
                <a:solidFill>
                  <a:srgbClr val="FF66FF"/>
                </a:solidFill>
                <a:latin typeface="Comic Sans MS" pitchFamily="66" charset="0"/>
              </a:rPr>
              <a:t>At extremes of pH, the hydrogen bonding is affected and the 3D shape of the enzyme is altered and so is the shape of the active site.</a:t>
            </a:r>
          </a:p>
        </p:txBody>
      </p:sp>
      <p:pic>
        <p:nvPicPr>
          <p:cNvPr id="27658" name="Picture 10" descr="gcsechem_18part1"/>
          <p:cNvPicPr>
            <a:picLocks noChangeAspect="1" noChangeArrowheads="1"/>
          </p:cNvPicPr>
          <p:nvPr/>
        </p:nvPicPr>
        <p:blipFill>
          <a:blip r:embed="rId6" cstate="print"/>
          <a:srcRect/>
          <a:stretch>
            <a:fillRect/>
          </a:stretch>
        </p:blipFill>
        <p:spPr bwMode="auto">
          <a:xfrm>
            <a:off x="5076825" y="3573463"/>
            <a:ext cx="4067175" cy="286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664"/>
                                        </p:tgtEl>
                                        <p:attrNameLst>
                                          <p:attrName>style.visibility</p:attrName>
                                        </p:attrNameLst>
                                      </p:cBhvr>
                                      <p:to>
                                        <p:strVal val="visible"/>
                                      </p:to>
                                    </p:set>
                                    <p:animEffect transition="in" filter="fade">
                                      <p:cBhvr>
                                        <p:cTn id="19" dur="2000"/>
                                        <p:tgtEl>
                                          <p:spTgt spid="27664"/>
                                        </p:tgtEl>
                                      </p:cBhvr>
                                    </p:animEffect>
                                  </p:childTnLst>
                                </p:cTn>
                              </p:par>
                              <p:par>
                                <p:cTn id="20" presetID="10" presetClass="entr" presetSubtype="0" fill="hold" nodeType="withEffect">
                                  <p:stCondLst>
                                    <p:cond delay="0"/>
                                  </p:stCondLst>
                                  <p:childTnLst>
                                    <p:set>
                                      <p:cBhvr>
                                        <p:cTn id="21" dur="1" fill="hold">
                                          <p:stCondLst>
                                            <p:cond delay="0"/>
                                          </p:stCondLst>
                                        </p:cTn>
                                        <p:tgtEl>
                                          <p:spTgt spid="27662"/>
                                        </p:tgtEl>
                                        <p:attrNameLst>
                                          <p:attrName>style.visibility</p:attrName>
                                        </p:attrNameLst>
                                      </p:cBhvr>
                                      <p:to>
                                        <p:strVal val="visible"/>
                                      </p:to>
                                    </p:set>
                                    <p:animEffect transition="in" filter="fade">
                                      <p:cBhvr>
                                        <p:cTn id="22" dur="2000"/>
                                        <p:tgtEl>
                                          <p:spTgt spid="2766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658"/>
                                        </p:tgtEl>
                                        <p:attrNameLst>
                                          <p:attrName>style.visibility</p:attrName>
                                        </p:attrNameLst>
                                      </p:cBhvr>
                                      <p:to>
                                        <p:strVal val="visible"/>
                                      </p:to>
                                    </p:set>
                                    <p:animEffect transition="in" filter="fade">
                                      <p:cBhvr>
                                        <p:cTn id="35" dur="2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3" grpId="0" autoUpdateAnimBg="0"/>
      <p:bldP spid="27655" grpId="0" autoUpdateAnimBg="0"/>
      <p:bldP spid="2765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267744" y="18864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Concentration:</a:t>
            </a:r>
          </a:p>
        </p:txBody>
      </p:sp>
      <p:sp>
        <p:nvSpPr>
          <p:cNvPr id="28677" name="Text Box 5"/>
          <p:cNvSpPr txBox="1">
            <a:spLocks noChangeArrowheads="1"/>
          </p:cNvSpPr>
          <p:nvPr/>
        </p:nvSpPr>
        <p:spPr bwMode="auto">
          <a:xfrm>
            <a:off x="323850" y="765175"/>
            <a:ext cx="8569325" cy="581025"/>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SUBSTRATE CONCENTRATION – the rate of an enzyme catalysed reaction will vary with changes in substrate concentrations.</a:t>
            </a:r>
          </a:p>
        </p:txBody>
      </p:sp>
      <p:sp>
        <p:nvSpPr>
          <p:cNvPr id="28678" name="Text Box 6"/>
          <p:cNvSpPr txBox="1">
            <a:spLocks noChangeArrowheads="1"/>
          </p:cNvSpPr>
          <p:nvPr/>
        </p:nvSpPr>
        <p:spPr bwMode="auto">
          <a:xfrm>
            <a:off x="323850" y="1557338"/>
            <a:ext cx="88201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If the amount of enzyme is constant the rate of reaction will increase as the substrate increases.</a:t>
            </a:r>
          </a:p>
        </p:txBody>
      </p:sp>
      <p:sp>
        <p:nvSpPr>
          <p:cNvPr id="28679" name="Text Box 7"/>
          <p:cNvSpPr txBox="1">
            <a:spLocks noChangeArrowheads="1"/>
          </p:cNvSpPr>
          <p:nvPr/>
        </p:nvSpPr>
        <p:spPr bwMode="auto">
          <a:xfrm>
            <a:off x="323850" y="2276475"/>
            <a:ext cx="8640763" cy="581025"/>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But there must come a point when all the enzyme’s active sites are working to full capacity i.e. all the active sites are filled.</a:t>
            </a:r>
          </a:p>
        </p:txBody>
      </p:sp>
      <p:sp>
        <p:nvSpPr>
          <p:cNvPr id="28683" name="Text Box 11"/>
          <p:cNvSpPr txBox="1">
            <a:spLocks noChangeArrowheads="1"/>
          </p:cNvSpPr>
          <p:nvPr/>
        </p:nvSpPr>
        <p:spPr bwMode="auto">
          <a:xfrm>
            <a:off x="323850" y="3644900"/>
            <a:ext cx="4464050"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ENZYME CONCENTRATION – the rate of an enzyme catalysed reaction will vary the changes in enzyme concentration.</a:t>
            </a:r>
          </a:p>
        </p:txBody>
      </p:sp>
      <p:sp>
        <p:nvSpPr>
          <p:cNvPr id="28684" name="Text Box 12"/>
          <p:cNvSpPr txBox="1">
            <a:spLocks noChangeArrowheads="1"/>
          </p:cNvSpPr>
          <p:nvPr/>
        </p:nvSpPr>
        <p:spPr bwMode="auto">
          <a:xfrm>
            <a:off x="323850" y="4652963"/>
            <a:ext cx="46799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Increasing the enzyme concentration will increase the rate of reaction.</a:t>
            </a:r>
          </a:p>
        </p:txBody>
      </p:sp>
      <p:pic>
        <p:nvPicPr>
          <p:cNvPr id="28687" name="Picture 15" descr="07D"/>
          <p:cNvPicPr>
            <a:picLocks noChangeAspect="1" noChangeArrowheads="1"/>
          </p:cNvPicPr>
          <p:nvPr/>
        </p:nvPicPr>
        <p:blipFill>
          <a:blip r:embed="rId2" cstate="print"/>
          <a:srcRect/>
          <a:stretch>
            <a:fillRect/>
          </a:stretch>
        </p:blipFill>
        <p:spPr bwMode="auto">
          <a:xfrm>
            <a:off x="5003800" y="3141663"/>
            <a:ext cx="3995738" cy="359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8687"/>
                                        </p:tgtEl>
                                        <p:attrNameLst>
                                          <p:attrName>style.visibility</p:attrName>
                                        </p:attrNameLst>
                                      </p:cBhvr>
                                      <p:to>
                                        <p:strVal val="visible"/>
                                      </p:to>
                                    </p:set>
                                    <p:animEffect transition="in" filter="fade">
                                      <p:cBhvr>
                                        <p:cTn id="17" dur="2000"/>
                                        <p:tgtEl>
                                          <p:spTgt spid="2868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868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8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P spid="28678" grpId="0" autoUpdateAnimBg="0"/>
      <p:bldP spid="28679" grpId="0" autoUpdateAnimBg="0"/>
      <p:bldP spid="28683" grpId="0" autoUpdateAnimBg="0"/>
      <p:bldP spid="2868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ubtitle 2"/>
          <p:cNvSpPr>
            <a:spLocks noGrp="1"/>
          </p:cNvSpPr>
          <p:nvPr>
            <p:ph idx="1"/>
          </p:nvPr>
        </p:nvSpPr>
        <p:spPr>
          <a:xfrm>
            <a:off x="323528" y="260648"/>
            <a:ext cx="8373616" cy="6408712"/>
          </a:xfrm>
        </p:spPr>
        <p:txBody>
          <a:bodyPr>
            <a:normAutofit fontScale="70000" lnSpcReduction="20000"/>
          </a:bodyPr>
          <a:lstStyle/>
          <a:p>
            <a:pPr>
              <a:buNone/>
            </a:pPr>
            <a:r>
              <a:rPr lang="en-GB" b="1" i="1" u="sng" dirty="0"/>
              <a:t>YOU ARE GOING TO FIND OUT HOW TEMPERATURE AFFECTS AMYLASE ACTIVITY</a:t>
            </a:r>
            <a:endParaRPr lang="en-GB" dirty="0"/>
          </a:p>
          <a:p>
            <a:pPr>
              <a:buNone/>
            </a:pPr>
            <a:r>
              <a:rPr lang="en-GB" b="1" u="sng" dirty="0"/>
              <a:t>Method</a:t>
            </a:r>
            <a:endParaRPr lang="en-GB" dirty="0"/>
          </a:p>
          <a:p>
            <a:r>
              <a:rPr lang="en-GB" dirty="0" smtClean="0"/>
              <a:t>Place </a:t>
            </a:r>
            <a:r>
              <a:rPr lang="en-GB" b="1" dirty="0" smtClean="0"/>
              <a:t>2 cm</a:t>
            </a:r>
            <a:r>
              <a:rPr lang="en-GB" b="1" baseline="30000" dirty="0" smtClean="0"/>
              <a:t>3</a:t>
            </a:r>
            <a:r>
              <a:rPr lang="en-GB" b="1" dirty="0" smtClean="0"/>
              <a:t> of the starch solution</a:t>
            </a:r>
            <a:r>
              <a:rPr lang="en-GB" dirty="0" smtClean="0"/>
              <a:t> into a test tube</a:t>
            </a:r>
          </a:p>
          <a:p>
            <a:r>
              <a:rPr lang="en-GB" dirty="0" smtClean="0"/>
              <a:t> Add </a:t>
            </a:r>
            <a:r>
              <a:rPr lang="en-GB" b="1" dirty="0" smtClean="0"/>
              <a:t>1 cm</a:t>
            </a:r>
            <a:r>
              <a:rPr lang="en-GB" b="1" baseline="30000" dirty="0" smtClean="0"/>
              <a:t>3</a:t>
            </a:r>
            <a:r>
              <a:rPr lang="en-GB" b="1" dirty="0" smtClean="0"/>
              <a:t> saliva</a:t>
            </a:r>
            <a:r>
              <a:rPr lang="en-GB" dirty="0" smtClean="0"/>
              <a:t> (containing amylase) to a second test tube</a:t>
            </a:r>
          </a:p>
          <a:p>
            <a:r>
              <a:rPr lang="en-GB" dirty="0"/>
              <a:t> </a:t>
            </a:r>
            <a:r>
              <a:rPr lang="en-GB" dirty="0" smtClean="0"/>
              <a:t>Place </a:t>
            </a:r>
            <a:r>
              <a:rPr lang="en-GB" b="1" dirty="0"/>
              <a:t>both test tubes</a:t>
            </a:r>
            <a:r>
              <a:rPr lang="en-GB" dirty="0"/>
              <a:t> into the water bath at the temperature you are using</a:t>
            </a:r>
          </a:p>
          <a:p>
            <a:r>
              <a:rPr lang="en-GB" dirty="0"/>
              <a:t> </a:t>
            </a:r>
            <a:r>
              <a:rPr lang="en-GB" dirty="0" smtClean="0"/>
              <a:t>Leave </a:t>
            </a:r>
            <a:r>
              <a:rPr lang="en-GB" dirty="0"/>
              <a:t>them there for 2 minutes (THINK:  WHY?)</a:t>
            </a:r>
          </a:p>
          <a:p>
            <a:r>
              <a:rPr lang="en-GB" dirty="0"/>
              <a:t> </a:t>
            </a:r>
            <a:r>
              <a:rPr lang="en-GB" dirty="0" smtClean="0"/>
              <a:t>Carefully </a:t>
            </a:r>
            <a:r>
              <a:rPr lang="en-GB" dirty="0"/>
              <a:t>pour the saliva into the starch solution</a:t>
            </a:r>
            <a:r>
              <a:rPr lang="en-GB" b="1" dirty="0"/>
              <a:t> starting the stop clock at </a:t>
            </a:r>
            <a:r>
              <a:rPr lang="en-GB" b="1" dirty="0" smtClean="0"/>
              <a:t>the </a:t>
            </a:r>
            <a:r>
              <a:rPr lang="en-GB" b="1" dirty="0"/>
              <a:t>same time</a:t>
            </a:r>
            <a:endParaRPr lang="en-GB" dirty="0"/>
          </a:p>
          <a:p>
            <a:r>
              <a:rPr lang="en-GB" dirty="0"/>
              <a:t> </a:t>
            </a:r>
            <a:r>
              <a:rPr lang="en-GB" b="1" dirty="0" smtClean="0"/>
              <a:t>At </a:t>
            </a:r>
            <a:r>
              <a:rPr lang="en-GB" b="1" dirty="0"/>
              <a:t>30 second intervals</a:t>
            </a:r>
            <a:r>
              <a:rPr lang="en-GB" dirty="0"/>
              <a:t>, use a pipette to remove a few drops of the reaction mixture from the test tube and add it to the iodine in one of the dimples in the  spotting tile</a:t>
            </a:r>
          </a:p>
          <a:p>
            <a:r>
              <a:rPr lang="en-GB" dirty="0"/>
              <a:t> </a:t>
            </a:r>
            <a:r>
              <a:rPr lang="en-GB" dirty="0" smtClean="0"/>
              <a:t>Record </a:t>
            </a:r>
            <a:r>
              <a:rPr lang="en-GB" dirty="0"/>
              <a:t>the </a:t>
            </a:r>
            <a:r>
              <a:rPr lang="en-GB" b="1" dirty="0"/>
              <a:t>time when the iodine does not change colour</a:t>
            </a:r>
            <a:r>
              <a:rPr lang="en-GB" dirty="0"/>
              <a:t> i.e. stays yellow / brown when you add the reaction mixture</a:t>
            </a:r>
          </a:p>
          <a:p>
            <a:r>
              <a:rPr lang="en-GB" dirty="0"/>
              <a:t> </a:t>
            </a:r>
            <a:r>
              <a:rPr lang="en-GB" dirty="0" smtClean="0"/>
              <a:t>In </a:t>
            </a:r>
            <a:r>
              <a:rPr lang="en-GB" dirty="0"/>
              <a:t>your book, draw a table to show all the class results</a:t>
            </a:r>
          </a:p>
          <a:p>
            <a:r>
              <a:rPr lang="en-GB" dirty="0"/>
              <a:t> </a:t>
            </a:r>
            <a:r>
              <a:rPr lang="en-GB" dirty="0" smtClean="0"/>
              <a:t>Compare </a:t>
            </a:r>
            <a:r>
              <a:rPr lang="en-GB" dirty="0"/>
              <a:t>the activity of the amylase enzyme at each temperature. Plot a graph of </a:t>
            </a:r>
            <a:r>
              <a:rPr lang="en-GB" b="1" dirty="0"/>
              <a:t>temperature </a:t>
            </a:r>
            <a:r>
              <a:rPr lang="en-GB" dirty="0"/>
              <a:t>of the reaction against </a:t>
            </a:r>
            <a:r>
              <a:rPr lang="en-GB" b="1" dirty="0"/>
              <a:t>time taken to digest all the starch</a:t>
            </a:r>
            <a:r>
              <a:rPr lang="en-GB" dirty="0"/>
              <a:t> </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2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29600" cy="5721499"/>
          </a:xfrm>
        </p:spPr>
        <p:txBody>
          <a:bodyPr>
            <a:noAutofit/>
          </a:bodyPr>
          <a:lstStyle/>
          <a:p>
            <a:pPr>
              <a:buNone/>
            </a:pPr>
            <a:r>
              <a:rPr lang="en-GB" sz="2400" b="1" i="1" u="sng" dirty="0"/>
              <a:t>Questions</a:t>
            </a:r>
            <a:endParaRPr lang="en-GB" sz="2400" dirty="0"/>
          </a:p>
          <a:p>
            <a:pPr lvl="0">
              <a:buNone/>
            </a:pPr>
            <a:r>
              <a:rPr lang="en-GB" sz="2400" i="1" dirty="0" smtClean="0"/>
              <a:t>What </a:t>
            </a:r>
            <a:r>
              <a:rPr lang="en-GB" sz="2400" i="1" dirty="0"/>
              <a:t>is the independent variable in this experiment?</a:t>
            </a:r>
            <a:endParaRPr lang="en-GB" sz="2400" dirty="0"/>
          </a:p>
          <a:p>
            <a:pPr lvl="0">
              <a:buNone/>
            </a:pPr>
            <a:r>
              <a:rPr lang="en-GB" sz="2400" i="1" dirty="0" smtClean="0"/>
              <a:t>Why </a:t>
            </a:r>
            <a:r>
              <a:rPr lang="en-GB" sz="2400" i="1" dirty="0"/>
              <a:t>is it important to have a range of values for the independent variable?</a:t>
            </a:r>
            <a:endParaRPr lang="en-GB" sz="2400" dirty="0"/>
          </a:p>
          <a:p>
            <a:pPr lvl="0">
              <a:buNone/>
            </a:pPr>
            <a:r>
              <a:rPr lang="en-GB" sz="2400" i="1" dirty="0" smtClean="0"/>
              <a:t>What </a:t>
            </a:r>
            <a:r>
              <a:rPr lang="en-GB" sz="2400" i="1" dirty="0"/>
              <a:t>is the dependent variable in this experiment? </a:t>
            </a:r>
            <a:endParaRPr lang="en-GB" sz="2400" dirty="0"/>
          </a:p>
          <a:p>
            <a:pPr>
              <a:buNone/>
            </a:pPr>
            <a:r>
              <a:rPr lang="en-GB" sz="2400" i="1" dirty="0" smtClean="0"/>
              <a:t>How </a:t>
            </a:r>
            <a:r>
              <a:rPr lang="en-GB" sz="2400" i="1" dirty="0"/>
              <a:t>did you make sure that the measurements of the dependent variable were reliable?</a:t>
            </a:r>
            <a:endParaRPr lang="en-GB" sz="2400" dirty="0"/>
          </a:p>
          <a:p>
            <a:pPr>
              <a:buNone/>
            </a:pPr>
            <a:r>
              <a:rPr lang="en-GB" sz="2400" i="1" dirty="0" smtClean="0"/>
              <a:t>Measurement </a:t>
            </a:r>
            <a:r>
              <a:rPr lang="en-GB" sz="2400" i="1" dirty="0"/>
              <a:t>of the dependent variable was a </a:t>
            </a:r>
            <a:r>
              <a:rPr lang="en-GB" sz="2400" b="1" i="1" dirty="0"/>
              <a:t>quantitative measure</a:t>
            </a:r>
            <a:r>
              <a:rPr lang="en-GB" sz="2400" i="1" dirty="0"/>
              <a:t>. What does this mean?</a:t>
            </a:r>
            <a:endParaRPr lang="en-GB" sz="2400" dirty="0"/>
          </a:p>
          <a:p>
            <a:pPr>
              <a:buNone/>
            </a:pPr>
            <a:r>
              <a:rPr lang="en-GB" sz="2400" dirty="0" smtClean="0"/>
              <a:t>Variable </a:t>
            </a:r>
            <a:r>
              <a:rPr lang="en-GB" sz="2400" dirty="0"/>
              <a:t>which could affect the result</a:t>
            </a:r>
          </a:p>
          <a:p>
            <a:pPr>
              <a:buNone/>
            </a:pPr>
            <a:r>
              <a:rPr lang="en-GB" sz="2400" dirty="0"/>
              <a:t>Why it would have this effect</a:t>
            </a:r>
          </a:p>
          <a:p>
            <a:pPr lvl="0">
              <a:buNone/>
            </a:pPr>
            <a:r>
              <a:rPr lang="en-GB" sz="2400" i="1" dirty="0" smtClean="0"/>
              <a:t>What </a:t>
            </a:r>
            <a:r>
              <a:rPr lang="en-GB" sz="2400" i="1" dirty="0"/>
              <a:t>other variables could have affected how well the amylase worked? Why would they have this effect? (fill in the table below)</a:t>
            </a:r>
            <a:endParaRPr lang="en-GB" sz="2400" dirty="0"/>
          </a:p>
          <a:p>
            <a:pPr lvl="0">
              <a:buNone/>
            </a:pPr>
            <a:r>
              <a:rPr lang="en-GB" sz="2400" i="1" dirty="0" smtClean="0"/>
              <a:t>What </a:t>
            </a:r>
            <a:r>
              <a:rPr lang="en-GB" sz="2400" b="1" i="1" dirty="0"/>
              <a:t>control</a:t>
            </a:r>
            <a:r>
              <a:rPr lang="en-GB" sz="2400" i="1" dirty="0"/>
              <a:t> should you have done for this experiment? What would this have shown you?</a:t>
            </a:r>
            <a:endParaRPr lang="en-GB" sz="2400" dirty="0"/>
          </a:p>
          <a:p>
            <a:pPr>
              <a:buNone/>
            </a:pPr>
            <a:r>
              <a:rPr lang="en-GB" sz="2400" i="1" dirty="0"/>
              <a:t> </a:t>
            </a:r>
            <a:endParaRPr lang="en-GB" sz="2400" dirty="0"/>
          </a:p>
          <a:p>
            <a:pPr>
              <a:buNone/>
            </a:pPr>
            <a:r>
              <a:rPr lang="en-GB" sz="2400" i="1" dirty="0"/>
              <a:t> </a:t>
            </a:r>
            <a:endParaRPr lang="en-GB" sz="2400" dirty="0"/>
          </a:p>
          <a:p>
            <a:pPr>
              <a:buNone/>
            </a:pPr>
            <a:r>
              <a:rPr lang="en-GB" sz="2400" i="1" dirty="0"/>
              <a:t> </a:t>
            </a:r>
            <a:endParaRPr lang="en-GB" sz="2400" dirty="0"/>
          </a:p>
          <a:p>
            <a:pPr>
              <a:buNone/>
            </a:pP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3"/>
              </a:rPr>
              <a:t>http://www.youtube.com/watch?v=GHNs4NuuF5k</a:t>
            </a:r>
            <a:endParaRPr lang="en-GB"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4213" y="0"/>
            <a:ext cx="7772400" cy="1470025"/>
          </a:xfrm>
        </p:spPr>
        <p:txBody>
          <a:bodyPr/>
          <a:lstStyle/>
          <a:p>
            <a:pPr eaLnBrk="1" hangingPunct="1"/>
            <a:r>
              <a:rPr lang="en-GB" smtClean="0"/>
              <a:t>Objectives</a:t>
            </a:r>
            <a:br>
              <a:rPr lang="en-GB" smtClean="0"/>
            </a:br>
            <a:r>
              <a:rPr lang="en-GB" smtClean="0"/>
              <a:t>You should be able to...</a:t>
            </a:r>
          </a:p>
        </p:txBody>
      </p:sp>
      <p:sp>
        <p:nvSpPr>
          <p:cNvPr id="3" name="Subtitle 2"/>
          <p:cNvSpPr>
            <a:spLocks noGrp="1"/>
          </p:cNvSpPr>
          <p:nvPr>
            <p:ph type="subTitle" idx="1"/>
          </p:nvPr>
        </p:nvSpPr>
        <p:spPr>
          <a:xfrm>
            <a:off x="395536" y="1557338"/>
            <a:ext cx="8424935" cy="5111750"/>
          </a:xfrm>
        </p:spPr>
        <p:txBody>
          <a:bodyPr>
            <a:normAutofit fontScale="55000" lnSpcReduction="20000"/>
          </a:bodyPr>
          <a:lstStyle/>
          <a:p>
            <a:r>
              <a:rPr lang="en-GB" b="1" dirty="0" smtClean="0">
                <a:solidFill>
                  <a:schemeClr val="tx1"/>
                </a:solidFill>
              </a:rPr>
              <a:t>3.6 Enzymes</a:t>
            </a:r>
          </a:p>
          <a:p>
            <a:r>
              <a:rPr lang="en-GB" dirty="0" smtClean="0">
                <a:solidFill>
                  <a:schemeClr val="tx1"/>
                </a:solidFill>
              </a:rPr>
              <a:t>3.6.1 Define enzyme and active site . </a:t>
            </a:r>
          </a:p>
          <a:p>
            <a:r>
              <a:rPr lang="en-GB" dirty="0" smtClean="0">
                <a:solidFill>
                  <a:schemeClr val="tx1"/>
                </a:solidFill>
              </a:rPr>
              <a:t>3.6.2 Explain enzyme–substrate specificity. </a:t>
            </a:r>
          </a:p>
          <a:p>
            <a:r>
              <a:rPr lang="en-GB" dirty="0" smtClean="0">
                <a:solidFill>
                  <a:schemeClr val="tx1"/>
                </a:solidFill>
              </a:rPr>
              <a:t>3.6.3 Explain the effects of temperature, pH and substrate concentration on enzyme activity.</a:t>
            </a:r>
          </a:p>
          <a:p>
            <a:r>
              <a:rPr lang="en-GB" dirty="0" smtClean="0">
                <a:solidFill>
                  <a:schemeClr val="tx1"/>
                </a:solidFill>
              </a:rPr>
              <a:t>3.6.4 Define </a:t>
            </a:r>
            <a:r>
              <a:rPr lang="en-GB" dirty="0" err="1" smtClean="0">
                <a:solidFill>
                  <a:schemeClr val="tx1"/>
                </a:solidFill>
              </a:rPr>
              <a:t>denaturation</a:t>
            </a:r>
            <a:r>
              <a:rPr lang="en-GB" dirty="0" smtClean="0">
                <a:solidFill>
                  <a:schemeClr val="tx1"/>
                </a:solidFill>
              </a:rPr>
              <a:t> . </a:t>
            </a:r>
          </a:p>
          <a:p>
            <a:r>
              <a:rPr lang="en-GB" dirty="0" smtClean="0">
                <a:solidFill>
                  <a:schemeClr val="tx1"/>
                </a:solidFill>
              </a:rPr>
              <a:t>3.6.5 Explain the use of lactase in the production of lactose-free milk. </a:t>
            </a:r>
          </a:p>
          <a:p>
            <a:r>
              <a:rPr lang="en-GB" b="1" dirty="0" smtClean="0">
                <a:solidFill>
                  <a:schemeClr val="tx1"/>
                </a:solidFill>
              </a:rPr>
              <a:t>7.6 Enzymes</a:t>
            </a:r>
          </a:p>
          <a:p>
            <a:r>
              <a:rPr lang="en-GB" dirty="0" smtClean="0">
                <a:solidFill>
                  <a:schemeClr val="tx1"/>
                </a:solidFill>
              </a:rPr>
              <a:t>7.6.1 State that metabolic pathways consist of chains and cycles of enzyme catalysed</a:t>
            </a:r>
          </a:p>
          <a:p>
            <a:r>
              <a:rPr lang="en-GB" dirty="0" smtClean="0">
                <a:solidFill>
                  <a:schemeClr val="tx1"/>
                </a:solidFill>
              </a:rPr>
              <a:t>reactions.</a:t>
            </a:r>
          </a:p>
          <a:p>
            <a:r>
              <a:rPr lang="en-GB" dirty="0" smtClean="0">
                <a:solidFill>
                  <a:schemeClr val="tx1"/>
                </a:solidFill>
              </a:rPr>
              <a:t>7.6.2 Describe the induced-fit model.</a:t>
            </a:r>
          </a:p>
          <a:p>
            <a:r>
              <a:rPr lang="en-GB" dirty="0" smtClean="0">
                <a:solidFill>
                  <a:schemeClr val="tx1"/>
                </a:solidFill>
              </a:rPr>
              <a:t>7.6.3 Explain that enzymes lower the activation energy of the chemical reactions</a:t>
            </a:r>
          </a:p>
          <a:p>
            <a:r>
              <a:rPr lang="en-GB" dirty="0" smtClean="0">
                <a:solidFill>
                  <a:schemeClr val="tx1"/>
                </a:solidFill>
              </a:rPr>
              <a:t>that they catalyse.</a:t>
            </a:r>
          </a:p>
          <a:p>
            <a:r>
              <a:rPr lang="en-GB" dirty="0" smtClean="0">
                <a:solidFill>
                  <a:schemeClr val="tx1"/>
                </a:solidFill>
              </a:rPr>
              <a:t>7.6.4 Explain the difference between competitive and non-competitive inhibition,</a:t>
            </a:r>
          </a:p>
          <a:p>
            <a:r>
              <a:rPr lang="en-GB" dirty="0" smtClean="0">
                <a:solidFill>
                  <a:schemeClr val="tx1"/>
                </a:solidFill>
              </a:rPr>
              <a:t>with reference to one example of each.</a:t>
            </a:r>
          </a:p>
          <a:p>
            <a:r>
              <a:rPr lang="en-GB" dirty="0" smtClean="0">
                <a:solidFill>
                  <a:schemeClr val="tx1"/>
                </a:solidFill>
              </a:rPr>
              <a:t>7.6.5 Explain the control of metabolic pathways by end-product inhibition, including</a:t>
            </a:r>
          </a:p>
          <a:p>
            <a:r>
              <a:rPr lang="en-GB" dirty="0" smtClean="0">
                <a:solidFill>
                  <a:schemeClr val="tx1"/>
                </a:solidFill>
              </a:rPr>
              <a:t>the role of </a:t>
            </a:r>
            <a:r>
              <a:rPr lang="en-GB" dirty="0" err="1" smtClean="0">
                <a:solidFill>
                  <a:schemeClr val="tx1"/>
                </a:solidFill>
              </a:rPr>
              <a:t>allosteric</a:t>
            </a:r>
            <a:r>
              <a:rPr lang="en-GB" dirty="0" smtClean="0">
                <a:solidFill>
                  <a:schemeClr val="tx1"/>
                </a:solidFill>
              </a:rPr>
              <a:t> sites.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051720" y="260648"/>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Enzyme Experiments:</a:t>
            </a:r>
          </a:p>
        </p:txBody>
      </p:sp>
      <p:sp>
        <p:nvSpPr>
          <p:cNvPr id="29699" name="Text Box 3"/>
          <p:cNvSpPr txBox="1">
            <a:spLocks noChangeArrowheads="1"/>
          </p:cNvSpPr>
          <p:nvPr/>
        </p:nvSpPr>
        <p:spPr bwMode="auto">
          <a:xfrm>
            <a:off x="323850" y="765175"/>
            <a:ext cx="8569325" cy="33655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In enzyme experiments it is essential that buffers and controls are used.</a:t>
            </a:r>
          </a:p>
        </p:txBody>
      </p:sp>
      <p:sp>
        <p:nvSpPr>
          <p:cNvPr id="29700" name="Text Box 4"/>
          <p:cNvSpPr txBox="1">
            <a:spLocks noChangeArrowheads="1"/>
          </p:cNvSpPr>
          <p:nvPr/>
        </p:nvSpPr>
        <p:spPr bwMode="auto">
          <a:xfrm>
            <a:off x="323850" y="1557338"/>
            <a:ext cx="88201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BUFFERS – maintain a constant pH. When a buffer is used in an experiment the pH changes little when a small quantity of acid or alkali is added.</a:t>
            </a:r>
          </a:p>
        </p:txBody>
      </p:sp>
      <p:sp>
        <p:nvSpPr>
          <p:cNvPr id="29701" name="Text Box 5"/>
          <p:cNvSpPr txBox="1">
            <a:spLocks noChangeArrowheads="1"/>
          </p:cNvSpPr>
          <p:nvPr/>
        </p:nvSpPr>
        <p:spPr bwMode="auto">
          <a:xfrm>
            <a:off x="323850" y="2276475"/>
            <a:ext cx="8640763" cy="336550"/>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It can be said that a buffer ‘soaks up hydrogen ions (H</a:t>
            </a:r>
            <a:r>
              <a:rPr lang="en-GB" sz="1600" b="1" baseline="30000">
                <a:solidFill>
                  <a:srgbClr val="FFFF00"/>
                </a:solidFill>
                <a:latin typeface="Comic Sans MS" pitchFamily="66" charset="0"/>
              </a:rPr>
              <a:t>+</a:t>
            </a:r>
            <a:r>
              <a:rPr lang="en-GB" sz="1600" b="1">
                <a:solidFill>
                  <a:srgbClr val="FFFF00"/>
                </a:solidFill>
                <a:latin typeface="Comic Sans MS" pitchFamily="66" charset="0"/>
              </a:rPr>
              <a:t>)’.</a:t>
            </a:r>
          </a:p>
        </p:txBody>
      </p:sp>
      <p:sp>
        <p:nvSpPr>
          <p:cNvPr id="29703" name="Text Box 7"/>
          <p:cNvSpPr txBox="1">
            <a:spLocks noChangeArrowheads="1"/>
          </p:cNvSpPr>
          <p:nvPr/>
        </p:nvSpPr>
        <p:spPr bwMode="auto">
          <a:xfrm>
            <a:off x="323850" y="3429000"/>
            <a:ext cx="4679950" cy="1314450"/>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CONTROL – controls are duplicate experiments, identical in every respect to the actual experiment, except for the variable being investigated, which is kept constant.</a:t>
            </a:r>
          </a:p>
        </p:txBody>
      </p:sp>
      <p:sp>
        <p:nvSpPr>
          <p:cNvPr id="29705" name="Text Box 9"/>
          <p:cNvSpPr txBox="1">
            <a:spLocks noChangeArrowheads="1"/>
          </p:cNvSpPr>
          <p:nvPr/>
        </p:nvSpPr>
        <p:spPr bwMode="auto">
          <a:xfrm>
            <a:off x="323850" y="4941888"/>
            <a:ext cx="4608513" cy="825500"/>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For example, boiled enzyme may be used in a control experiment instead of the enzyme.</a:t>
            </a:r>
          </a:p>
        </p:txBody>
      </p:sp>
      <p:pic>
        <p:nvPicPr>
          <p:cNvPr id="29707" name="Picture 11" descr="C203"/>
          <p:cNvPicPr>
            <a:picLocks noChangeAspect="1" noChangeArrowheads="1"/>
          </p:cNvPicPr>
          <p:nvPr/>
        </p:nvPicPr>
        <p:blipFill>
          <a:blip r:embed="rId2" cstate="print"/>
          <a:srcRect/>
          <a:stretch>
            <a:fillRect/>
          </a:stretch>
        </p:blipFill>
        <p:spPr bwMode="auto">
          <a:xfrm>
            <a:off x="5148263" y="2862263"/>
            <a:ext cx="3995737" cy="3995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70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9707"/>
                                        </p:tgtEl>
                                        <p:attrNameLst>
                                          <p:attrName>style.visibility</p:attrName>
                                        </p:attrNameLst>
                                      </p:cBhvr>
                                      <p:to>
                                        <p:strVal val="visible"/>
                                      </p:to>
                                    </p:set>
                                    <p:animEffect transition="in" filter="fade">
                                      <p:cBhvr>
                                        <p:cTn id="17" dur="2000"/>
                                        <p:tgtEl>
                                          <p:spTgt spid="2970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970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1" grpId="0" autoUpdateAnimBg="0"/>
      <p:bldP spid="29703" grpId="0" autoUpdateAnimBg="0"/>
      <p:bldP spid="2970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699792" y="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Enzyme Inhibitors:</a:t>
            </a:r>
          </a:p>
        </p:txBody>
      </p:sp>
      <p:sp>
        <p:nvSpPr>
          <p:cNvPr id="31747" name="Text Box 3"/>
          <p:cNvSpPr txBox="1">
            <a:spLocks noChangeArrowheads="1"/>
          </p:cNvSpPr>
          <p:nvPr/>
        </p:nvSpPr>
        <p:spPr bwMode="auto">
          <a:xfrm>
            <a:off x="323850" y="765175"/>
            <a:ext cx="8569325"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Inhibition occurs when enzyme action is slowed down or stopped by another substance. The inhibitor combines with the enzyme and stops it forming an enzyme-substrate complex.</a:t>
            </a:r>
          </a:p>
        </p:txBody>
      </p:sp>
      <p:sp>
        <p:nvSpPr>
          <p:cNvPr id="31748" name="Text Box 4"/>
          <p:cNvSpPr txBox="1">
            <a:spLocks noChangeArrowheads="1"/>
          </p:cNvSpPr>
          <p:nvPr/>
        </p:nvSpPr>
        <p:spPr bwMode="auto">
          <a:xfrm>
            <a:off x="323850" y="1844675"/>
            <a:ext cx="8820150" cy="106997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There are two types of inhibitor:</a:t>
            </a:r>
          </a:p>
          <a:p>
            <a:pPr>
              <a:spcBef>
                <a:spcPct val="50000"/>
              </a:spcBef>
              <a:buFontTx/>
              <a:buChar char="•"/>
            </a:pPr>
            <a:r>
              <a:rPr lang="en-GB" sz="1600" b="1">
                <a:solidFill>
                  <a:srgbClr val="00FF00"/>
                </a:solidFill>
                <a:latin typeface="Comic Sans MS" pitchFamily="66" charset="0"/>
              </a:rPr>
              <a:t> COMPETITIVE INHIBITOR</a:t>
            </a:r>
          </a:p>
          <a:p>
            <a:pPr>
              <a:spcBef>
                <a:spcPct val="50000"/>
              </a:spcBef>
              <a:buFontTx/>
              <a:buChar char="•"/>
            </a:pPr>
            <a:r>
              <a:rPr lang="en-GB" sz="1600" b="1">
                <a:solidFill>
                  <a:srgbClr val="00FF00"/>
                </a:solidFill>
                <a:latin typeface="Comic Sans MS" pitchFamily="66" charset="0"/>
              </a:rPr>
              <a:t> NON-COMPETITIVE INHIBITOR</a:t>
            </a:r>
          </a:p>
        </p:txBody>
      </p:sp>
      <p:pic>
        <p:nvPicPr>
          <p:cNvPr id="31750" name="Picture 6" descr="enzyme_inhibitor_web"/>
          <p:cNvPicPr>
            <a:picLocks noChangeAspect="1" noChangeArrowheads="1"/>
          </p:cNvPicPr>
          <p:nvPr/>
        </p:nvPicPr>
        <p:blipFill>
          <a:blip r:embed="rId2" cstate="print"/>
          <a:srcRect/>
          <a:stretch>
            <a:fillRect/>
          </a:stretch>
        </p:blipFill>
        <p:spPr bwMode="auto">
          <a:xfrm>
            <a:off x="1763713" y="2997200"/>
            <a:ext cx="5089525" cy="359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4213" y="0"/>
            <a:ext cx="7772400" cy="1470025"/>
          </a:xfrm>
        </p:spPr>
        <p:txBody>
          <a:bodyPr/>
          <a:lstStyle/>
          <a:p>
            <a:pPr eaLnBrk="1" hangingPunct="1"/>
            <a:r>
              <a:rPr lang="en-GB" smtClean="0"/>
              <a:t>Objectives</a:t>
            </a:r>
            <a:br>
              <a:rPr lang="en-GB" smtClean="0"/>
            </a:br>
            <a:r>
              <a:rPr lang="en-GB" smtClean="0"/>
              <a:t>You should be able to...</a:t>
            </a:r>
          </a:p>
        </p:txBody>
      </p:sp>
      <p:sp>
        <p:nvSpPr>
          <p:cNvPr id="3" name="Subtitle 2"/>
          <p:cNvSpPr>
            <a:spLocks noGrp="1"/>
          </p:cNvSpPr>
          <p:nvPr>
            <p:ph type="subTitle" idx="1"/>
          </p:nvPr>
        </p:nvSpPr>
        <p:spPr>
          <a:xfrm>
            <a:off x="395536" y="1557338"/>
            <a:ext cx="8424935" cy="5111750"/>
          </a:xfrm>
        </p:spPr>
        <p:txBody>
          <a:bodyPr>
            <a:normAutofit fontScale="55000" lnSpcReduction="20000"/>
          </a:bodyPr>
          <a:lstStyle/>
          <a:p>
            <a:r>
              <a:rPr lang="en-GB" b="1" dirty="0" smtClean="0">
                <a:solidFill>
                  <a:schemeClr val="tx1"/>
                </a:solidFill>
              </a:rPr>
              <a:t>3.6 Enzymes</a:t>
            </a:r>
          </a:p>
          <a:p>
            <a:r>
              <a:rPr lang="en-GB" dirty="0" smtClean="0">
                <a:solidFill>
                  <a:schemeClr val="tx1"/>
                </a:solidFill>
              </a:rPr>
              <a:t>3.6.1 Define enzyme and active site . </a:t>
            </a:r>
          </a:p>
          <a:p>
            <a:r>
              <a:rPr lang="en-GB" dirty="0" smtClean="0">
                <a:solidFill>
                  <a:schemeClr val="tx1"/>
                </a:solidFill>
              </a:rPr>
              <a:t>3.6.2 Explain enzyme–substrate specificity. </a:t>
            </a:r>
          </a:p>
          <a:p>
            <a:r>
              <a:rPr lang="en-GB" dirty="0" smtClean="0">
                <a:solidFill>
                  <a:schemeClr val="tx1"/>
                </a:solidFill>
              </a:rPr>
              <a:t>3.6.3 Explain the effects of temperature, pH and substrate concentration on enzyme activity.</a:t>
            </a:r>
          </a:p>
          <a:p>
            <a:r>
              <a:rPr lang="en-GB" dirty="0" smtClean="0">
                <a:solidFill>
                  <a:schemeClr val="tx1"/>
                </a:solidFill>
              </a:rPr>
              <a:t>3.6.4 Define </a:t>
            </a:r>
            <a:r>
              <a:rPr lang="en-GB" dirty="0" err="1" smtClean="0">
                <a:solidFill>
                  <a:schemeClr val="tx1"/>
                </a:solidFill>
              </a:rPr>
              <a:t>denaturation</a:t>
            </a:r>
            <a:r>
              <a:rPr lang="en-GB" dirty="0" smtClean="0">
                <a:solidFill>
                  <a:schemeClr val="tx1"/>
                </a:solidFill>
              </a:rPr>
              <a:t> . </a:t>
            </a:r>
          </a:p>
          <a:p>
            <a:r>
              <a:rPr lang="en-GB" dirty="0" smtClean="0">
                <a:solidFill>
                  <a:schemeClr val="tx1"/>
                </a:solidFill>
              </a:rPr>
              <a:t>3.6.5 Explain the use of lactase in the production of lactose-free milk. </a:t>
            </a:r>
          </a:p>
          <a:p>
            <a:r>
              <a:rPr lang="en-GB" b="1" dirty="0" smtClean="0">
                <a:solidFill>
                  <a:schemeClr val="tx1"/>
                </a:solidFill>
              </a:rPr>
              <a:t>7.6 Enzymes</a:t>
            </a:r>
          </a:p>
          <a:p>
            <a:r>
              <a:rPr lang="en-GB" dirty="0" smtClean="0">
                <a:solidFill>
                  <a:schemeClr val="tx1"/>
                </a:solidFill>
              </a:rPr>
              <a:t>7.6.1 State that metabolic pathways consist of chains and cycles of enzyme catalysed</a:t>
            </a:r>
          </a:p>
          <a:p>
            <a:r>
              <a:rPr lang="en-GB" dirty="0" smtClean="0">
                <a:solidFill>
                  <a:schemeClr val="tx1"/>
                </a:solidFill>
              </a:rPr>
              <a:t>reactions.</a:t>
            </a:r>
          </a:p>
          <a:p>
            <a:r>
              <a:rPr lang="en-GB" dirty="0" smtClean="0">
                <a:solidFill>
                  <a:schemeClr val="tx1"/>
                </a:solidFill>
              </a:rPr>
              <a:t>7.6.2 Describe the induced-fit model.</a:t>
            </a:r>
          </a:p>
          <a:p>
            <a:r>
              <a:rPr lang="en-GB" dirty="0" smtClean="0">
                <a:solidFill>
                  <a:schemeClr val="tx1"/>
                </a:solidFill>
              </a:rPr>
              <a:t>7.6.3 Explain that enzymes lower the activation energy of the chemical reactions</a:t>
            </a:r>
          </a:p>
          <a:p>
            <a:r>
              <a:rPr lang="en-GB" dirty="0" smtClean="0">
                <a:solidFill>
                  <a:schemeClr val="tx1"/>
                </a:solidFill>
              </a:rPr>
              <a:t>that they catalyse.</a:t>
            </a:r>
          </a:p>
          <a:p>
            <a:r>
              <a:rPr lang="en-GB" dirty="0" smtClean="0">
                <a:solidFill>
                  <a:schemeClr val="tx1"/>
                </a:solidFill>
              </a:rPr>
              <a:t>7.6.4 Explain the difference between competitive and non-competitive inhibition,</a:t>
            </a:r>
          </a:p>
          <a:p>
            <a:r>
              <a:rPr lang="en-GB" dirty="0" smtClean="0">
                <a:solidFill>
                  <a:schemeClr val="tx1"/>
                </a:solidFill>
              </a:rPr>
              <a:t>with reference to one example of each.</a:t>
            </a:r>
          </a:p>
          <a:p>
            <a:r>
              <a:rPr lang="en-GB" dirty="0" smtClean="0">
                <a:solidFill>
                  <a:schemeClr val="tx1"/>
                </a:solidFill>
              </a:rPr>
              <a:t>7.6.5 Explain the control of metabolic pathways by end-product inhibition, including</a:t>
            </a:r>
          </a:p>
          <a:p>
            <a:r>
              <a:rPr lang="en-GB" dirty="0" smtClean="0">
                <a:solidFill>
                  <a:schemeClr val="tx1"/>
                </a:solidFill>
              </a:rPr>
              <a:t>the role of </a:t>
            </a:r>
            <a:r>
              <a:rPr lang="en-GB" dirty="0" err="1" smtClean="0">
                <a:solidFill>
                  <a:schemeClr val="tx1"/>
                </a:solidFill>
              </a:rPr>
              <a:t>allosteric</a:t>
            </a:r>
            <a:r>
              <a:rPr lang="en-GB" dirty="0" smtClean="0">
                <a:solidFill>
                  <a:schemeClr val="tx1"/>
                </a:solidFill>
              </a:rPr>
              <a:t> sites.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67744" y="116632"/>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Competitive Inhibitors:</a:t>
            </a:r>
          </a:p>
        </p:txBody>
      </p:sp>
      <p:sp>
        <p:nvSpPr>
          <p:cNvPr id="30723" name="Text Box 3"/>
          <p:cNvSpPr txBox="1">
            <a:spLocks noChangeArrowheads="1"/>
          </p:cNvSpPr>
          <p:nvPr/>
        </p:nvSpPr>
        <p:spPr bwMode="auto">
          <a:xfrm>
            <a:off x="323850" y="765175"/>
            <a:ext cx="8569325" cy="1192213"/>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The inhibitor is structurally similar to the substrate and competes with the active site for the enzyme.</a:t>
            </a:r>
          </a:p>
          <a:p>
            <a:pPr>
              <a:spcBef>
                <a:spcPct val="50000"/>
              </a:spcBef>
              <a:buFontTx/>
              <a:buChar char="•"/>
            </a:pPr>
            <a:r>
              <a:rPr lang="en-GB" sz="1600" b="1">
                <a:solidFill>
                  <a:srgbClr val="FF6600"/>
                </a:solidFill>
                <a:latin typeface="Comic Sans MS" pitchFamily="66" charset="0"/>
              </a:rPr>
              <a:t> I.e. the inhibitor has a shape that lets it fit into the active site of the enzyme in place of the substrate.</a:t>
            </a:r>
          </a:p>
        </p:txBody>
      </p:sp>
      <p:sp>
        <p:nvSpPr>
          <p:cNvPr id="30724" name="Text Box 4"/>
          <p:cNvSpPr txBox="1">
            <a:spLocks noChangeArrowheads="1"/>
          </p:cNvSpPr>
          <p:nvPr/>
        </p:nvSpPr>
        <p:spPr bwMode="auto">
          <a:xfrm>
            <a:off x="323850" y="2205038"/>
            <a:ext cx="88201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For example, malonic acid competes with succinate for the active sites of succinic dehydrogenase, an important enzyme in the Krebs cycle in respiration.</a:t>
            </a:r>
          </a:p>
        </p:txBody>
      </p:sp>
      <p:sp>
        <p:nvSpPr>
          <p:cNvPr id="30729" name="Text Box 9"/>
          <p:cNvSpPr txBox="1">
            <a:spLocks noChangeArrowheads="1"/>
          </p:cNvSpPr>
          <p:nvPr/>
        </p:nvSpPr>
        <p:spPr bwMode="auto">
          <a:xfrm>
            <a:off x="323850" y="3138488"/>
            <a:ext cx="8820150" cy="947737"/>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If the substrate concentration is increased it will reduce the effect of the inhibitor.</a:t>
            </a:r>
          </a:p>
          <a:p>
            <a:pPr>
              <a:spcBef>
                <a:spcPct val="50000"/>
              </a:spcBef>
              <a:buFontTx/>
              <a:buChar char="•"/>
            </a:pPr>
            <a:r>
              <a:rPr lang="en-GB" sz="1600" b="1">
                <a:solidFill>
                  <a:srgbClr val="FFFF00"/>
                </a:solidFill>
                <a:latin typeface="Comic Sans MS" pitchFamily="66" charset="0"/>
              </a:rPr>
              <a:t> This is because the more substrate molecules present the greater the chance of finding active sites, leaving fewer to be occupied by the inhibitor.</a:t>
            </a:r>
          </a:p>
        </p:txBody>
      </p:sp>
      <p:pic>
        <p:nvPicPr>
          <p:cNvPr id="15366" name="Picture 11" descr="Canim"/>
          <p:cNvPicPr>
            <a:picLocks noChangeAspect="1" noChangeArrowheads="1" noCrop="1"/>
          </p:cNvPicPr>
          <p:nvPr/>
        </p:nvPicPr>
        <p:blipFill>
          <a:blip r:embed="rId2" cstate="print"/>
          <a:srcRect/>
          <a:stretch>
            <a:fillRect/>
          </a:stretch>
        </p:blipFill>
        <p:spPr bwMode="auto">
          <a:xfrm>
            <a:off x="2844800" y="4365625"/>
            <a:ext cx="3454400" cy="2400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23728" y="18864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Non-Competitive Inhibitors:</a:t>
            </a:r>
          </a:p>
        </p:txBody>
      </p:sp>
      <p:sp>
        <p:nvSpPr>
          <p:cNvPr id="32771" name="Text Box 3"/>
          <p:cNvSpPr txBox="1">
            <a:spLocks noChangeArrowheads="1"/>
          </p:cNvSpPr>
          <p:nvPr/>
        </p:nvSpPr>
        <p:spPr bwMode="auto">
          <a:xfrm>
            <a:off x="323850" y="765175"/>
            <a:ext cx="8569325" cy="33655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These inhibitors bind to the enzyme at a site away from the active site.</a:t>
            </a:r>
          </a:p>
        </p:txBody>
      </p:sp>
      <p:sp>
        <p:nvSpPr>
          <p:cNvPr id="32772" name="Text Box 4"/>
          <p:cNvSpPr txBox="1">
            <a:spLocks noChangeArrowheads="1"/>
          </p:cNvSpPr>
          <p:nvPr/>
        </p:nvSpPr>
        <p:spPr bwMode="auto">
          <a:xfrm>
            <a:off x="323850" y="1341438"/>
            <a:ext cx="88201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This alters the overall shape of the enzyme molecule, including the active site, in such a way that the active site can no longer accommodate the substrate.</a:t>
            </a:r>
          </a:p>
        </p:txBody>
      </p:sp>
      <p:sp>
        <p:nvSpPr>
          <p:cNvPr id="32773" name="Text Box 5"/>
          <p:cNvSpPr txBox="1">
            <a:spLocks noChangeArrowheads="1"/>
          </p:cNvSpPr>
          <p:nvPr/>
        </p:nvSpPr>
        <p:spPr bwMode="auto">
          <a:xfrm>
            <a:off x="323850" y="2133600"/>
            <a:ext cx="8820150" cy="947738"/>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As the substrate and inhibitor molecules attach to different parts of the enzyme they are not competing for the same sites.</a:t>
            </a:r>
          </a:p>
          <a:p>
            <a:pPr>
              <a:spcBef>
                <a:spcPct val="50000"/>
              </a:spcBef>
              <a:buFontTx/>
              <a:buChar char="•"/>
            </a:pPr>
            <a:r>
              <a:rPr lang="en-GB" sz="1600" b="1">
                <a:solidFill>
                  <a:srgbClr val="FFFF00"/>
                </a:solidFill>
                <a:latin typeface="Comic Sans MS" pitchFamily="66" charset="0"/>
              </a:rPr>
              <a:t> The rate of reaction is therefore unaffected by substrate concentration.</a:t>
            </a:r>
          </a:p>
        </p:txBody>
      </p:sp>
      <p:sp>
        <p:nvSpPr>
          <p:cNvPr id="32774" name="Text Box 6"/>
          <p:cNvSpPr txBox="1">
            <a:spLocks noChangeArrowheads="1"/>
          </p:cNvSpPr>
          <p:nvPr/>
        </p:nvSpPr>
        <p:spPr bwMode="auto">
          <a:xfrm>
            <a:off x="323850" y="3284538"/>
            <a:ext cx="8820150" cy="581025"/>
          </a:xfrm>
          <a:prstGeom prst="rect">
            <a:avLst/>
          </a:prstGeom>
          <a:noFill/>
          <a:ln w="9525">
            <a:noFill/>
            <a:miter lim="800000"/>
            <a:headEnd/>
            <a:tailEnd/>
          </a:ln>
        </p:spPr>
        <p:txBody>
          <a:bodyPr>
            <a:spAutoFit/>
          </a:bodyPr>
          <a:lstStyle/>
          <a:p>
            <a:pPr>
              <a:spcBef>
                <a:spcPct val="50000"/>
              </a:spcBef>
            </a:pPr>
            <a:r>
              <a:rPr lang="en-GB" sz="1600" b="1">
                <a:solidFill>
                  <a:srgbClr val="66FFFF"/>
                </a:solidFill>
                <a:latin typeface="Comic Sans MS" pitchFamily="66" charset="0"/>
              </a:rPr>
              <a:t>For example, cyanide (a respiratory poison) attached itself to part of the enzyme, cytochrome oxidase, and inhibits respiration.</a:t>
            </a:r>
          </a:p>
        </p:txBody>
      </p:sp>
      <p:pic>
        <p:nvPicPr>
          <p:cNvPr id="16391" name="Picture 8" descr="Canima"/>
          <p:cNvPicPr>
            <a:picLocks noChangeAspect="1" noChangeArrowheads="1" noCrop="1"/>
          </p:cNvPicPr>
          <p:nvPr/>
        </p:nvPicPr>
        <p:blipFill>
          <a:blip r:embed="rId2" cstate="print"/>
          <a:srcRect/>
          <a:stretch>
            <a:fillRect/>
          </a:stretch>
        </p:blipFill>
        <p:spPr bwMode="auto">
          <a:xfrm>
            <a:off x="2700338" y="4076700"/>
            <a:ext cx="3743325" cy="2598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P spid="32773" grpId="0" autoUpdateAnimBg="0"/>
      <p:bldP spid="3277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Objectives</a:t>
            </a:r>
            <a:br>
              <a:rPr lang="en-GB" dirty="0" smtClean="0"/>
            </a:br>
            <a:r>
              <a:rPr lang="en-GB" dirty="0" smtClean="0"/>
              <a:t>I should be able to…</a:t>
            </a:r>
            <a:endParaRPr lang="en-GB" dirty="0"/>
          </a:p>
        </p:txBody>
      </p:sp>
      <p:sp>
        <p:nvSpPr>
          <p:cNvPr id="3" name="Content Placeholder 2"/>
          <p:cNvSpPr>
            <a:spLocks noGrp="1"/>
          </p:cNvSpPr>
          <p:nvPr>
            <p:ph idx="1"/>
          </p:nvPr>
        </p:nvSpPr>
        <p:spPr/>
        <p:txBody>
          <a:bodyPr/>
          <a:lstStyle/>
          <a:p>
            <a:r>
              <a:rPr lang="en-GB" dirty="0" smtClean="0"/>
              <a:t>3.6.5 Explain the use of lactase in the production of lactose-free milk.</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Enzymes in Industry</a:t>
            </a:r>
            <a:endParaRPr lang="en-GB" dirty="0"/>
          </a:p>
        </p:txBody>
      </p:sp>
      <p:sp>
        <p:nvSpPr>
          <p:cNvPr id="5" name="Content Placeholder 4"/>
          <p:cNvSpPr>
            <a:spLocks noGrp="1"/>
          </p:cNvSpPr>
          <p:nvPr>
            <p:ph idx="1"/>
          </p:nvPr>
        </p:nvSpPr>
        <p:spPr>
          <a:xfrm>
            <a:off x="364451" y="1340768"/>
            <a:ext cx="8229600" cy="4525963"/>
          </a:xfrm>
        </p:spPr>
        <p:txBody>
          <a:bodyPr/>
          <a:lstStyle/>
          <a:p>
            <a:pPr lvl="0" algn="just"/>
            <a:r>
              <a:rPr lang="en-US" dirty="0"/>
              <a:t>describe how enzymes can be immobilised; </a:t>
            </a:r>
            <a:endParaRPr lang="en-GB" dirty="0"/>
          </a:p>
          <a:p>
            <a:pPr algn="just"/>
            <a:r>
              <a:rPr lang="en-US" dirty="0"/>
              <a:t>explain why immobilised enzymes are used in large-scale production; </a:t>
            </a:r>
            <a:endParaRPr lang="en-GB" dirty="0"/>
          </a:p>
        </p:txBody>
      </p:sp>
      <p:pic>
        <p:nvPicPr>
          <p:cNvPr id="1026" name="Picture 2" descr="http://www.netpublikationer.dk/UM/6565/images/FocusDK_Indiax22x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8" y="3390737"/>
            <a:ext cx="4711047" cy="29905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5431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Enzymes as Catalysts</a:t>
            </a:r>
            <a:endParaRPr lang="en-GB" dirty="0"/>
          </a:p>
        </p:txBody>
      </p:sp>
      <p:sp>
        <p:nvSpPr>
          <p:cNvPr id="3" name="Content Placeholder 2"/>
          <p:cNvSpPr>
            <a:spLocks noGrp="1"/>
          </p:cNvSpPr>
          <p:nvPr>
            <p:ph idx="1"/>
          </p:nvPr>
        </p:nvSpPr>
        <p:spPr>
          <a:xfrm>
            <a:off x="467544" y="1124744"/>
            <a:ext cx="8229600" cy="4525963"/>
          </a:xfrm>
        </p:spPr>
        <p:txBody>
          <a:bodyPr>
            <a:normAutofit fontScale="70000" lnSpcReduction="20000"/>
          </a:bodyPr>
          <a:lstStyle/>
          <a:p>
            <a:pPr marL="0" indent="0" algn="just">
              <a:buNone/>
            </a:pPr>
            <a:r>
              <a:rPr lang="en-GB" dirty="0" smtClean="0"/>
              <a:t>Enzymes are used to speed up chemical (metabolic) reactions e.g. respiration or photosynthesis- so why use enzymes in industry?</a:t>
            </a:r>
          </a:p>
          <a:p>
            <a:pPr marL="0" indent="0">
              <a:buNone/>
            </a:pPr>
            <a:endParaRPr lang="en-GB" dirty="0" smtClean="0"/>
          </a:p>
          <a:p>
            <a:pPr algn="just"/>
            <a:r>
              <a:rPr lang="en-GB" dirty="0" smtClean="0"/>
              <a:t>They are specific</a:t>
            </a:r>
          </a:p>
          <a:p>
            <a:pPr algn="just"/>
            <a:r>
              <a:rPr lang="en-GB" dirty="0" smtClean="0"/>
              <a:t>can catalyse reactions between specific chemicals, even in a large mixture </a:t>
            </a:r>
          </a:p>
          <a:p>
            <a:pPr algn="just"/>
            <a:r>
              <a:rPr lang="en-GB" dirty="0" smtClean="0"/>
              <a:t>form fewer bi-products</a:t>
            </a:r>
          </a:p>
          <a:p>
            <a:pPr algn="just"/>
            <a:r>
              <a:rPr lang="en-GB" dirty="0" smtClean="0"/>
              <a:t>less purification needed</a:t>
            </a:r>
          </a:p>
          <a:p>
            <a:pPr algn="just"/>
            <a:r>
              <a:rPr lang="en-GB" dirty="0" smtClean="0"/>
              <a:t>Function well at relatively low temperatures saving money on fuel costs</a:t>
            </a:r>
          </a:p>
          <a:p>
            <a:pPr algn="just"/>
            <a:r>
              <a:rPr lang="en-GB" dirty="0" smtClean="0"/>
              <a:t>Enzymes from </a:t>
            </a:r>
            <a:r>
              <a:rPr lang="en-GB" dirty="0" err="1" smtClean="0"/>
              <a:t>thermophilic</a:t>
            </a:r>
            <a:r>
              <a:rPr lang="en-GB" dirty="0" smtClean="0"/>
              <a:t> bacteria can be extracted and used at high temperatures</a:t>
            </a:r>
          </a:p>
        </p:txBody>
      </p:sp>
      <p:pic>
        <p:nvPicPr>
          <p:cNvPr id="2050" name="Picture 2" descr="http://t0.gstatic.com/images?q=tbn:ANd9GcSP3MR5aEolz0OotDm1zdsQy5fkIlgBZT7WcWLh8NO_bYjL_UiQ&amp;t=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1840" y="4869160"/>
            <a:ext cx="2879467" cy="18680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66867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Isolating Enzymes</a:t>
            </a:r>
            <a:endParaRPr lang="en-GB" dirty="0"/>
          </a:p>
        </p:txBody>
      </p:sp>
      <p:sp>
        <p:nvSpPr>
          <p:cNvPr id="3" name="Content Placeholder 2"/>
          <p:cNvSpPr>
            <a:spLocks noGrp="1"/>
          </p:cNvSpPr>
          <p:nvPr>
            <p:ph idx="1"/>
          </p:nvPr>
        </p:nvSpPr>
        <p:spPr>
          <a:xfrm>
            <a:off x="107504" y="1124744"/>
            <a:ext cx="5904656" cy="5112568"/>
          </a:xfrm>
        </p:spPr>
        <p:txBody>
          <a:bodyPr>
            <a:normAutofit fontScale="85000" lnSpcReduction="20000"/>
          </a:bodyPr>
          <a:lstStyle/>
          <a:p>
            <a:pPr algn="just"/>
            <a:r>
              <a:rPr lang="en-GB" dirty="0" smtClean="0"/>
              <a:t>In some biotechnological processes, whole organisms are cultured to generate products, however when you need a single product, it is more efficient to isolate the enzyme</a:t>
            </a:r>
          </a:p>
          <a:p>
            <a:pPr marL="0" indent="0" algn="just">
              <a:buNone/>
            </a:pPr>
            <a:endParaRPr lang="en-GB" dirty="0" smtClean="0"/>
          </a:p>
          <a:p>
            <a:pPr algn="just"/>
            <a:r>
              <a:rPr lang="en-GB" dirty="0" smtClean="0"/>
              <a:t>They can be isolated in large quantities</a:t>
            </a:r>
          </a:p>
          <a:p>
            <a:pPr marL="0" indent="0" algn="just">
              <a:buNone/>
            </a:pPr>
            <a:endParaRPr lang="en-GB" dirty="0" smtClean="0"/>
          </a:p>
          <a:p>
            <a:pPr algn="just"/>
            <a:r>
              <a:rPr lang="en-GB" dirty="0" smtClean="0"/>
              <a:t>The extraction of enzymes from a fermentation mixture is known as </a:t>
            </a:r>
            <a:r>
              <a:rPr lang="en-GB" b="1" dirty="0" smtClean="0"/>
              <a:t>downstream processing </a:t>
            </a:r>
            <a:r>
              <a:rPr lang="en-GB" dirty="0" smtClean="0"/>
              <a:t>which is the </a:t>
            </a:r>
            <a:r>
              <a:rPr lang="en-GB" u="sng" dirty="0" smtClean="0"/>
              <a:t>separation</a:t>
            </a:r>
            <a:r>
              <a:rPr lang="en-GB" dirty="0" smtClean="0"/>
              <a:t> and </a:t>
            </a:r>
            <a:r>
              <a:rPr lang="en-GB" u="sng" dirty="0" smtClean="0"/>
              <a:t>purification</a:t>
            </a:r>
            <a:r>
              <a:rPr lang="en-GB" dirty="0" smtClean="0"/>
              <a:t> of </a:t>
            </a:r>
            <a:r>
              <a:rPr lang="en-GB" i="1" dirty="0" smtClean="0"/>
              <a:t>any</a:t>
            </a:r>
            <a:r>
              <a:rPr lang="en-GB" dirty="0" smtClean="0"/>
              <a:t> product of large scale fermentations</a:t>
            </a:r>
            <a:endParaRPr lang="en-GB" dirty="0"/>
          </a:p>
        </p:txBody>
      </p:sp>
      <p:pic>
        <p:nvPicPr>
          <p:cNvPr id="3076" name="Picture 4" descr="http://www.burkert.com/img_article/COM_HP_downstream_processi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0192" y="1484784"/>
            <a:ext cx="2625080" cy="39376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1840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Immobilising Enzymes</a:t>
            </a:r>
            <a:endParaRPr lang="en-GB" dirty="0"/>
          </a:p>
        </p:txBody>
      </p:sp>
      <p:sp>
        <p:nvSpPr>
          <p:cNvPr id="3" name="Content Placeholder 2"/>
          <p:cNvSpPr>
            <a:spLocks noGrp="1"/>
          </p:cNvSpPr>
          <p:nvPr>
            <p:ph idx="1"/>
          </p:nvPr>
        </p:nvSpPr>
        <p:spPr>
          <a:xfrm>
            <a:off x="457200" y="1600200"/>
            <a:ext cx="5482952" cy="4525963"/>
          </a:xfrm>
        </p:spPr>
        <p:txBody>
          <a:bodyPr>
            <a:normAutofit fontScale="85000" lnSpcReduction="20000"/>
          </a:bodyPr>
          <a:lstStyle/>
          <a:p>
            <a:pPr algn="just"/>
            <a:r>
              <a:rPr lang="en-GB" dirty="0" smtClean="0"/>
              <a:t>Enzyme-substrate complexes must be formed in order to gain the products</a:t>
            </a:r>
          </a:p>
          <a:p>
            <a:pPr algn="just"/>
            <a:r>
              <a:rPr lang="en-GB" dirty="0" smtClean="0"/>
              <a:t>The easiest way is to mix the isolated enzyme with the substrate, however the product must then be separated which can be a costly process</a:t>
            </a:r>
          </a:p>
          <a:p>
            <a:pPr algn="just"/>
            <a:r>
              <a:rPr lang="en-GB" dirty="0" smtClean="0"/>
              <a:t>It is therefore possible to immobilise enzymes so they can catalyse the reaction without mixing freely</a:t>
            </a:r>
            <a:endParaRPr lang="en-GB" dirty="0"/>
          </a:p>
        </p:txBody>
      </p:sp>
      <p:pic>
        <p:nvPicPr>
          <p:cNvPr id="4098" name="Picture 2" descr="http://www.saburchill.com/IBbiology/chapters01/images/04020703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0192" y="1700808"/>
            <a:ext cx="2533650" cy="39147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0570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Advantages of Immobilised Enzymes</a:t>
            </a:r>
            <a:endParaRPr lang="en-GB" dirty="0"/>
          </a:p>
        </p:txBody>
      </p:sp>
      <p:sp>
        <p:nvSpPr>
          <p:cNvPr id="3" name="Content Placeholder 2"/>
          <p:cNvSpPr>
            <a:spLocks noGrp="1"/>
          </p:cNvSpPr>
          <p:nvPr>
            <p:ph idx="1"/>
          </p:nvPr>
        </p:nvSpPr>
        <p:spPr/>
        <p:txBody>
          <a:bodyPr/>
          <a:lstStyle/>
          <a:p>
            <a:pPr algn="just"/>
            <a:r>
              <a:rPr lang="en-GB" dirty="0" smtClean="0"/>
              <a:t>Enzyme not mixed with products so purification/ downstream processing costs are low</a:t>
            </a:r>
          </a:p>
          <a:p>
            <a:pPr algn="just"/>
            <a:r>
              <a:rPr lang="en-GB" dirty="0" smtClean="0"/>
              <a:t>Enzymes available immediately for re-use which is good for continuous processes</a:t>
            </a:r>
          </a:p>
          <a:p>
            <a:pPr algn="just"/>
            <a:r>
              <a:rPr lang="en-GB" dirty="0" smtClean="0"/>
              <a:t>The enzymes are more stable as the immobilising matrix protects the enzyme molecules</a:t>
            </a:r>
            <a:endParaRPr lang="en-GB" dirty="0"/>
          </a:p>
        </p:txBody>
      </p:sp>
    </p:spTree>
    <p:extLst>
      <p:ext uri="{BB962C8B-B14F-4D97-AF65-F5344CB8AC3E}">
        <p14:creationId xmlns="" xmlns:p14="http://schemas.microsoft.com/office/powerpoint/2010/main" val="1955338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Disadvantages of Immobilised Enzymes</a:t>
            </a:r>
            <a:endParaRPr lang="en-GB" sz="3600" dirty="0"/>
          </a:p>
        </p:txBody>
      </p:sp>
      <p:sp>
        <p:nvSpPr>
          <p:cNvPr id="3" name="Content Placeholder 2"/>
          <p:cNvSpPr>
            <a:spLocks noGrp="1"/>
          </p:cNvSpPr>
          <p:nvPr>
            <p:ph idx="1"/>
          </p:nvPr>
        </p:nvSpPr>
        <p:spPr/>
        <p:txBody>
          <a:bodyPr/>
          <a:lstStyle/>
          <a:p>
            <a:pPr algn="just"/>
            <a:r>
              <a:rPr lang="en-GB" dirty="0" smtClean="0"/>
              <a:t>Additional time, equipment and materials needed, so expensive to set up</a:t>
            </a:r>
          </a:p>
          <a:p>
            <a:pPr algn="just"/>
            <a:r>
              <a:rPr lang="en-GB" dirty="0" smtClean="0"/>
              <a:t>Can be less active as they do not mix freely with the substrate</a:t>
            </a:r>
          </a:p>
          <a:p>
            <a:pPr algn="just"/>
            <a:r>
              <a:rPr lang="en-GB" dirty="0" smtClean="0"/>
              <a:t>Contamination can be costly if it occurs as the whole system needs to be stopped</a:t>
            </a:r>
            <a:endParaRPr lang="en-GB" dirty="0"/>
          </a:p>
        </p:txBody>
      </p:sp>
    </p:spTree>
    <p:extLst>
      <p:ext uri="{BB962C8B-B14F-4D97-AF65-F5344CB8AC3E}">
        <p14:creationId xmlns="" xmlns:p14="http://schemas.microsoft.com/office/powerpoint/2010/main" val="1853723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669360"/>
          </a:xfrm>
        </p:spPr>
        <p:txBody>
          <a:bodyPr>
            <a:noAutofit/>
          </a:bodyPr>
          <a:lstStyle/>
          <a:p>
            <a:pPr marL="0" indent="0" algn="just">
              <a:buNone/>
            </a:pPr>
            <a:r>
              <a:rPr lang="en-GB" sz="2000" dirty="0" smtClean="0"/>
              <a:t>There are four principal methods available for immobilising enzymes</a:t>
            </a:r>
          </a:p>
          <a:p>
            <a:pPr marL="514350" indent="-514350" algn="just">
              <a:buFont typeface="+mj-lt"/>
              <a:buAutoNum type="arabicPeriod"/>
            </a:pPr>
            <a:r>
              <a:rPr lang="en-GB" sz="2000" dirty="0" smtClean="0"/>
              <a:t>adsorption </a:t>
            </a:r>
          </a:p>
          <a:p>
            <a:pPr marL="514350" indent="-514350" algn="just">
              <a:buFont typeface="+mj-lt"/>
              <a:buAutoNum type="arabicPeriod"/>
            </a:pPr>
            <a:r>
              <a:rPr lang="en-GB" sz="2000" dirty="0" smtClean="0"/>
              <a:t>covalent binding </a:t>
            </a:r>
          </a:p>
          <a:p>
            <a:pPr marL="514350" indent="-514350" algn="just">
              <a:buFont typeface="+mj-lt"/>
              <a:buAutoNum type="arabicPeriod"/>
            </a:pPr>
            <a:r>
              <a:rPr lang="en-GB" sz="2000" dirty="0" smtClean="0"/>
              <a:t>entrapment </a:t>
            </a:r>
          </a:p>
          <a:p>
            <a:pPr marL="514350" indent="-514350" algn="just">
              <a:buFont typeface="+mj-lt"/>
              <a:buAutoNum type="arabicPeriod"/>
            </a:pPr>
            <a:r>
              <a:rPr lang="en-GB" sz="2000" dirty="0" smtClean="0"/>
              <a:t>membrane confinement </a:t>
            </a:r>
          </a:p>
          <a:p>
            <a:pPr marL="0" indent="0" algn="just">
              <a:buNone/>
            </a:pPr>
            <a:endParaRPr lang="en-GB" sz="2000" dirty="0" smtClean="0"/>
          </a:p>
          <a:p>
            <a:pPr marL="0" indent="0" algn="just">
              <a:buNone/>
            </a:pPr>
            <a:endParaRPr lang="en-GB" sz="2000" dirty="0" smtClean="0"/>
          </a:p>
          <a:p>
            <a:pPr marL="0" indent="0" algn="just">
              <a:buNone/>
            </a:pPr>
            <a:endParaRPr lang="en-GB" sz="2000" dirty="0" smtClean="0"/>
          </a:p>
          <a:p>
            <a:pPr marL="0" indent="0" algn="just">
              <a:buNone/>
            </a:pPr>
            <a:endParaRPr lang="en-GB" sz="2000" dirty="0" smtClean="0"/>
          </a:p>
          <a:p>
            <a:pPr marL="0" indent="0" algn="just">
              <a:buNone/>
            </a:pPr>
            <a:endParaRPr lang="en-GB" sz="2000" dirty="0" smtClean="0"/>
          </a:p>
          <a:p>
            <a:pPr marL="0" indent="0" algn="just">
              <a:buNone/>
            </a:pPr>
            <a:endParaRPr lang="en-GB" sz="2000" dirty="0" smtClean="0"/>
          </a:p>
          <a:p>
            <a:pPr marL="0" indent="0" algn="just">
              <a:buNone/>
            </a:pPr>
            <a:endParaRPr lang="en-GB" sz="2000" dirty="0" smtClean="0"/>
          </a:p>
          <a:p>
            <a:pPr marL="0" indent="0" algn="just">
              <a:buNone/>
            </a:pPr>
            <a:endParaRPr lang="en-GB" sz="2000" dirty="0" smtClean="0"/>
          </a:p>
          <a:p>
            <a:pPr marL="0" indent="0" algn="just">
              <a:buNone/>
            </a:pPr>
            <a:endParaRPr lang="en-GB" sz="2000" dirty="0" smtClean="0"/>
          </a:p>
          <a:p>
            <a:pPr marL="0" indent="0" algn="just">
              <a:buNone/>
            </a:pPr>
            <a:r>
              <a:rPr lang="en-GB" sz="2000" dirty="0" smtClean="0"/>
              <a:t>Figure 3.1. Immobilised enzyme systems. (a) enzyme non-covalently adsorbed to an insoluble particle; (b) enzyme covalently attached to an insoluble particle; (c) enzyme entrapped within an insoluble particle by a cross-linked polymer; (d) enzyme confined within a </a:t>
            </a:r>
            <a:r>
              <a:rPr lang="en-GB" sz="2000" dirty="0" err="1" smtClean="0"/>
              <a:t>semipermeable</a:t>
            </a:r>
            <a:r>
              <a:rPr lang="en-GB" sz="2000" dirty="0" smtClean="0"/>
              <a:t> membrane.</a:t>
            </a:r>
          </a:p>
          <a:p>
            <a:pPr marL="0" indent="0" algn="just">
              <a:buNone/>
            </a:pPr>
            <a:endParaRPr lang="en-GB" sz="2000" dirty="0" smtClean="0"/>
          </a:p>
          <a:p>
            <a:pPr marL="0" indent="0" algn="just">
              <a:buNone/>
            </a:pPr>
            <a:endParaRPr lang="en-GB" sz="2000" dirty="0"/>
          </a:p>
        </p:txBody>
      </p:sp>
      <p:pic>
        <p:nvPicPr>
          <p:cNvPr id="6146" name="Picture 2" descr="The four principal methods available for immobilising enzymes"/>
          <p:cNvPicPr>
            <a:picLocks noChangeAspect="1" noChangeArrowheads="1"/>
          </p:cNvPicPr>
          <p:nvPr/>
        </p:nvPicPr>
        <p:blipFill>
          <a:blip r:embed="rId2" cstate="print"/>
          <a:srcRect/>
          <a:stretch>
            <a:fillRect/>
          </a:stretch>
        </p:blipFill>
        <p:spPr bwMode="auto">
          <a:xfrm>
            <a:off x="4499992" y="548680"/>
            <a:ext cx="3384376" cy="4780432"/>
          </a:xfrm>
          <a:prstGeom prst="rect">
            <a:avLst/>
          </a:prstGeom>
          <a:noFill/>
        </p:spPr>
      </p:pic>
    </p:spTree>
    <p:extLst>
      <p:ext uri="{BB962C8B-B14F-4D97-AF65-F5344CB8AC3E}">
        <p14:creationId xmlns="" xmlns:p14="http://schemas.microsoft.com/office/powerpoint/2010/main" val="3652966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4213" y="0"/>
            <a:ext cx="7772400" cy="1470025"/>
          </a:xfrm>
        </p:spPr>
        <p:txBody>
          <a:bodyPr/>
          <a:lstStyle/>
          <a:p>
            <a:pPr eaLnBrk="1" hangingPunct="1"/>
            <a:r>
              <a:rPr lang="en-GB" smtClean="0"/>
              <a:t>Objectives</a:t>
            </a:r>
            <a:br>
              <a:rPr lang="en-GB" smtClean="0"/>
            </a:br>
            <a:r>
              <a:rPr lang="en-GB" smtClean="0"/>
              <a:t>You should be able to...</a:t>
            </a:r>
          </a:p>
        </p:txBody>
      </p:sp>
      <p:sp>
        <p:nvSpPr>
          <p:cNvPr id="3" name="Subtitle 2"/>
          <p:cNvSpPr>
            <a:spLocks noGrp="1"/>
          </p:cNvSpPr>
          <p:nvPr>
            <p:ph type="subTitle" idx="1"/>
          </p:nvPr>
        </p:nvSpPr>
        <p:spPr>
          <a:xfrm>
            <a:off x="395536" y="1557338"/>
            <a:ext cx="8424935" cy="5111750"/>
          </a:xfrm>
        </p:spPr>
        <p:txBody>
          <a:bodyPr>
            <a:normAutofit lnSpcReduction="10000"/>
          </a:bodyPr>
          <a:lstStyle/>
          <a:p>
            <a:r>
              <a:rPr lang="en-GB" b="1" dirty="0" smtClean="0">
                <a:solidFill>
                  <a:schemeClr val="tx1"/>
                </a:solidFill>
              </a:rPr>
              <a:t>3.6 Enzymes</a:t>
            </a:r>
          </a:p>
          <a:p>
            <a:r>
              <a:rPr lang="en-GB" dirty="0" smtClean="0">
                <a:solidFill>
                  <a:schemeClr val="tx1"/>
                </a:solidFill>
              </a:rPr>
              <a:t>3.6.1 Define enzyme and active site . </a:t>
            </a:r>
          </a:p>
          <a:p>
            <a:r>
              <a:rPr lang="en-GB" dirty="0" smtClean="0">
                <a:solidFill>
                  <a:schemeClr val="tx1"/>
                </a:solidFill>
              </a:rPr>
              <a:t>3.6.2 Explain enzyme–substrate specificity. </a:t>
            </a:r>
          </a:p>
          <a:p>
            <a:r>
              <a:rPr lang="en-GB" b="1" dirty="0" smtClean="0">
                <a:solidFill>
                  <a:schemeClr val="tx1"/>
                </a:solidFill>
              </a:rPr>
              <a:t>7.6 Enzymes</a:t>
            </a:r>
          </a:p>
          <a:p>
            <a:r>
              <a:rPr lang="en-GB" dirty="0" smtClean="0">
                <a:solidFill>
                  <a:schemeClr val="tx1"/>
                </a:solidFill>
              </a:rPr>
              <a:t>7.6.1 State that metabolic pathways consist of chains and cycles of enzyme catalysed reactions.</a:t>
            </a:r>
          </a:p>
          <a:p>
            <a:r>
              <a:rPr lang="en-GB" dirty="0" smtClean="0">
                <a:solidFill>
                  <a:schemeClr val="tx1"/>
                </a:solidFill>
              </a:rPr>
              <a:t>7.6.2 Describe the induced-fit model.</a:t>
            </a:r>
          </a:p>
          <a:p>
            <a:r>
              <a:rPr lang="en-GB" dirty="0" smtClean="0">
                <a:solidFill>
                  <a:schemeClr val="tx1"/>
                </a:solidFill>
              </a:rPr>
              <a:t>7.6.3 Explain that enzymes lower the activation energy of the chemical reactions that they catalyse.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Immobilisation in a Nutshell</a:t>
            </a:r>
            <a:endParaRPr lang="en-GB" dirty="0"/>
          </a:p>
        </p:txBody>
      </p:sp>
      <p:graphicFrame>
        <p:nvGraphicFramePr>
          <p:cNvPr id="4" name="Table 3"/>
          <p:cNvGraphicFramePr>
            <a:graphicFrameLocks noGrp="1"/>
          </p:cNvGraphicFramePr>
          <p:nvPr>
            <p:extLst>
              <p:ext uri="{D42A27DB-BD31-4B8C-83A1-F6EECF244321}">
                <p14:modId xmlns="" xmlns:p14="http://schemas.microsoft.com/office/powerpoint/2010/main" val="4169373108"/>
              </p:ext>
            </p:extLst>
          </p:nvPr>
        </p:nvGraphicFramePr>
        <p:xfrm>
          <a:off x="395536" y="980728"/>
          <a:ext cx="8280920" cy="4597549"/>
        </p:xfrm>
        <a:graphic>
          <a:graphicData uri="http://schemas.openxmlformats.org/drawingml/2006/table">
            <a:tbl>
              <a:tblPr firstRow="1" bandRow="1">
                <a:tableStyleId>{5C22544A-7EE6-4342-B048-85BDC9FD1C3A}</a:tableStyleId>
              </a:tblPr>
              <a:tblGrid>
                <a:gridCol w="1872208"/>
                <a:gridCol w="6408712"/>
              </a:tblGrid>
              <a:tr h="665629">
                <a:tc>
                  <a:txBody>
                    <a:bodyPr/>
                    <a:lstStyle/>
                    <a:p>
                      <a:r>
                        <a:rPr lang="en-GB" dirty="0" smtClean="0"/>
                        <a:t>Method</a:t>
                      </a:r>
                      <a:endParaRPr lang="en-GB" dirty="0"/>
                    </a:p>
                  </a:txBody>
                  <a:tcPr/>
                </a:tc>
                <a:tc>
                  <a:txBody>
                    <a:bodyPr/>
                    <a:lstStyle/>
                    <a:p>
                      <a:r>
                        <a:rPr lang="en-GB" dirty="0" smtClean="0"/>
                        <a:t>Description</a:t>
                      </a:r>
                      <a:endParaRPr lang="en-GB" dirty="0"/>
                    </a:p>
                  </a:txBody>
                  <a:tcPr/>
                </a:tc>
              </a:tr>
              <a:tr h="665629">
                <a:tc>
                  <a:txBody>
                    <a:bodyPr/>
                    <a:lstStyle/>
                    <a:p>
                      <a:r>
                        <a:rPr lang="en-GB" dirty="0" smtClean="0"/>
                        <a:t>Adsorption</a:t>
                      </a:r>
                      <a:endParaRPr lang="en-GB" dirty="0"/>
                    </a:p>
                  </a:txBody>
                  <a:tcPr/>
                </a:tc>
                <a:tc>
                  <a:txBody>
                    <a:bodyPr/>
                    <a:lstStyle/>
                    <a:p>
                      <a:r>
                        <a:rPr lang="en-GB" dirty="0" smtClean="0"/>
                        <a:t>Enzyme mixed with immobilising supports e.g. porous carbon, glass beads, clay &amp;</a:t>
                      </a:r>
                      <a:r>
                        <a:rPr lang="en-GB" baseline="0" dirty="0" smtClean="0"/>
                        <a:t> resins with hydrophobic interactions and ionic links*. Detachment is possible due to weak bonds but reaction rates are high if active site is displayed.</a:t>
                      </a:r>
                      <a:endParaRPr lang="en-GB" dirty="0"/>
                    </a:p>
                  </a:txBody>
                  <a:tcPr/>
                </a:tc>
              </a:tr>
              <a:tr h="665629">
                <a:tc>
                  <a:txBody>
                    <a:bodyPr/>
                    <a:lstStyle/>
                    <a:p>
                      <a:r>
                        <a:rPr lang="en-GB" dirty="0" smtClean="0"/>
                        <a:t>Covalent</a:t>
                      </a:r>
                      <a:r>
                        <a:rPr lang="en-GB" baseline="0" dirty="0" smtClean="0"/>
                        <a:t> Bonding</a:t>
                      </a:r>
                      <a:endParaRPr lang="en-GB" dirty="0"/>
                    </a:p>
                  </a:txBody>
                  <a:tcPr/>
                </a:tc>
                <a:tc>
                  <a:txBody>
                    <a:bodyPr/>
                    <a:lstStyle/>
                    <a:p>
                      <a:r>
                        <a:rPr lang="en-GB" dirty="0" smtClean="0"/>
                        <a:t>Enzymes covalently linked to insoluble material e.g. clay using cross linking agent (gluteraldehyde/</a:t>
                      </a:r>
                      <a:r>
                        <a:rPr lang="en-GB" dirty="0" err="1" smtClean="0"/>
                        <a:t>sepharose</a:t>
                      </a:r>
                      <a:r>
                        <a:rPr lang="en-GB" dirty="0" smtClean="0"/>
                        <a:t>)</a:t>
                      </a:r>
                      <a:r>
                        <a:rPr lang="en-GB" baseline="0" dirty="0" smtClean="0"/>
                        <a:t> Binding is strong, so very little enzyme leakage, but small quantities only</a:t>
                      </a:r>
                      <a:endParaRPr lang="en-GB" dirty="0"/>
                    </a:p>
                  </a:txBody>
                  <a:tcPr/>
                </a:tc>
              </a:tr>
              <a:tr h="665629">
                <a:tc>
                  <a:txBody>
                    <a:bodyPr/>
                    <a:lstStyle/>
                    <a:p>
                      <a:r>
                        <a:rPr lang="en-GB" dirty="0" smtClean="0"/>
                        <a:t>Entrapment</a:t>
                      </a:r>
                      <a:endParaRPr lang="en-GB" dirty="0"/>
                    </a:p>
                  </a:txBody>
                  <a:tcPr/>
                </a:tc>
                <a:tc>
                  <a:txBody>
                    <a:bodyPr/>
                    <a:lstStyle/>
                    <a:p>
                      <a:r>
                        <a:rPr lang="en-GB" dirty="0" smtClean="0"/>
                        <a:t>Enzymes trapped in a gel</a:t>
                      </a:r>
                      <a:r>
                        <a:rPr lang="en-GB" baseline="0" dirty="0" smtClean="0"/>
                        <a:t> bead or cellulose fibre network. Active sites are not affected, but reaction rates reduced if substrate can’t get through trapping barrier</a:t>
                      </a:r>
                      <a:endParaRPr lang="en-GB" dirty="0"/>
                    </a:p>
                  </a:txBody>
                  <a:tcPr/>
                </a:tc>
              </a:tr>
              <a:tr h="665629">
                <a:tc>
                  <a:txBody>
                    <a:bodyPr/>
                    <a:lstStyle/>
                    <a:p>
                      <a:r>
                        <a:rPr lang="en-GB" dirty="0" smtClean="0"/>
                        <a:t>Membrane Separation</a:t>
                      </a:r>
                      <a:endParaRPr lang="en-GB" dirty="0"/>
                    </a:p>
                  </a:txBody>
                  <a:tcPr/>
                </a:tc>
                <a:tc>
                  <a:txBody>
                    <a:bodyPr/>
                    <a:lstStyle/>
                    <a:p>
                      <a:r>
                        <a:rPr lang="en-GB" dirty="0" smtClean="0"/>
                        <a:t>Enzymes separated</a:t>
                      </a:r>
                      <a:r>
                        <a:rPr lang="en-GB" baseline="0" dirty="0" smtClean="0"/>
                        <a:t> by a partially permeable membrane. Enzyme on one side, substrate on another. Substrate molecules and products can pass across the membrane.</a:t>
                      </a:r>
                      <a:endParaRPr lang="en-GB" dirty="0"/>
                    </a:p>
                  </a:txBody>
                  <a:tcPr/>
                </a:tc>
              </a:tr>
            </a:tbl>
          </a:graphicData>
        </a:graphic>
      </p:graphicFrame>
      <p:sp>
        <p:nvSpPr>
          <p:cNvPr id="5" name="TextBox 4"/>
          <p:cNvSpPr txBox="1"/>
          <p:nvPr/>
        </p:nvSpPr>
        <p:spPr>
          <a:xfrm>
            <a:off x="395536" y="5949280"/>
            <a:ext cx="8208912" cy="646331"/>
          </a:xfrm>
          <a:prstGeom prst="rect">
            <a:avLst/>
          </a:prstGeom>
          <a:noFill/>
        </p:spPr>
        <p:txBody>
          <a:bodyPr wrap="square" rtlCol="0">
            <a:spAutoFit/>
          </a:bodyPr>
          <a:lstStyle/>
          <a:p>
            <a:r>
              <a:rPr lang="en-GB" dirty="0" smtClean="0"/>
              <a:t>*An </a:t>
            </a:r>
            <a:r>
              <a:rPr lang="en-GB" b="1" dirty="0"/>
              <a:t>ionic bond</a:t>
            </a:r>
            <a:r>
              <a:rPr lang="en-GB" dirty="0"/>
              <a:t> is a type of chemical bond formed through electrostatic attraction between two oppositely charged ions.</a:t>
            </a:r>
          </a:p>
        </p:txBody>
      </p:sp>
    </p:spTree>
    <p:extLst>
      <p:ext uri="{BB962C8B-B14F-4D97-AF65-F5344CB8AC3E}">
        <p14:creationId xmlns="" xmlns:p14="http://schemas.microsoft.com/office/powerpoint/2010/main" val="1193284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ction="ppaction://hlinkpres?slideindex=1&amp;slidetitle="/>
              </a:rPr>
              <a:t>PPT</a:t>
            </a:r>
            <a:endParaRPr lang="en-GB" dirty="0" smtClean="0"/>
          </a:p>
          <a:p>
            <a:r>
              <a:rPr lang="en-GB" dirty="0" smtClean="0">
                <a:hlinkClick r:id="rId3" action="ppaction://hlinkfile"/>
              </a:rPr>
              <a:t>Weird cat</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1143000"/>
          </a:xfrm>
        </p:spPr>
        <p:txBody>
          <a:bodyPr>
            <a:normAutofit fontScale="90000"/>
          </a:bodyPr>
          <a:lstStyle/>
          <a:p>
            <a:r>
              <a:rPr lang="en-GB" dirty="0" smtClean="0"/>
              <a:t>Cut and stick the advantages and disadvantages of immobilised enzymes</a:t>
            </a:r>
            <a:endParaRPr lang="en-GB" dirty="0"/>
          </a:p>
        </p:txBody>
      </p:sp>
      <p:graphicFrame>
        <p:nvGraphicFramePr>
          <p:cNvPr id="4" name="Content Placeholder 3"/>
          <p:cNvGraphicFramePr>
            <a:graphicFrameLocks noGrp="1"/>
          </p:cNvGraphicFramePr>
          <p:nvPr>
            <p:ph idx="1"/>
          </p:nvPr>
        </p:nvGraphicFramePr>
        <p:xfrm>
          <a:off x="323528" y="2132856"/>
          <a:ext cx="8352928" cy="4407628"/>
        </p:xfrm>
        <a:graphic>
          <a:graphicData uri="http://schemas.openxmlformats.org/drawingml/2006/table">
            <a:tbl>
              <a:tblPr/>
              <a:tblGrid>
                <a:gridCol w="4176464"/>
                <a:gridCol w="4176464"/>
              </a:tblGrid>
              <a:tr h="810891">
                <a:tc>
                  <a:txBody>
                    <a:bodyPr/>
                    <a:lstStyle/>
                    <a:p>
                      <a:pPr algn="ctr" fontAlgn="ctr"/>
                      <a:r>
                        <a:rPr lang="en-GB" sz="2000" b="1" i="0" u="none" strike="noStrike" dirty="0">
                          <a:latin typeface="Comic Sans MS"/>
                        </a:rPr>
                        <a:t>advantages</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000" b="1" i="0" u="none" strike="noStrike">
                          <a:latin typeface="Comic Sans MS"/>
                        </a:rPr>
                        <a:t>disadvantages</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2460">
                <a:tc>
                  <a:txBody>
                    <a:bodyPr/>
                    <a:lstStyle/>
                    <a:p>
                      <a:pPr algn="ctr" fontAlgn="ctr"/>
                      <a:r>
                        <a:rPr lang="en-GB" sz="2000" b="0" i="0" u="none" strike="noStrike">
                          <a:latin typeface="Comic Sans MS"/>
                        </a:rPr>
                        <a:t>cost of development is very high</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000" b="0" i="0" u="none" strike="noStrike">
                          <a:latin typeface="Comic Sans MS"/>
                        </a:rPr>
                        <a:t>products need less purification as they don't contain the used enzyme</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2460">
                <a:tc>
                  <a:txBody>
                    <a:bodyPr/>
                    <a:lstStyle/>
                    <a:p>
                      <a:pPr algn="ctr" fontAlgn="ctr"/>
                      <a:r>
                        <a:rPr lang="en-GB" sz="2000" b="0" i="0" u="none" strike="noStrike" dirty="0">
                          <a:latin typeface="Comic Sans MS"/>
                        </a:rPr>
                        <a:t>easier to separate the enzyme from the product</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000" b="0" i="0" u="none" strike="noStrike">
                          <a:latin typeface="Comic Sans MS"/>
                        </a:rPr>
                        <a:t>reaction can be continuous and so cheaper</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2460">
                <a:tc>
                  <a:txBody>
                    <a:bodyPr/>
                    <a:lstStyle/>
                    <a:p>
                      <a:pPr algn="ctr" fontAlgn="ctr"/>
                      <a:r>
                        <a:rPr lang="en-GB" sz="2000" b="0" i="0" u="none" strike="noStrike">
                          <a:latin typeface="Comic Sans MS"/>
                        </a:rPr>
                        <a:t>enzyme can become detached from its solid support</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000" b="0" i="0" u="none" strike="noStrike">
                          <a:latin typeface="Comic Sans MS"/>
                        </a:rPr>
                        <a:t>shape of the active site might be changed when immobilised</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2460">
                <a:tc>
                  <a:txBody>
                    <a:bodyPr/>
                    <a:lstStyle/>
                    <a:p>
                      <a:pPr algn="ctr" fontAlgn="ctr"/>
                      <a:r>
                        <a:rPr lang="en-GB" sz="2000" b="0" i="0" u="none" strike="noStrike">
                          <a:latin typeface="Comic Sans MS"/>
                        </a:rPr>
                        <a:t>enzymes can be reused</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000" b="0" i="0" u="none" strike="noStrike" dirty="0">
                          <a:latin typeface="Comic Sans MS"/>
                        </a:rPr>
                        <a:t>shape of the enzyme might be changed when immobilised</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nvGraphicFramePr>
        <p:xfrm>
          <a:off x="395536" y="0"/>
          <a:ext cx="8280920" cy="6527770"/>
        </p:xfrm>
        <a:graphic>
          <a:graphicData uri="http://schemas.openxmlformats.org/drawingml/2006/table">
            <a:tbl>
              <a:tblPr/>
              <a:tblGrid>
                <a:gridCol w="4140460"/>
                <a:gridCol w="4140460"/>
              </a:tblGrid>
              <a:tr h="962606">
                <a:tc>
                  <a:txBody>
                    <a:bodyPr/>
                    <a:lstStyle/>
                    <a:p>
                      <a:pPr algn="ctr" fontAlgn="ctr"/>
                      <a:r>
                        <a:rPr lang="en-GB" sz="2800" b="1" i="0" u="none" strike="noStrike">
                          <a:latin typeface="Comic Sans MS"/>
                        </a:rPr>
                        <a:t>advantages</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1" i="0" u="none" strike="noStrike">
                          <a:latin typeface="Comic Sans MS"/>
                        </a:rPr>
                        <a:t>disadvantages</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9436">
                <a:tc>
                  <a:txBody>
                    <a:bodyPr/>
                    <a:lstStyle/>
                    <a:p>
                      <a:pPr algn="ctr" fontAlgn="ctr"/>
                      <a:r>
                        <a:rPr lang="en-GB" sz="2800" b="0" i="0" u="none" strike="noStrike">
                          <a:latin typeface="Comic Sans MS"/>
                        </a:rPr>
                        <a:t>products need less purification as they don't contain the used enzyme</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a:latin typeface="Comic Sans MS"/>
                        </a:rPr>
                        <a:t>shape of the enzyme might be changed when immobilised</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9436">
                <a:tc>
                  <a:txBody>
                    <a:bodyPr/>
                    <a:lstStyle/>
                    <a:p>
                      <a:pPr algn="ctr" fontAlgn="ctr"/>
                      <a:r>
                        <a:rPr lang="en-GB" sz="2800" b="0" i="0" u="none" strike="noStrike">
                          <a:latin typeface="Comic Sans MS"/>
                        </a:rPr>
                        <a:t>enzymes can be reused</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a:latin typeface="Comic Sans MS"/>
                        </a:rPr>
                        <a:t>shape of the active site might be changed when immobilised</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9436">
                <a:tc>
                  <a:txBody>
                    <a:bodyPr/>
                    <a:lstStyle/>
                    <a:p>
                      <a:pPr algn="ctr" fontAlgn="ctr"/>
                      <a:r>
                        <a:rPr lang="en-GB" sz="2800" b="0" i="0" u="none" strike="noStrike">
                          <a:latin typeface="Comic Sans MS"/>
                        </a:rPr>
                        <a:t>easier to separate the enzyme from the product</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a:latin typeface="Comic Sans MS"/>
                        </a:rPr>
                        <a:t>cost of development is very high</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9436">
                <a:tc>
                  <a:txBody>
                    <a:bodyPr/>
                    <a:lstStyle/>
                    <a:p>
                      <a:pPr algn="ctr" fontAlgn="ctr"/>
                      <a:r>
                        <a:rPr lang="en-GB" sz="2800" b="0" i="0" u="none" strike="noStrike">
                          <a:latin typeface="Comic Sans MS"/>
                        </a:rPr>
                        <a:t>reaction can be continuous and so cheaper</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0" i="0" u="none" strike="noStrike" dirty="0">
                          <a:latin typeface="Comic Sans MS"/>
                        </a:rPr>
                        <a:t>enzyme can become detached from its solid support</a:t>
                      </a:r>
                    </a:p>
                  </a:txBody>
                  <a:tcPr marL="4451" marR="4451" marT="4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0"/>
            <a:ext cx="8229600" cy="706438"/>
          </a:xfrm>
        </p:spPr>
        <p:txBody>
          <a:bodyPr/>
          <a:lstStyle/>
          <a:p>
            <a:r>
              <a:rPr lang="en-GB" sz="2800"/>
              <a:t>Timeline of enzyme discovery</a:t>
            </a:r>
          </a:p>
        </p:txBody>
      </p:sp>
      <p:sp>
        <p:nvSpPr>
          <p:cNvPr id="61444" name="AutoShape 4"/>
          <p:cNvSpPr>
            <a:spLocks noChangeArrowheads="1"/>
          </p:cNvSpPr>
          <p:nvPr/>
        </p:nvSpPr>
        <p:spPr bwMode="auto">
          <a:xfrm>
            <a:off x="107950" y="620713"/>
            <a:ext cx="8856663" cy="863600"/>
          </a:xfrm>
          <a:prstGeom prst="roundRect">
            <a:avLst>
              <a:gd name="adj" fmla="val 16667"/>
            </a:avLst>
          </a:prstGeom>
          <a:gradFill rotWithShape="1">
            <a:gsLst>
              <a:gs pos="0">
                <a:srgbClr val="DDDDDD"/>
              </a:gs>
              <a:gs pos="50000">
                <a:schemeClr val="bg1"/>
              </a:gs>
              <a:gs pos="100000">
                <a:srgbClr val="DDDDDD"/>
              </a:gs>
            </a:gsLst>
            <a:lin ang="5400000" scaled="1"/>
          </a:gradFill>
          <a:ln w="9525">
            <a:solidFill>
              <a:schemeClr val="tx1"/>
            </a:solidFill>
            <a:round/>
            <a:headEnd/>
            <a:tailEnd/>
          </a:ln>
          <a:effectLst/>
        </p:spPr>
        <p:txBody>
          <a:bodyPr wrap="none" anchor="ctr"/>
          <a:lstStyle/>
          <a:p>
            <a:pPr algn="ctr"/>
            <a:r>
              <a:rPr lang="en-GB" dirty="0"/>
              <a:t>1835:</a:t>
            </a:r>
          </a:p>
          <a:p>
            <a:pPr algn="ctr"/>
            <a:r>
              <a:rPr lang="en-GB" dirty="0"/>
              <a:t>Breakdown of starch to sugar by malt</a:t>
            </a:r>
          </a:p>
        </p:txBody>
      </p:sp>
      <p:sp>
        <p:nvSpPr>
          <p:cNvPr id="61446" name="AutoShape 6"/>
          <p:cNvSpPr>
            <a:spLocks noChangeArrowheads="1"/>
          </p:cNvSpPr>
          <p:nvPr/>
        </p:nvSpPr>
        <p:spPr bwMode="auto">
          <a:xfrm>
            <a:off x="107950" y="1557338"/>
            <a:ext cx="8856663" cy="863600"/>
          </a:xfrm>
          <a:prstGeom prst="roundRect">
            <a:avLst>
              <a:gd name="adj" fmla="val 16667"/>
            </a:avLst>
          </a:prstGeom>
          <a:gradFill rotWithShape="1">
            <a:gsLst>
              <a:gs pos="0">
                <a:srgbClr val="DDDDDD"/>
              </a:gs>
              <a:gs pos="50000">
                <a:schemeClr val="bg1"/>
              </a:gs>
              <a:gs pos="100000">
                <a:srgbClr val="DDDDDD"/>
              </a:gs>
            </a:gsLst>
            <a:lin ang="5400000" scaled="1"/>
          </a:gradFill>
          <a:ln w="9525">
            <a:solidFill>
              <a:schemeClr val="tx1"/>
            </a:solidFill>
            <a:round/>
            <a:headEnd/>
            <a:tailEnd/>
          </a:ln>
          <a:effectLst/>
        </p:spPr>
        <p:txBody>
          <a:bodyPr wrap="none" anchor="ctr"/>
          <a:lstStyle/>
          <a:p>
            <a:pPr algn="ctr"/>
            <a:r>
              <a:rPr lang="en-GB" dirty="0"/>
              <a:t>1877:</a:t>
            </a:r>
          </a:p>
          <a:p>
            <a:pPr algn="ctr"/>
            <a:r>
              <a:rPr lang="en-GB" dirty="0"/>
              <a:t>Name enzyme coined to describe chemicals in yeast that ferment sugars</a:t>
            </a:r>
          </a:p>
        </p:txBody>
      </p:sp>
      <p:sp>
        <p:nvSpPr>
          <p:cNvPr id="61447" name="AutoShape 7"/>
          <p:cNvSpPr>
            <a:spLocks noChangeArrowheads="1"/>
          </p:cNvSpPr>
          <p:nvPr/>
        </p:nvSpPr>
        <p:spPr bwMode="auto">
          <a:xfrm>
            <a:off x="142875" y="2492375"/>
            <a:ext cx="8856663" cy="863600"/>
          </a:xfrm>
          <a:prstGeom prst="roundRect">
            <a:avLst>
              <a:gd name="adj" fmla="val 16667"/>
            </a:avLst>
          </a:prstGeom>
          <a:gradFill rotWithShape="1">
            <a:gsLst>
              <a:gs pos="0">
                <a:srgbClr val="DDDDDD"/>
              </a:gs>
              <a:gs pos="50000">
                <a:schemeClr val="bg1"/>
              </a:gs>
              <a:gs pos="100000">
                <a:srgbClr val="DDDDDD"/>
              </a:gs>
            </a:gsLst>
            <a:lin ang="5400000" scaled="1"/>
          </a:gradFill>
          <a:ln w="9525">
            <a:solidFill>
              <a:schemeClr val="tx1"/>
            </a:solidFill>
            <a:round/>
            <a:headEnd/>
            <a:tailEnd/>
          </a:ln>
          <a:effectLst/>
        </p:spPr>
        <p:txBody>
          <a:bodyPr wrap="none" anchor="ctr"/>
          <a:lstStyle/>
          <a:p>
            <a:pPr algn="ctr"/>
            <a:r>
              <a:rPr lang="en-GB" dirty="0"/>
              <a:t>1897:</a:t>
            </a:r>
          </a:p>
          <a:p>
            <a:pPr algn="ctr"/>
            <a:r>
              <a:rPr lang="en-GB" dirty="0"/>
              <a:t>Eduard Buchner extracted enzyme from yeast and showed it could work outside cells</a:t>
            </a:r>
          </a:p>
        </p:txBody>
      </p:sp>
      <p:sp>
        <p:nvSpPr>
          <p:cNvPr id="61448" name="AutoShape 8"/>
          <p:cNvSpPr>
            <a:spLocks noChangeArrowheads="1"/>
          </p:cNvSpPr>
          <p:nvPr/>
        </p:nvSpPr>
        <p:spPr bwMode="auto">
          <a:xfrm>
            <a:off x="142875" y="4365625"/>
            <a:ext cx="8856663" cy="863600"/>
          </a:xfrm>
          <a:prstGeom prst="roundRect">
            <a:avLst>
              <a:gd name="adj" fmla="val 16667"/>
            </a:avLst>
          </a:prstGeom>
          <a:gradFill rotWithShape="1">
            <a:gsLst>
              <a:gs pos="0">
                <a:srgbClr val="DDDDDD"/>
              </a:gs>
              <a:gs pos="50000">
                <a:schemeClr val="bg1"/>
              </a:gs>
              <a:gs pos="100000">
                <a:srgbClr val="DDDDDD"/>
              </a:gs>
            </a:gsLst>
            <a:lin ang="5400000" scaled="1"/>
          </a:gradFill>
          <a:ln w="9525">
            <a:solidFill>
              <a:schemeClr val="tx1"/>
            </a:solidFill>
            <a:round/>
            <a:headEnd/>
            <a:tailEnd/>
          </a:ln>
          <a:effectLst/>
        </p:spPr>
        <p:txBody>
          <a:bodyPr wrap="none" anchor="ctr"/>
          <a:lstStyle/>
          <a:p>
            <a:pPr algn="ctr"/>
            <a:r>
              <a:rPr lang="en-GB" dirty="0"/>
              <a:t>1926:</a:t>
            </a:r>
          </a:p>
          <a:p>
            <a:pPr algn="ctr"/>
            <a:r>
              <a:rPr lang="en-GB" dirty="0"/>
              <a:t>James B Sumner produced first pure crystalline enzyme (</a:t>
            </a:r>
            <a:r>
              <a:rPr lang="en-GB" dirty="0" err="1" smtClean="0"/>
              <a:t>urease</a:t>
            </a:r>
            <a:r>
              <a:rPr lang="en-GB" dirty="0" smtClean="0"/>
              <a:t>) and</a:t>
            </a:r>
          </a:p>
          <a:p>
            <a:pPr algn="ctr"/>
            <a:r>
              <a:rPr lang="en-GB" dirty="0" smtClean="0"/>
              <a:t> </a:t>
            </a:r>
            <a:r>
              <a:rPr lang="en-GB" dirty="0"/>
              <a:t>showed enzymes were proteins</a:t>
            </a:r>
          </a:p>
        </p:txBody>
      </p:sp>
      <p:sp>
        <p:nvSpPr>
          <p:cNvPr id="61449" name="AutoShape 9"/>
          <p:cNvSpPr>
            <a:spLocks noChangeArrowheads="1"/>
          </p:cNvSpPr>
          <p:nvPr/>
        </p:nvSpPr>
        <p:spPr bwMode="auto">
          <a:xfrm>
            <a:off x="144463" y="3429000"/>
            <a:ext cx="8856662" cy="863600"/>
          </a:xfrm>
          <a:prstGeom prst="roundRect">
            <a:avLst>
              <a:gd name="adj" fmla="val 16667"/>
            </a:avLst>
          </a:prstGeom>
          <a:gradFill rotWithShape="1">
            <a:gsLst>
              <a:gs pos="0">
                <a:srgbClr val="DDDDDD"/>
              </a:gs>
              <a:gs pos="50000">
                <a:schemeClr val="bg1"/>
              </a:gs>
              <a:gs pos="100000">
                <a:srgbClr val="DDDDDD"/>
              </a:gs>
            </a:gsLst>
            <a:lin ang="5400000" scaled="1"/>
          </a:gradFill>
          <a:ln w="9525">
            <a:solidFill>
              <a:schemeClr val="tx1"/>
            </a:solidFill>
            <a:round/>
            <a:headEnd/>
            <a:tailEnd/>
          </a:ln>
          <a:effectLst/>
        </p:spPr>
        <p:txBody>
          <a:bodyPr wrap="none" anchor="ctr"/>
          <a:lstStyle/>
          <a:p>
            <a:pPr algn="ctr"/>
            <a:r>
              <a:rPr lang="en-GB" dirty="0"/>
              <a:t>1905:</a:t>
            </a:r>
          </a:p>
          <a:p>
            <a:pPr algn="ctr"/>
            <a:r>
              <a:rPr lang="en-GB" dirty="0"/>
              <a:t>Otto Rohm </a:t>
            </a:r>
            <a:r>
              <a:rPr lang="en-GB" dirty="0" err="1"/>
              <a:t>exyracted</a:t>
            </a:r>
            <a:r>
              <a:rPr lang="en-GB" dirty="0"/>
              <a:t> pancreatic proteases to supply enzymes for tanning</a:t>
            </a:r>
          </a:p>
        </p:txBody>
      </p:sp>
      <p:sp>
        <p:nvSpPr>
          <p:cNvPr id="61450" name="AutoShape 10"/>
          <p:cNvSpPr>
            <a:spLocks noChangeArrowheads="1"/>
          </p:cNvSpPr>
          <p:nvPr/>
        </p:nvSpPr>
        <p:spPr bwMode="auto">
          <a:xfrm>
            <a:off x="142875" y="5300663"/>
            <a:ext cx="8821738" cy="863600"/>
          </a:xfrm>
          <a:prstGeom prst="roundRect">
            <a:avLst>
              <a:gd name="adj" fmla="val 16667"/>
            </a:avLst>
          </a:prstGeom>
          <a:gradFill rotWithShape="1">
            <a:gsLst>
              <a:gs pos="0">
                <a:srgbClr val="DDDDDD"/>
              </a:gs>
              <a:gs pos="50000">
                <a:schemeClr val="bg1"/>
              </a:gs>
              <a:gs pos="100000">
                <a:srgbClr val="DDDDDD"/>
              </a:gs>
            </a:gsLst>
            <a:lin ang="5400000" scaled="1"/>
          </a:gradFill>
          <a:ln w="9525">
            <a:solidFill>
              <a:schemeClr val="tx1"/>
            </a:solidFill>
            <a:round/>
            <a:headEnd/>
            <a:tailEnd/>
          </a:ln>
          <a:effectLst/>
        </p:spPr>
        <p:txBody>
          <a:bodyPr wrap="none" anchor="ctr"/>
          <a:lstStyle/>
          <a:p>
            <a:pPr algn="ctr"/>
            <a:r>
              <a:rPr lang="en-GB" dirty="0"/>
              <a:t>1930-1936:</a:t>
            </a:r>
          </a:p>
          <a:p>
            <a:pPr algn="ctr"/>
            <a:r>
              <a:rPr lang="en-GB" dirty="0"/>
              <a:t>Protein nature of enzymes finally established when digestive </a:t>
            </a:r>
            <a:r>
              <a:rPr lang="en-GB" dirty="0" smtClean="0"/>
              <a:t>enzymes</a:t>
            </a:r>
          </a:p>
          <a:p>
            <a:pPr algn="ctr"/>
            <a:r>
              <a:rPr lang="en-GB" dirty="0" smtClean="0"/>
              <a:t> crystallised </a:t>
            </a:r>
            <a:r>
              <a:rPr lang="en-GB" dirty="0"/>
              <a:t>by John H Northrop</a:t>
            </a:r>
          </a:p>
        </p:txBody>
      </p:sp>
      <p:grpSp>
        <p:nvGrpSpPr>
          <p:cNvPr id="2" name="Group 17"/>
          <p:cNvGrpSpPr>
            <a:grpSpLocks/>
          </p:cNvGrpSpPr>
          <p:nvPr/>
        </p:nvGrpSpPr>
        <p:grpSpPr bwMode="auto">
          <a:xfrm>
            <a:off x="179388" y="6237288"/>
            <a:ext cx="8785225" cy="576262"/>
            <a:chOff x="113" y="3929"/>
            <a:chExt cx="5534" cy="363"/>
          </a:xfrm>
        </p:grpSpPr>
        <p:sp>
          <p:nvSpPr>
            <p:cNvPr id="61451" name="AutoShape 11"/>
            <p:cNvSpPr>
              <a:spLocks noChangeArrowheads="1"/>
            </p:cNvSpPr>
            <p:nvPr/>
          </p:nvSpPr>
          <p:spPr bwMode="auto">
            <a:xfrm>
              <a:off x="113" y="3929"/>
              <a:ext cx="5534" cy="363"/>
            </a:xfrm>
            <a:prstGeom prst="roundRect">
              <a:avLst>
                <a:gd name="adj" fmla="val 16667"/>
              </a:avLst>
            </a:prstGeom>
            <a:gradFill rotWithShape="1">
              <a:gsLst>
                <a:gs pos="0">
                  <a:srgbClr val="DDDDDD"/>
                </a:gs>
                <a:gs pos="50000">
                  <a:schemeClr val="bg1"/>
                </a:gs>
                <a:gs pos="100000">
                  <a:srgbClr val="DDDDDD"/>
                </a:gs>
              </a:gsLst>
              <a:lin ang="5400000" scaled="1"/>
            </a:gradFill>
            <a:ln w="9525">
              <a:solidFill>
                <a:schemeClr val="tx1"/>
              </a:solidFill>
              <a:round/>
              <a:headEnd/>
              <a:tailEnd/>
            </a:ln>
            <a:effectLst/>
          </p:spPr>
          <p:txBody>
            <a:bodyPr wrap="none" anchor="ctr"/>
            <a:lstStyle/>
            <a:p>
              <a:pPr algn="ctr"/>
              <a:r>
                <a:rPr lang="en-GB" b="1" dirty="0"/>
                <a:t>1946: Sumner finally awarded Nobel prize</a:t>
              </a:r>
            </a:p>
          </p:txBody>
        </p:sp>
        <p:pic>
          <p:nvPicPr>
            <p:cNvPr id="61452" name="Picture 12"/>
            <p:cNvPicPr>
              <a:picLocks noChangeAspect="1" noChangeArrowheads="1"/>
            </p:cNvPicPr>
            <p:nvPr/>
          </p:nvPicPr>
          <p:blipFill>
            <a:blip r:embed="rId2" cstate="print"/>
            <a:srcRect/>
            <a:stretch>
              <a:fillRect/>
            </a:stretch>
          </p:blipFill>
          <p:spPr bwMode="auto">
            <a:xfrm>
              <a:off x="4454" y="3960"/>
              <a:ext cx="286" cy="300"/>
            </a:xfrm>
            <a:prstGeom prst="rect">
              <a:avLst/>
            </a:prstGeom>
            <a:gradFill rotWithShape="1">
              <a:gsLst>
                <a:gs pos="0">
                  <a:srgbClr val="DDDDDD"/>
                </a:gs>
                <a:gs pos="50000">
                  <a:schemeClr val="bg1"/>
                </a:gs>
                <a:gs pos="100000">
                  <a:srgbClr val="DDDDDD"/>
                </a:gs>
              </a:gsLst>
              <a:lin ang="5400000" scaled="1"/>
            </a:grad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wipe(up)">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6"/>
                                        </p:tgtEl>
                                        <p:attrNameLst>
                                          <p:attrName>style.visibility</p:attrName>
                                        </p:attrNameLst>
                                      </p:cBhvr>
                                      <p:to>
                                        <p:strVal val="visible"/>
                                      </p:to>
                                    </p:set>
                                    <p:animEffect transition="in" filter="wipe(up)">
                                      <p:cBhvr>
                                        <p:cTn id="12" dur="500"/>
                                        <p:tgtEl>
                                          <p:spTgt spid="614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wipe(up)">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49"/>
                                        </p:tgtEl>
                                        <p:attrNameLst>
                                          <p:attrName>style.visibility</p:attrName>
                                        </p:attrNameLst>
                                      </p:cBhvr>
                                      <p:to>
                                        <p:strVal val="visible"/>
                                      </p:to>
                                    </p:set>
                                    <p:animEffect transition="in" filter="wipe(up)">
                                      <p:cBhvr>
                                        <p:cTn id="22" dur="500"/>
                                        <p:tgtEl>
                                          <p:spTgt spid="614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48"/>
                                        </p:tgtEl>
                                        <p:attrNameLst>
                                          <p:attrName>style.visibility</p:attrName>
                                        </p:attrNameLst>
                                      </p:cBhvr>
                                      <p:to>
                                        <p:strVal val="visible"/>
                                      </p:to>
                                    </p:set>
                                    <p:animEffect transition="in" filter="wipe(up)">
                                      <p:cBhvr>
                                        <p:cTn id="27" dur="500"/>
                                        <p:tgtEl>
                                          <p:spTgt spid="614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50"/>
                                        </p:tgtEl>
                                        <p:attrNameLst>
                                          <p:attrName>style.visibility</p:attrName>
                                        </p:attrNameLst>
                                      </p:cBhvr>
                                      <p:to>
                                        <p:strVal val="visible"/>
                                      </p:to>
                                    </p:set>
                                    <p:animEffect transition="in" filter="wipe(up)">
                                      <p:cBhvr>
                                        <p:cTn id="32" dur="500"/>
                                        <p:tgtEl>
                                          <p:spTgt spid="614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6" grpId="0" animBg="1"/>
      <p:bldP spid="61447" grpId="0" animBg="1"/>
      <p:bldP spid="61448" grpId="0" animBg="1"/>
      <p:bldP spid="61449" grpId="0" animBg="1"/>
      <p:bldP spid="614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0"/>
            <a:ext cx="7772401" cy="1905000"/>
          </a:xfrm>
        </p:spPr>
        <p:txBody>
          <a:bodyPr/>
          <a:lstStyle/>
          <a:p>
            <a:r>
              <a:rPr lang="en-GB" b="1" dirty="0" smtClean="0">
                <a:latin typeface="Comic Sans MS" pitchFamily="66" charset="0"/>
              </a:rPr>
              <a:t>You should be able to…</a:t>
            </a:r>
            <a:endParaRPr lang="en-GB" b="1" dirty="0">
              <a:latin typeface="Comic Sans MS" pitchFamily="66" charset="0"/>
            </a:endParaRPr>
          </a:p>
        </p:txBody>
      </p:sp>
      <p:sp>
        <p:nvSpPr>
          <p:cNvPr id="2053" name="Text Box 5"/>
          <p:cNvSpPr txBox="1">
            <a:spLocks noChangeArrowheads="1"/>
          </p:cNvSpPr>
          <p:nvPr/>
        </p:nvSpPr>
        <p:spPr bwMode="auto">
          <a:xfrm>
            <a:off x="251520" y="1556792"/>
            <a:ext cx="8748713" cy="2123658"/>
          </a:xfrm>
          <a:prstGeom prst="rect">
            <a:avLst/>
          </a:prstGeom>
          <a:noFill/>
          <a:ln w="9525">
            <a:noFill/>
            <a:miter lim="800000"/>
            <a:headEnd/>
            <a:tailEnd/>
          </a:ln>
          <a:effectLst/>
        </p:spPr>
        <p:txBody>
          <a:bodyPr wrap="square">
            <a:spAutoFit/>
          </a:bodyPr>
          <a:lstStyle/>
          <a:p>
            <a:pPr>
              <a:spcBef>
                <a:spcPct val="50000"/>
              </a:spcBef>
            </a:pPr>
            <a:r>
              <a:rPr lang="en-GB" sz="2400" dirty="0" smtClean="0">
                <a:latin typeface="Comic Sans MS" pitchFamily="66" charset="0"/>
              </a:rPr>
              <a:t>7.6.4 Explain the difference between competitive and non-competitive inhibition, with reference to one example of each.</a:t>
            </a:r>
          </a:p>
          <a:p>
            <a:pPr>
              <a:spcBef>
                <a:spcPct val="50000"/>
              </a:spcBef>
            </a:pPr>
            <a:r>
              <a:rPr lang="en-GB" sz="2400" dirty="0" smtClean="0">
                <a:latin typeface="Comic Sans MS" pitchFamily="66" charset="0"/>
              </a:rPr>
              <a:t>7.6.5 Explain the control of metabolic pathways by end-product inhibition, including the role of </a:t>
            </a:r>
            <a:r>
              <a:rPr lang="en-GB" sz="2400" dirty="0" err="1" smtClean="0">
                <a:latin typeface="Comic Sans MS" pitchFamily="66" charset="0"/>
              </a:rPr>
              <a:t>allosteric</a:t>
            </a:r>
            <a:r>
              <a:rPr lang="en-GB" sz="2400" dirty="0" smtClean="0">
                <a:latin typeface="Comic Sans MS" pitchFamily="66" charset="0"/>
              </a:rPr>
              <a:t> sites.</a:t>
            </a:r>
            <a:endParaRPr lang="en-GB" sz="24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123728" y="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Properties of Enzymes:</a:t>
            </a:r>
          </a:p>
        </p:txBody>
      </p:sp>
      <p:sp>
        <p:nvSpPr>
          <p:cNvPr id="24579" name="Text Box 3"/>
          <p:cNvSpPr txBox="1">
            <a:spLocks noChangeArrowheads="1"/>
          </p:cNvSpPr>
          <p:nvPr/>
        </p:nvSpPr>
        <p:spPr bwMode="auto">
          <a:xfrm>
            <a:off x="323850" y="765175"/>
            <a:ext cx="5111750"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Enzymes are specific i.e. each enzyme will catalyse only one particular reaction, for example, sucrASE acts on the sugar, sucrOSE. </a:t>
            </a:r>
          </a:p>
        </p:txBody>
      </p:sp>
      <p:sp>
        <p:nvSpPr>
          <p:cNvPr id="24580" name="Text Box 4"/>
          <p:cNvSpPr txBox="1">
            <a:spLocks noChangeArrowheads="1"/>
          </p:cNvSpPr>
          <p:nvPr/>
        </p:nvSpPr>
        <p:spPr bwMode="auto">
          <a:xfrm>
            <a:off x="323850" y="1916113"/>
            <a:ext cx="4752975" cy="2170112"/>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Enzymes are very efficient and have a high TURNOVER NUMBER. </a:t>
            </a:r>
          </a:p>
          <a:p>
            <a:pPr>
              <a:spcBef>
                <a:spcPct val="50000"/>
              </a:spcBef>
              <a:buFontTx/>
              <a:buChar char="•"/>
            </a:pPr>
            <a:r>
              <a:rPr lang="en-GB" sz="1600" b="1">
                <a:solidFill>
                  <a:srgbClr val="00FF00"/>
                </a:solidFill>
                <a:latin typeface="Comic Sans MS" pitchFamily="66" charset="0"/>
              </a:rPr>
              <a:t> This means that they can convert many molecules of substrate per unit time, for example, catalase, which breaks down the waste product hydrogen peroxide in the body, has a turnover number of several million!</a:t>
            </a:r>
          </a:p>
        </p:txBody>
      </p:sp>
      <p:sp>
        <p:nvSpPr>
          <p:cNvPr id="24583" name="Text Box 7"/>
          <p:cNvSpPr txBox="1">
            <a:spLocks noChangeArrowheads="1"/>
          </p:cNvSpPr>
          <p:nvPr/>
        </p:nvSpPr>
        <p:spPr bwMode="auto">
          <a:xfrm>
            <a:off x="323850" y="4365625"/>
            <a:ext cx="5111750" cy="2292350"/>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Chemical reactions need energy to start them off and this is called ACTIVATION ENERGY. </a:t>
            </a:r>
          </a:p>
          <a:p>
            <a:pPr>
              <a:spcBef>
                <a:spcPct val="50000"/>
              </a:spcBef>
              <a:buFontTx/>
              <a:buChar char="•"/>
            </a:pPr>
            <a:r>
              <a:rPr lang="en-GB" sz="1600" b="1">
                <a:solidFill>
                  <a:srgbClr val="FFFF00"/>
                </a:solidFill>
                <a:latin typeface="Comic Sans MS" pitchFamily="66" charset="0"/>
              </a:rPr>
              <a:t> This energy is needed to break the existing chemical bonds inside molecules. </a:t>
            </a:r>
          </a:p>
          <a:p>
            <a:pPr>
              <a:spcBef>
                <a:spcPct val="50000"/>
              </a:spcBef>
              <a:buFontTx/>
              <a:buChar char="•"/>
            </a:pPr>
            <a:r>
              <a:rPr lang="en-GB" sz="1600" b="1">
                <a:solidFill>
                  <a:srgbClr val="FFFF00"/>
                </a:solidFill>
                <a:latin typeface="Comic Sans MS" pitchFamily="66" charset="0"/>
              </a:rPr>
              <a:t> In the body enzymes lower the activation energy of a reaction and so reduce the input of energy needed and allow reactions to take place at lower temperatures.</a:t>
            </a:r>
          </a:p>
        </p:txBody>
      </p:sp>
      <p:pic>
        <p:nvPicPr>
          <p:cNvPr id="24585" name="Picture 9" descr="FG14_013"/>
          <p:cNvPicPr>
            <a:picLocks noChangeAspect="1" noChangeArrowheads="1"/>
          </p:cNvPicPr>
          <p:nvPr/>
        </p:nvPicPr>
        <p:blipFill>
          <a:blip r:embed="rId2" cstate="print"/>
          <a:srcRect/>
          <a:stretch>
            <a:fillRect/>
          </a:stretch>
        </p:blipFill>
        <p:spPr bwMode="auto">
          <a:xfrm>
            <a:off x="5364163" y="692150"/>
            <a:ext cx="3490912" cy="2327275"/>
          </a:xfrm>
          <a:prstGeom prst="rect">
            <a:avLst/>
          </a:prstGeom>
          <a:noFill/>
          <a:ln w="9525">
            <a:noFill/>
            <a:miter lim="800000"/>
            <a:headEnd/>
            <a:tailEnd/>
          </a:ln>
        </p:spPr>
      </p:pic>
      <p:pic>
        <p:nvPicPr>
          <p:cNvPr id="24587" name="Picture 11" descr="figure06-14"/>
          <p:cNvPicPr>
            <a:picLocks noChangeAspect="1" noChangeArrowheads="1"/>
          </p:cNvPicPr>
          <p:nvPr/>
        </p:nvPicPr>
        <p:blipFill>
          <a:blip r:embed="rId3" cstate="print"/>
          <a:srcRect/>
          <a:stretch>
            <a:fillRect/>
          </a:stretch>
        </p:blipFill>
        <p:spPr bwMode="auto">
          <a:xfrm>
            <a:off x="5435600" y="3694113"/>
            <a:ext cx="3444875" cy="2922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585"/>
                                        </p:tgtEl>
                                        <p:attrNameLst>
                                          <p:attrName>style.visibility</p:attrName>
                                        </p:attrNameLst>
                                      </p:cBhvr>
                                      <p:to>
                                        <p:strVal val="visible"/>
                                      </p:to>
                                    </p:set>
                                    <p:animEffect transition="in" filter="fade">
                                      <p:cBhvr>
                                        <p:cTn id="19" dur="2000"/>
                                        <p:tgtEl>
                                          <p:spTgt spid="2458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587"/>
                                        </p:tgtEl>
                                        <p:attrNameLst>
                                          <p:attrName>style.visibility</p:attrName>
                                        </p:attrNameLst>
                                      </p:cBhvr>
                                      <p:to>
                                        <p:strVal val="visible"/>
                                      </p:to>
                                    </p:set>
                                    <p:animEffect transition="in" filter="fade">
                                      <p:cBhvr>
                                        <p:cTn id="24" dur="20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63688" y="188640"/>
            <a:ext cx="756126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Factors Affecting the Rate of Enzyme Action:</a:t>
            </a:r>
          </a:p>
        </p:txBody>
      </p:sp>
      <p:sp>
        <p:nvSpPr>
          <p:cNvPr id="25603" name="Text Box 3"/>
          <p:cNvSpPr txBox="1">
            <a:spLocks noChangeArrowheads="1"/>
          </p:cNvSpPr>
          <p:nvPr/>
        </p:nvSpPr>
        <p:spPr bwMode="auto">
          <a:xfrm>
            <a:off x="323850" y="765175"/>
            <a:ext cx="8064500" cy="1558925"/>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Enzymes are made inside living cells but may act inside the cell (INTRAcellular) or outside (INTERcellular, EXTRAcellular) such as the digestive enzymes of the alimentary canal.</a:t>
            </a:r>
          </a:p>
          <a:p>
            <a:pPr>
              <a:spcBef>
                <a:spcPct val="50000"/>
              </a:spcBef>
              <a:buFontTx/>
              <a:buChar char="•"/>
            </a:pPr>
            <a:r>
              <a:rPr lang="en-GB" sz="1600" b="1">
                <a:solidFill>
                  <a:srgbClr val="FF6600"/>
                </a:solidFill>
                <a:latin typeface="Comic Sans MS" pitchFamily="66" charset="0"/>
              </a:rPr>
              <a:t> Environmental conditions can change the 3D structure of enzyme molecules.</a:t>
            </a:r>
          </a:p>
          <a:p>
            <a:pPr>
              <a:spcBef>
                <a:spcPct val="50000"/>
              </a:spcBef>
              <a:buFontTx/>
              <a:buChar char="•"/>
            </a:pPr>
            <a:r>
              <a:rPr lang="en-GB" sz="1600" b="1">
                <a:solidFill>
                  <a:srgbClr val="FF6600"/>
                </a:solidFill>
                <a:latin typeface="Comic Sans MS" pitchFamily="66" charset="0"/>
              </a:rPr>
              <a:t> Bonds are broken and hence the configuration of the active site is altered. </a:t>
            </a:r>
          </a:p>
        </p:txBody>
      </p:sp>
      <p:sp>
        <p:nvSpPr>
          <p:cNvPr id="25604" name="Text Box 4"/>
          <p:cNvSpPr txBox="1">
            <a:spLocks noChangeArrowheads="1"/>
          </p:cNvSpPr>
          <p:nvPr/>
        </p:nvSpPr>
        <p:spPr bwMode="auto">
          <a:xfrm>
            <a:off x="827088" y="3284538"/>
            <a:ext cx="4752975" cy="336550"/>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TEMPERATURE</a:t>
            </a:r>
          </a:p>
        </p:txBody>
      </p:sp>
      <p:sp>
        <p:nvSpPr>
          <p:cNvPr id="25605" name="Text Box 5"/>
          <p:cNvSpPr txBox="1">
            <a:spLocks noChangeArrowheads="1"/>
          </p:cNvSpPr>
          <p:nvPr/>
        </p:nvSpPr>
        <p:spPr bwMode="auto">
          <a:xfrm>
            <a:off x="827088" y="4437063"/>
            <a:ext cx="5111750" cy="336550"/>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pH</a:t>
            </a:r>
          </a:p>
        </p:txBody>
      </p:sp>
      <p:sp>
        <p:nvSpPr>
          <p:cNvPr id="25608" name="Text Box 8"/>
          <p:cNvSpPr txBox="1">
            <a:spLocks noChangeArrowheads="1"/>
          </p:cNvSpPr>
          <p:nvPr/>
        </p:nvSpPr>
        <p:spPr bwMode="auto">
          <a:xfrm>
            <a:off x="3924300" y="3284538"/>
            <a:ext cx="4752975" cy="336550"/>
          </a:xfrm>
          <a:prstGeom prst="rect">
            <a:avLst/>
          </a:prstGeom>
          <a:noFill/>
          <a:ln w="9525">
            <a:noFill/>
            <a:miter lim="800000"/>
            <a:headEnd/>
            <a:tailEnd/>
          </a:ln>
        </p:spPr>
        <p:txBody>
          <a:bodyPr>
            <a:spAutoFit/>
          </a:bodyPr>
          <a:lstStyle/>
          <a:p>
            <a:pPr>
              <a:spcBef>
                <a:spcPct val="50000"/>
              </a:spcBef>
            </a:pPr>
            <a:r>
              <a:rPr lang="en-GB" sz="1600" b="1">
                <a:solidFill>
                  <a:srgbClr val="66FFFF"/>
                </a:solidFill>
                <a:latin typeface="Comic Sans MS" pitchFamily="66" charset="0"/>
              </a:rPr>
              <a:t>SUBSTRATE CONCENTRATION</a:t>
            </a:r>
          </a:p>
        </p:txBody>
      </p:sp>
      <p:sp>
        <p:nvSpPr>
          <p:cNvPr id="25609" name="Text Box 9"/>
          <p:cNvSpPr txBox="1">
            <a:spLocks noChangeArrowheads="1"/>
          </p:cNvSpPr>
          <p:nvPr/>
        </p:nvSpPr>
        <p:spPr bwMode="auto">
          <a:xfrm>
            <a:off x="3924300" y="4437063"/>
            <a:ext cx="4249738" cy="336550"/>
          </a:xfrm>
          <a:prstGeom prst="rect">
            <a:avLst/>
          </a:prstGeom>
          <a:noFill/>
          <a:ln w="9525">
            <a:noFill/>
            <a:miter lim="800000"/>
            <a:headEnd/>
            <a:tailEnd/>
          </a:ln>
        </p:spPr>
        <p:txBody>
          <a:bodyPr>
            <a:spAutoFit/>
          </a:bodyPr>
          <a:lstStyle/>
          <a:p>
            <a:pPr>
              <a:spcBef>
                <a:spcPct val="50000"/>
              </a:spcBef>
            </a:pPr>
            <a:r>
              <a:rPr lang="en-GB" sz="1600" b="1">
                <a:solidFill>
                  <a:srgbClr val="FF66FF"/>
                </a:solidFill>
                <a:latin typeface="Comic Sans MS" pitchFamily="66" charset="0"/>
              </a:rPr>
              <a:t>ENZYME CONCENTRATION</a:t>
            </a:r>
            <a:r>
              <a:rPr lang="en-GB" sz="1600" b="1">
                <a:solidFill>
                  <a:srgbClr val="FF6600"/>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P spid="25608" grpId="0" autoUpdateAnimBg="0"/>
      <p:bldP spid="2560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63688" y="18864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Effect of Temperature:</a:t>
            </a:r>
          </a:p>
        </p:txBody>
      </p:sp>
      <p:sp>
        <p:nvSpPr>
          <p:cNvPr id="26627" name="Text Box 3"/>
          <p:cNvSpPr txBox="1">
            <a:spLocks noChangeArrowheads="1"/>
          </p:cNvSpPr>
          <p:nvPr/>
        </p:nvSpPr>
        <p:spPr bwMode="auto">
          <a:xfrm>
            <a:off x="323850" y="765175"/>
            <a:ext cx="8135938"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Increase in temperature gives molecules greater kinetic energy and they move around more quickly increasing the chance of molecules colliding. This causes an enzyme controlled reaction to increase its rate of reaction.</a:t>
            </a:r>
          </a:p>
        </p:txBody>
      </p:sp>
      <p:sp>
        <p:nvSpPr>
          <p:cNvPr id="26628" name="Text Box 4"/>
          <p:cNvSpPr txBox="1">
            <a:spLocks noChangeArrowheads="1"/>
          </p:cNvSpPr>
          <p:nvPr/>
        </p:nvSpPr>
        <p:spPr bwMode="auto">
          <a:xfrm>
            <a:off x="323850" y="1916113"/>
            <a:ext cx="8280400" cy="825500"/>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As a general rule, the rate of reaction doubles for each 10</a:t>
            </a:r>
            <a:r>
              <a:rPr lang="en-GB" sz="1600" b="1" baseline="30000">
                <a:solidFill>
                  <a:srgbClr val="00FF00"/>
                </a:solidFill>
                <a:latin typeface="Comic Sans MS" pitchFamily="66" charset="0"/>
              </a:rPr>
              <a:t>0</a:t>
            </a:r>
            <a:r>
              <a:rPr lang="en-GB" sz="1600" b="1">
                <a:solidFill>
                  <a:srgbClr val="00FF00"/>
                </a:solidFill>
                <a:latin typeface="Comic Sans MS" pitchFamily="66" charset="0"/>
              </a:rPr>
              <a:t>C rise in temperature until an OPTIMUM temperature is reached. For most enzymes this is 40</a:t>
            </a:r>
            <a:r>
              <a:rPr lang="en-GB" sz="1600" b="1" baseline="30000">
                <a:solidFill>
                  <a:srgbClr val="00FF00"/>
                </a:solidFill>
                <a:latin typeface="Comic Sans MS" pitchFamily="66" charset="0"/>
              </a:rPr>
              <a:t>0</a:t>
            </a:r>
            <a:r>
              <a:rPr lang="en-GB" sz="1600" b="1">
                <a:solidFill>
                  <a:srgbClr val="00FF00"/>
                </a:solidFill>
                <a:latin typeface="Comic Sans MS" pitchFamily="66" charset="0"/>
              </a:rPr>
              <a:t>C.</a:t>
            </a:r>
          </a:p>
        </p:txBody>
      </p:sp>
      <p:sp>
        <p:nvSpPr>
          <p:cNvPr id="26629" name="Text Box 5"/>
          <p:cNvSpPr txBox="1">
            <a:spLocks noChangeArrowheads="1"/>
          </p:cNvSpPr>
          <p:nvPr/>
        </p:nvSpPr>
        <p:spPr bwMode="auto">
          <a:xfrm>
            <a:off x="323850" y="2852738"/>
            <a:ext cx="4176713" cy="1558925"/>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Above this temperature the increasing vibration of the molecules cause the hydrogen bonds to break and cause a change in the tertiary structure of the enzyme. This alters the active site of the enzyme.</a:t>
            </a:r>
          </a:p>
        </p:txBody>
      </p:sp>
      <p:pic>
        <p:nvPicPr>
          <p:cNvPr id="26633" name="Picture 9" descr="add_ocr_bi02005a"/>
          <p:cNvPicPr>
            <a:picLocks noChangeAspect="1" noChangeArrowheads="1"/>
          </p:cNvPicPr>
          <p:nvPr/>
        </p:nvPicPr>
        <p:blipFill>
          <a:blip r:embed="rId2" cstate="print"/>
          <a:srcRect/>
          <a:stretch>
            <a:fillRect/>
          </a:stretch>
        </p:blipFill>
        <p:spPr bwMode="auto">
          <a:xfrm>
            <a:off x="4643438" y="3068638"/>
            <a:ext cx="4224337" cy="3313112"/>
          </a:xfrm>
          <a:prstGeom prst="rect">
            <a:avLst/>
          </a:prstGeom>
          <a:noFill/>
          <a:ln w="9525">
            <a:noFill/>
            <a:miter lim="800000"/>
            <a:headEnd/>
            <a:tailEnd/>
          </a:ln>
        </p:spPr>
      </p:pic>
      <p:sp>
        <p:nvSpPr>
          <p:cNvPr id="26634" name="Text Box 10"/>
          <p:cNvSpPr txBox="1">
            <a:spLocks noChangeArrowheads="1"/>
          </p:cNvSpPr>
          <p:nvPr/>
        </p:nvSpPr>
        <p:spPr bwMode="auto">
          <a:xfrm>
            <a:off x="323850" y="4581525"/>
            <a:ext cx="4103688" cy="2047875"/>
          </a:xfrm>
          <a:prstGeom prst="rect">
            <a:avLst/>
          </a:prstGeom>
          <a:noFill/>
          <a:ln w="9525">
            <a:noFill/>
            <a:miter lim="800000"/>
            <a:headEnd/>
            <a:tailEnd/>
          </a:ln>
        </p:spPr>
        <p:txBody>
          <a:bodyPr>
            <a:spAutoFit/>
          </a:bodyPr>
          <a:lstStyle/>
          <a:p>
            <a:pPr>
              <a:spcBef>
                <a:spcPct val="50000"/>
              </a:spcBef>
            </a:pPr>
            <a:r>
              <a:rPr lang="en-GB" sz="1600" b="1">
                <a:solidFill>
                  <a:srgbClr val="66FFFF"/>
                </a:solidFill>
                <a:latin typeface="Comic Sans MS" pitchFamily="66" charset="0"/>
              </a:rPr>
              <a:t>The enzyme is then said to be DENATURED. This is a permanent change in the structure . At low temperatures, the enzyme in inactivated as the molecules have no kinetic energy. However, the enzyme can work again if the temperature is raised!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633"/>
                                        </p:tgtEl>
                                        <p:attrNameLst>
                                          <p:attrName>style.visibility</p:attrName>
                                        </p:attrNameLst>
                                      </p:cBhvr>
                                      <p:to>
                                        <p:strVal val="visible"/>
                                      </p:to>
                                    </p:set>
                                    <p:animEffect transition="in" filter="fade">
                                      <p:cBhvr>
                                        <p:cTn id="23" dur="2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29" grpId="0" autoUpdateAnimBg="0"/>
      <p:bldP spid="2663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62" name="Picture 14" descr="Lysine contains six carbon atoms. The central carbon atom connected to the amino and carboxyl groups is labeled alpha. The four carbon atoms in its linear side-chain are labeled from beta (closest to the central carbon), gamma, delta, through to the epsilon carbon at the end of the chain and furthest from the central carbon.">
            <a:hlinkClick r:id="rId2"/>
          </p:cNvPr>
          <p:cNvPicPr>
            <a:picLocks noChangeAspect="1" noChangeArrowheads="1"/>
          </p:cNvPicPr>
          <p:nvPr/>
        </p:nvPicPr>
        <p:blipFill>
          <a:blip r:embed="rId3" cstate="print"/>
          <a:srcRect/>
          <a:stretch>
            <a:fillRect/>
          </a:stretch>
        </p:blipFill>
        <p:spPr bwMode="auto">
          <a:xfrm>
            <a:off x="5148263" y="3573463"/>
            <a:ext cx="1662112" cy="2808287"/>
          </a:xfrm>
          <a:prstGeom prst="rect">
            <a:avLst/>
          </a:prstGeom>
          <a:noFill/>
          <a:ln w="9525">
            <a:noFill/>
            <a:miter lim="800000"/>
            <a:headEnd/>
            <a:tailEnd/>
          </a:ln>
        </p:spPr>
      </p:pic>
      <p:pic>
        <p:nvPicPr>
          <p:cNvPr id="27664" name="Picture 16" descr="200px-AminoAcidball">
            <a:hlinkClick r:id="rId4"/>
          </p:cNvPr>
          <p:cNvPicPr>
            <a:picLocks noChangeAspect="1" noChangeArrowheads="1"/>
          </p:cNvPicPr>
          <p:nvPr/>
        </p:nvPicPr>
        <p:blipFill>
          <a:blip r:embed="rId5" cstate="print"/>
          <a:srcRect/>
          <a:stretch>
            <a:fillRect/>
          </a:stretch>
        </p:blipFill>
        <p:spPr bwMode="auto">
          <a:xfrm>
            <a:off x="6659563" y="3789363"/>
            <a:ext cx="2484437" cy="1762125"/>
          </a:xfrm>
          <a:prstGeom prst="rect">
            <a:avLst/>
          </a:prstGeom>
          <a:noFill/>
          <a:ln w="9525">
            <a:noFill/>
            <a:miter lim="800000"/>
            <a:headEnd/>
            <a:tailEnd/>
          </a:ln>
        </p:spPr>
      </p:pic>
      <p:sp>
        <p:nvSpPr>
          <p:cNvPr id="11268" name="Text Box 2"/>
          <p:cNvSpPr txBox="1">
            <a:spLocks noChangeArrowheads="1"/>
          </p:cNvSpPr>
          <p:nvPr/>
        </p:nvSpPr>
        <p:spPr bwMode="auto">
          <a:xfrm>
            <a:off x="2267744" y="116632"/>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Effect of pH:</a:t>
            </a:r>
          </a:p>
        </p:txBody>
      </p:sp>
      <p:sp>
        <p:nvSpPr>
          <p:cNvPr id="27651" name="Text Box 3"/>
          <p:cNvSpPr txBox="1">
            <a:spLocks noChangeArrowheads="1"/>
          </p:cNvSpPr>
          <p:nvPr/>
        </p:nvSpPr>
        <p:spPr bwMode="auto">
          <a:xfrm>
            <a:off x="323850" y="765175"/>
            <a:ext cx="8569325"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The rate of an enzyme catalysed reaction will vary with changes in pH. Enzymes have a narrow optimum range and small changes in pH can affect the rate of reaction without affecting the structure of the enzyme.</a:t>
            </a:r>
          </a:p>
        </p:txBody>
      </p:sp>
      <p:sp>
        <p:nvSpPr>
          <p:cNvPr id="27652" name="Text Box 4"/>
          <p:cNvSpPr txBox="1">
            <a:spLocks noChangeArrowheads="1"/>
          </p:cNvSpPr>
          <p:nvPr/>
        </p:nvSpPr>
        <p:spPr bwMode="auto">
          <a:xfrm>
            <a:off x="323850" y="1844675"/>
            <a:ext cx="88201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Small changes in pH outside the optimum can cause small reversible changes in enzyme structure and results in inactivation. Extremes of pH can denature the enzyme.</a:t>
            </a:r>
          </a:p>
        </p:txBody>
      </p:sp>
      <p:sp>
        <p:nvSpPr>
          <p:cNvPr id="27653" name="Text Box 5"/>
          <p:cNvSpPr txBox="1">
            <a:spLocks noChangeArrowheads="1"/>
          </p:cNvSpPr>
          <p:nvPr/>
        </p:nvSpPr>
        <p:spPr bwMode="auto">
          <a:xfrm>
            <a:off x="323850" y="2708275"/>
            <a:ext cx="8640763" cy="581025"/>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The charges on the amino acid side-chains of the enzyme’s active site are affected by free hydrogen ions or hydroxyl ions.</a:t>
            </a:r>
          </a:p>
        </p:txBody>
      </p:sp>
      <p:sp>
        <p:nvSpPr>
          <p:cNvPr id="27655" name="Text Box 7"/>
          <p:cNvSpPr txBox="1">
            <a:spLocks noChangeArrowheads="1"/>
          </p:cNvSpPr>
          <p:nvPr/>
        </p:nvSpPr>
        <p:spPr bwMode="auto">
          <a:xfrm>
            <a:off x="323850" y="3500438"/>
            <a:ext cx="4535488" cy="1803400"/>
          </a:xfrm>
          <a:prstGeom prst="rect">
            <a:avLst/>
          </a:prstGeom>
          <a:noFill/>
          <a:ln w="9525">
            <a:noFill/>
            <a:miter lim="800000"/>
            <a:headEnd/>
            <a:tailEnd/>
          </a:ln>
        </p:spPr>
        <p:txBody>
          <a:bodyPr>
            <a:spAutoFit/>
          </a:bodyPr>
          <a:lstStyle/>
          <a:p>
            <a:pPr>
              <a:spcBef>
                <a:spcPct val="50000"/>
              </a:spcBef>
            </a:pPr>
            <a:r>
              <a:rPr lang="en-GB" sz="1600" b="1">
                <a:solidFill>
                  <a:srgbClr val="66FFFF"/>
                </a:solidFill>
                <a:latin typeface="Comic Sans MS" pitchFamily="66" charset="0"/>
              </a:rPr>
              <a:t>In the formation of an enzyme substrate complex the charge on the active site must match those of the substrate. E.g. if the active site has too many H</a:t>
            </a:r>
            <a:r>
              <a:rPr lang="en-GB" sz="1600" b="1" baseline="30000">
                <a:solidFill>
                  <a:srgbClr val="66FFFF"/>
                </a:solidFill>
                <a:latin typeface="Comic Sans MS" pitchFamily="66" charset="0"/>
              </a:rPr>
              <a:t>+</a:t>
            </a:r>
            <a:r>
              <a:rPr lang="en-GB" sz="1600" b="1">
                <a:solidFill>
                  <a:srgbClr val="66FFFF"/>
                </a:solidFill>
                <a:latin typeface="Comic Sans MS" pitchFamily="66" charset="0"/>
              </a:rPr>
              <a:t> ions, the active site and the substrate may both have the same charge and the enzyme will repel the substrate.</a:t>
            </a:r>
          </a:p>
        </p:txBody>
      </p:sp>
      <p:sp>
        <p:nvSpPr>
          <p:cNvPr id="27656" name="Text Box 8"/>
          <p:cNvSpPr txBox="1">
            <a:spLocks noChangeArrowheads="1"/>
          </p:cNvSpPr>
          <p:nvPr/>
        </p:nvSpPr>
        <p:spPr bwMode="auto">
          <a:xfrm>
            <a:off x="323850" y="5516563"/>
            <a:ext cx="4679950" cy="1069975"/>
          </a:xfrm>
          <a:prstGeom prst="rect">
            <a:avLst/>
          </a:prstGeom>
          <a:noFill/>
          <a:ln w="9525">
            <a:noFill/>
            <a:miter lim="800000"/>
            <a:headEnd/>
            <a:tailEnd/>
          </a:ln>
        </p:spPr>
        <p:txBody>
          <a:bodyPr>
            <a:spAutoFit/>
          </a:bodyPr>
          <a:lstStyle/>
          <a:p>
            <a:pPr>
              <a:spcBef>
                <a:spcPct val="50000"/>
              </a:spcBef>
            </a:pPr>
            <a:r>
              <a:rPr lang="en-GB" sz="1600" b="1">
                <a:solidFill>
                  <a:srgbClr val="FF66FF"/>
                </a:solidFill>
                <a:latin typeface="Comic Sans MS" pitchFamily="66" charset="0"/>
              </a:rPr>
              <a:t>At extremes of pH, the hydrogen bonding is affected and the 3D shape of the enzyme is altered and so is the shape of the active site.</a:t>
            </a:r>
          </a:p>
        </p:txBody>
      </p:sp>
      <p:pic>
        <p:nvPicPr>
          <p:cNvPr id="27658" name="Picture 10" descr="gcsechem_18part1"/>
          <p:cNvPicPr>
            <a:picLocks noChangeAspect="1" noChangeArrowheads="1"/>
          </p:cNvPicPr>
          <p:nvPr/>
        </p:nvPicPr>
        <p:blipFill>
          <a:blip r:embed="rId6" cstate="print"/>
          <a:srcRect/>
          <a:stretch>
            <a:fillRect/>
          </a:stretch>
        </p:blipFill>
        <p:spPr bwMode="auto">
          <a:xfrm>
            <a:off x="5076825" y="3573463"/>
            <a:ext cx="4067175" cy="286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664"/>
                                        </p:tgtEl>
                                        <p:attrNameLst>
                                          <p:attrName>style.visibility</p:attrName>
                                        </p:attrNameLst>
                                      </p:cBhvr>
                                      <p:to>
                                        <p:strVal val="visible"/>
                                      </p:to>
                                    </p:set>
                                    <p:animEffect transition="in" filter="fade">
                                      <p:cBhvr>
                                        <p:cTn id="19" dur="2000"/>
                                        <p:tgtEl>
                                          <p:spTgt spid="27664"/>
                                        </p:tgtEl>
                                      </p:cBhvr>
                                    </p:animEffect>
                                  </p:childTnLst>
                                </p:cTn>
                              </p:par>
                              <p:par>
                                <p:cTn id="20" presetID="10" presetClass="entr" presetSubtype="0" fill="hold" nodeType="withEffect">
                                  <p:stCondLst>
                                    <p:cond delay="0"/>
                                  </p:stCondLst>
                                  <p:childTnLst>
                                    <p:set>
                                      <p:cBhvr>
                                        <p:cTn id="21" dur="1" fill="hold">
                                          <p:stCondLst>
                                            <p:cond delay="0"/>
                                          </p:stCondLst>
                                        </p:cTn>
                                        <p:tgtEl>
                                          <p:spTgt spid="27662"/>
                                        </p:tgtEl>
                                        <p:attrNameLst>
                                          <p:attrName>style.visibility</p:attrName>
                                        </p:attrNameLst>
                                      </p:cBhvr>
                                      <p:to>
                                        <p:strVal val="visible"/>
                                      </p:to>
                                    </p:set>
                                    <p:animEffect transition="in" filter="fade">
                                      <p:cBhvr>
                                        <p:cTn id="22" dur="2000"/>
                                        <p:tgtEl>
                                          <p:spTgt spid="2766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658"/>
                                        </p:tgtEl>
                                        <p:attrNameLst>
                                          <p:attrName>style.visibility</p:attrName>
                                        </p:attrNameLst>
                                      </p:cBhvr>
                                      <p:to>
                                        <p:strVal val="visible"/>
                                      </p:to>
                                    </p:set>
                                    <p:animEffect transition="in" filter="fade">
                                      <p:cBhvr>
                                        <p:cTn id="35" dur="2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3" grpId="0" autoUpdateAnimBg="0"/>
      <p:bldP spid="27655" grpId="0" autoUpdateAnimBg="0"/>
      <p:bldP spid="2765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1691680" y="18864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Structure of Enzymes:</a:t>
            </a:r>
          </a:p>
        </p:txBody>
      </p:sp>
      <p:sp>
        <p:nvSpPr>
          <p:cNvPr id="2054" name="Text Box 6"/>
          <p:cNvSpPr txBox="1">
            <a:spLocks noChangeArrowheads="1"/>
          </p:cNvSpPr>
          <p:nvPr/>
        </p:nvSpPr>
        <p:spPr bwMode="auto">
          <a:xfrm>
            <a:off x="323850" y="1052513"/>
            <a:ext cx="4699000"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All enzymes are tertiary globular proteins, where the protein chain is folded back on itself into a spherical or globular shape.</a:t>
            </a:r>
          </a:p>
        </p:txBody>
      </p:sp>
      <p:sp>
        <p:nvSpPr>
          <p:cNvPr id="2055" name="Text Box 7"/>
          <p:cNvSpPr txBox="1">
            <a:spLocks noChangeArrowheads="1"/>
          </p:cNvSpPr>
          <p:nvPr/>
        </p:nvSpPr>
        <p:spPr bwMode="auto">
          <a:xfrm>
            <a:off x="323850" y="2205038"/>
            <a:ext cx="4679950" cy="106997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Each enzyme has its own sequence of amino acids and is held in its tertiary structure by hydrogen bonds, disulfide bridges and ionic bonds.</a:t>
            </a:r>
          </a:p>
        </p:txBody>
      </p:sp>
      <p:sp>
        <p:nvSpPr>
          <p:cNvPr id="2056" name="Text Box 8"/>
          <p:cNvSpPr txBox="1">
            <a:spLocks noChangeArrowheads="1"/>
          </p:cNvSpPr>
          <p:nvPr/>
        </p:nvSpPr>
        <p:spPr bwMode="auto">
          <a:xfrm>
            <a:off x="323850" y="3644900"/>
            <a:ext cx="4284663" cy="581025"/>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This complex 3D shape gives the enzyme many of its properties.</a:t>
            </a:r>
          </a:p>
        </p:txBody>
      </p:sp>
      <p:pic>
        <p:nvPicPr>
          <p:cNvPr id="2070" name="Picture 22" descr="GLO1_Homo_sapiens_small_fast">
            <a:hlinkClick r:id="rId2"/>
          </p:cNvPr>
          <p:cNvPicPr>
            <a:picLocks noChangeAspect="1" noChangeArrowheads="1" noCrop="1"/>
          </p:cNvPicPr>
          <p:nvPr/>
        </p:nvPicPr>
        <p:blipFill>
          <a:blip r:embed="rId3" cstate="print"/>
          <a:srcRect/>
          <a:stretch>
            <a:fillRect/>
          </a:stretch>
        </p:blipFill>
        <p:spPr bwMode="auto">
          <a:xfrm>
            <a:off x="1403350" y="4508500"/>
            <a:ext cx="2376488" cy="2060575"/>
          </a:xfrm>
          <a:prstGeom prst="rect">
            <a:avLst/>
          </a:prstGeom>
          <a:noFill/>
          <a:ln w="9525">
            <a:noFill/>
            <a:miter lim="800000"/>
            <a:headEnd/>
            <a:tailEnd/>
          </a:ln>
        </p:spPr>
      </p:pic>
      <p:pic>
        <p:nvPicPr>
          <p:cNvPr id="2072" name="Picture 24" descr="protein_structure"/>
          <p:cNvPicPr>
            <a:picLocks noChangeAspect="1" noChangeArrowheads="1"/>
          </p:cNvPicPr>
          <p:nvPr/>
        </p:nvPicPr>
        <p:blipFill>
          <a:blip r:embed="rId4" cstate="print"/>
          <a:srcRect/>
          <a:stretch>
            <a:fillRect/>
          </a:stretch>
        </p:blipFill>
        <p:spPr bwMode="auto">
          <a:xfrm>
            <a:off x="5508625" y="333375"/>
            <a:ext cx="3170238" cy="6191250"/>
          </a:xfrm>
          <a:prstGeom prst="rect">
            <a:avLst/>
          </a:prstGeom>
          <a:noFill/>
          <a:ln w="9525">
            <a:noFill/>
            <a:miter lim="800000"/>
            <a:headEnd/>
            <a:tailEnd/>
          </a:ln>
        </p:spPr>
      </p:pic>
      <p:pic>
        <p:nvPicPr>
          <p:cNvPr id="2073" name="Picture 25" descr="MC900432653[1]"/>
          <p:cNvPicPr>
            <a:picLocks noChangeAspect="1" noChangeArrowheads="1"/>
          </p:cNvPicPr>
          <p:nvPr/>
        </p:nvPicPr>
        <p:blipFill>
          <a:blip r:embed="rId5" cstate="print"/>
          <a:srcRect/>
          <a:stretch>
            <a:fillRect/>
          </a:stretch>
        </p:blipFill>
        <p:spPr bwMode="auto">
          <a:xfrm>
            <a:off x="3203575" y="6021388"/>
            <a:ext cx="558800" cy="55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72"/>
                                        </p:tgtEl>
                                        <p:attrNameLst>
                                          <p:attrName>style.visibility</p:attrName>
                                        </p:attrNameLst>
                                      </p:cBhvr>
                                      <p:to>
                                        <p:strVal val="visible"/>
                                      </p:to>
                                    </p:set>
                                    <p:animEffect transition="in" filter="fade">
                                      <p:cBhvr>
                                        <p:cTn id="11" dur="2000"/>
                                        <p:tgtEl>
                                          <p:spTgt spid="207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0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05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70"/>
                                        </p:tgtEl>
                                        <p:attrNameLst>
                                          <p:attrName>style.visibility</p:attrName>
                                        </p:attrNameLst>
                                      </p:cBhvr>
                                      <p:to>
                                        <p:strVal val="visible"/>
                                      </p:to>
                                    </p:set>
                                    <p:animEffect transition="in" filter="fade">
                                      <p:cBhvr>
                                        <p:cTn id="24" dur="2000"/>
                                        <p:tgtEl>
                                          <p:spTgt spid="2070"/>
                                        </p:tgtEl>
                                      </p:cBhvr>
                                    </p:animEffect>
                                  </p:childTnLst>
                                </p:cTn>
                              </p:par>
                              <p:par>
                                <p:cTn id="25" presetID="10" presetClass="entr" presetSubtype="0" fill="hold" nodeType="withEffect">
                                  <p:stCondLst>
                                    <p:cond delay="0"/>
                                  </p:stCondLst>
                                  <p:childTnLst>
                                    <p:set>
                                      <p:cBhvr>
                                        <p:cTn id="26" dur="1" fill="hold">
                                          <p:stCondLst>
                                            <p:cond delay="0"/>
                                          </p:stCondLst>
                                        </p:cTn>
                                        <p:tgtEl>
                                          <p:spTgt spid="2073"/>
                                        </p:tgtEl>
                                        <p:attrNameLst>
                                          <p:attrName>style.visibility</p:attrName>
                                        </p:attrNameLst>
                                      </p:cBhvr>
                                      <p:to>
                                        <p:strVal val="visible"/>
                                      </p:to>
                                    </p:set>
                                    <p:animEffect transition="in" filter="fade">
                                      <p:cBhvr>
                                        <p:cTn id="27" dur="20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utoUpdateAnimBg="0"/>
      <p:bldP spid="2055" grpId="0" autoUpdateAnimBg="0"/>
      <p:bldP spid="205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267744" y="18864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Concentration:</a:t>
            </a:r>
          </a:p>
        </p:txBody>
      </p:sp>
      <p:sp>
        <p:nvSpPr>
          <p:cNvPr id="28677" name="Text Box 5"/>
          <p:cNvSpPr txBox="1">
            <a:spLocks noChangeArrowheads="1"/>
          </p:cNvSpPr>
          <p:nvPr/>
        </p:nvSpPr>
        <p:spPr bwMode="auto">
          <a:xfrm>
            <a:off x="323850" y="765175"/>
            <a:ext cx="8569325" cy="581025"/>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SUBSTRATE CONCENTRATION – the rate of an enzyme catalysed reaction will vary with changes in substrate concentrations.</a:t>
            </a:r>
          </a:p>
        </p:txBody>
      </p:sp>
      <p:sp>
        <p:nvSpPr>
          <p:cNvPr id="28678" name="Text Box 6"/>
          <p:cNvSpPr txBox="1">
            <a:spLocks noChangeArrowheads="1"/>
          </p:cNvSpPr>
          <p:nvPr/>
        </p:nvSpPr>
        <p:spPr bwMode="auto">
          <a:xfrm>
            <a:off x="323850" y="1557338"/>
            <a:ext cx="88201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If the amount of enzyme is constant the rate of reaction will increase as the substrate increases.</a:t>
            </a:r>
          </a:p>
        </p:txBody>
      </p:sp>
      <p:sp>
        <p:nvSpPr>
          <p:cNvPr id="28679" name="Text Box 7"/>
          <p:cNvSpPr txBox="1">
            <a:spLocks noChangeArrowheads="1"/>
          </p:cNvSpPr>
          <p:nvPr/>
        </p:nvSpPr>
        <p:spPr bwMode="auto">
          <a:xfrm>
            <a:off x="323850" y="2276475"/>
            <a:ext cx="8640763" cy="581025"/>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But there must come a point when all the enzyme’s active sites are working to full capacity i.e. all the active sites are filled.</a:t>
            </a:r>
          </a:p>
        </p:txBody>
      </p:sp>
      <p:sp>
        <p:nvSpPr>
          <p:cNvPr id="28683" name="Text Box 11"/>
          <p:cNvSpPr txBox="1">
            <a:spLocks noChangeArrowheads="1"/>
          </p:cNvSpPr>
          <p:nvPr/>
        </p:nvSpPr>
        <p:spPr bwMode="auto">
          <a:xfrm>
            <a:off x="323850" y="3644900"/>
            <a:ext cx="4464050"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ENZYME CONCENTRATION – the rate of an enzyme catalysed reaction will vary the changes in enzyme concentration.</a:t>
            </a:r>
          </a:p>
        </p:txBody>
      </p:sp>
      <p:sp>
        <p:nvSpPr>
          <p:cNvPr id="28684" name="Text Box 12"/>
          <p:cNvSpPr txBox="1">
            <a:spLocks noChangeArrowheads="1"/>
          </p:cNvSpPr>
          <p:nvPr/>
        </p:nvSpPr>
        <p:spPr bwMode="auto">
          <a:xfrm>
            <a:off x="323850" y="4652963"/>
            <a:ext cx="46799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Increasing the enzyme concentration will increase the rate of reaction.</a:t>
            </a:r>
          </a:p>
        </p:txBody>
      </p:sp>
      <p:pic>
        <p:nvPicPr>
          <p:cNvPr id="28687" name="Picture 15" descr="07D"/>
          <p:cNvPicPr>
            <a:picLocks noChangeAspect="1" noChangeArrowheads="1"/>
          </p:cNvPicPr>
          <p:nvPr/>
        </p:nvPicPr>
        <p:blipFill>
          <a:blip r:embed="rId2" cstate="print"/>
          <a:srcRect/>
          <a:stretch>
            <a:fillRect/>
          </a:stretch>
        </p:blipFill>
        <p:spPr bwMode="auto">
          <a:xfrm>
            <a:off x="5003800" y="3141663"/>
            <a:ext cx="3995738" cy="359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8687"/>
                                        </p:tgtEl>
                                        <p:attrNameLst>
                                          <p:attrName>style.visibility</p:attrName>
                                        </p:attrNameLst>
                                      </p:cBhvr>
                                      <p:to>
                                        <p:strVal val="visible"/>
                                      </p:to>
                                    </p:set>
                                    <p:animEffect transition="in" filter="fade">
                                      <p:cBhvr>
                                        <p:cTn id="17" dur="2000"/>
                                        <p:tgtEl>
                                          <p:spTgt spid="2868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868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8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P spid="28678" grpId="0" autoUpdateAnimBg="0"/>
      <p:bldP spid="28679" grpId="0" autoUpdateAnimBg="0"/>
      <p:bldP spid="28683" grpId="0" autoUpdateAnimBg="0"/>
      <p:bldP spid="2868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sz="3600" b="1">
                <a:latin typeface="Comic Sans MS" pitchFamily="66" charset="0"/>
              </a:rPr>
              <a:t>Inhibition of enzymes</a:t>
            </a:r>
          </a:p>
        </p:txBody>
      </p:sp>
      <p:sp>
        <p:nvSpPr>
          <p:cNvPr id="68611" name="Rectangle 3"/>
          <p:cNvSpPr>
            <a:spLocks noGrp="1" noChangeArrowheads="1"/>
          </p:cNvSpPr>
          <p:nvPr>
            <p:ph type="body" idx="1"/>
          </p:nvPr>
        </p:nvSpPr>
        <p:spPr>
          <a:xfrm>
            <a:off x="250825" y="1495425"/>
            <a:ext cx="8642350" cy="4454525"/>
          </a:xfrm>
        </p:spPr>
        <p:txBody>
          <a:bodyPr/>
          <a:lstStyle/>
          <a:p>
            <a:pPr fontAlgn="t">
              <a:lnSpc>
                <a:spcPct val="90000"/>
              </a:lnSpc>
            </a:pPr>
            <a:r>
              <a:rPr lang="en-GB" sz="2400" b="1" dirty="0">
                <a:latin typeface="Comic Sans MS" pitchFamily="66" charset="0"/>
              </a:rPr>
              <a:t>Inhibitors slow down the rate of a reaction</a:t>
            </a:r>
            <a:br>
              <a:rPr lang="en-GB" sz="2400" b="1" dirty="0">
                <a:latin typeface="Comic Sans MS" pitchFamily="66" charset="0"/>
              </a:rPr>
            </a:br>
            <a:endParaRPr lang="en-GB" sz="2400" b="1" dirty="0">
              <a:latin typeface="Comic Sans MS" pitchFamily="66" charset="0"/>
            </a:endParaRPr>
          </a:p>
          <a:p>
            <a:pPr fontAlgn="t">
              <a:lnSpc>
                <a:spcPct val="90000"/>
              </a:lnSpc>
            </a:pPr>
            <a:r>
              <a:rPr lang="en-GB" sz="2400" b="1" dirty="0" smtClean="0">
                <a:solidFill>
                  <a:srgbClr val="FF0000"/>
                </a:solidFill>
                <a:latin typeface="Comic Sans MS" pitchFamily="66" charset="0"/>
              </a:rPr>
              <a:t>Competitive inhibitors</a:t>
            </a:r>
            <a:r>
              <a:rPr lang="en-GB" sz="2400" b="1" dirty="0">
                <a:latin typeface="Comic Sans MS" pitchFamily="66" charset="0"/>
              </a:rPr>
              <a:t>: these molecules have a similar structure to the actual substrate and so will bind temporarily with the active site. </a:t>
            </a:r>
          </a:p>
          <a:p>
            <a:pPr fontAlgn="t">
              <a:lnSpc>
                <a:spcPct val="90000"/>
              </a:lnSpc>
              <a:buFont typeface="Wingdings" pitchFamily="2" charset="2"/>
              <a:buNone/>
            </a:pPr>
            <a:endParaRPr lang="en-GB" sz="2400" b="1" dirty="0">
              <a:latin typeface="Comic Sans MS" pitchFamily="66" charset="0"/>
            </a:endParaRPr>
          </a:p>
          <a:p>
            <a:pPr fontAlgn="t">
              <a:lnSpc>
                <a:spcPct val="90000"/>
              </a:lnSpc>
            </a:pPr>
            <a:r>
              <a:rPr lang="en-GB" sz="2400" b="1" dirty="0">
                <a:solidFill>
                  <a:srgbClr val="FF0000"/>
                </a:solidFill>
                <a:latin typeface="Comic Sans MS" pitchFamily="66" charset="0"/>
              </a:rPr>
              <a:t>Non-competitive </a:t>
            </a:r>
            <a:r>
              <a:rPr lang="en-GB" sz="2400" b="1" dirty="0" smtClean="0">
                <a:solidFill>
                  <a:srgbClr val="FF0000"/>
                </a:solidFill>
                <a:latin typeface="Comic Sans MS" pitchFamily="66" charset="0"/>
              </a:rPr>
              <a:t>inhibitors</a:t>
            </a:r>
            <a:r>
              <a:rPr lang="en-GB" sz="2400" b="1" dirty="0">
                <a:latin typeface="Comic Sans MS" pitchFamily="66" charset="0"/>
              </a:rPr>
              <a:t>: these molecules are not necessarily anything like the substrate in shape. They bind with the enzyme, but not at the active site.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699792" y="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Enzyme Inhibitors:</a:t>
            </a:r>
          </a:p>
        </p:txBody>
      </p:sp>
      <p:sp>
        <p:nvSpPr>
          <p:cNvPr id="31747" name="Text Box 3"/>
          <p:cNvSpPr txBox="1">
            <a:spLocks noChangeArrowheads="1"/>
          </p:cNvSpPr>
          <p:nvPr/>
        </p:nvSpPr>
        <p:spPr bwMode="auto">
          <a:xfrm>
            <a:off x="323850" y="765175"/>
            <a:ext cx="8569325"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Inhibition occurs when enzyme action is slowed down or stopped by another substance. The inhibitor combines with the enzyme and stops it forming an enzyme-substrate complex.</a:t>
            </a:r>
          </a:p>
        </p:txBody>
      </p:sp>
      <p:sp>
        <p:nvSpPr>
          <p:cNvPr id="31748" name="Text Box 4"/>
          <p:cNvSpPr txBox="1">
            <a:spLocks noChangeArrowheads="1"/>
          </p:cNvSpPr>
          <p:nvPr/>
        </p:nvSpPr>
        <p:spPr bwMode="auto">
          <a:xfrm>
            <a:off x="323850" y="1844675"/>
            <a:ext cx="8820150" cy="106997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There are two types of inhibitor:</a:t>
            </a:r>
          </a:p>
          <a:p>
            <a:pPr>
              <a:spcBef>
                <a:spcPct val="50000"/>
              </a:spcBef>
              <a:buFontTx/>
              <a:buChar char="•"/>
            </a:pPr>
            <a:r>
              <a:rPr lang="en-GB" sz="1600" b="1">
                <a:solidFill>
                  <a:srgbClr val="00FF00"/>
                </a:solidFill>
                <a:latin typeface="Comic Sans MS" pitchFamily="66" charset="0"/>
              </a:rPr>
              <a:t> COMPETITIVE INHIBITOR</a:t>
            </a:r>
          </a:p>
          <a:p>
            <a:pPr>
              <a:spcBef>
                <a:spcPct val="50000"/>
              </a:spcBef>
              <a:buFontTx/>
              <a:buChar char="•"/>
            </a:pPr>
            <a:r>
              <a:rPr lang="en-GB" sz="1600" b="1">
                <a:solidFill>
                  <a:srgbClr val="00FF00"/>
                </a:solidFill>
                <a:latin typeface="Comic Sans MS" pitchFamily="66" charset="0"/>
              </a:rPr>
              <a:t> NON-COMPETITIVE INHIBITOR</a:t>
            </a:r>
          </a:p>
        </p:txBody>
      </p:sp>
      <p:pic>
        <p:nvPicPr>
          <p:cNvPr id="31750" name="Picture 6" descr="enzyme_inhibitor_web"/>
          <p:cNvPicPr>
            <a:picLocks noChangeAspect="1" noChangeArrowheads="1"/>
          </p:cNvPicPr>
          <p:nvPr/>
        </p:nvPicPr>
        <p:blipFill>
          <a:blip r:embed="rId2" cstate="print"/>
          <a:srcRect/>
          <a:stretch>
            <a:fillRect/>
          </a:stretch>
        </p:blipFill>
        <p:spPr bwMode="auto">
          <a:xfrm>
            <a:off x="1763713" y="2997200"/>
            <a:ext cx="5089525" cy="359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67744" y="116632"/>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Competitive Inhibitors:</a:t>
            </a:r>
          </a:p>
        </p:txBody>
      </p:sp>
      <p:sp>
        <p:nvSpPr>
          <p:cNvPr id="30723" name="Text Box 3"/>
          <p:cNvSpPr txBox="1">
            <a:spLocks noChangeArrowheads="1"/>
          </p:cNvSpPr>
          <p:nvPr/>
        </p:nvSpPr>
        <p:spPr bwMode="auto">
          <a:xfrm>
            <a:off x="323850" y="765175"/>
            <a:ext cx="8569325" cy="1192213"/>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The inhibitor is structurally similar to the substrate and competes with the active site for the enzyme.</a:t>
            </a:r>
          </a:p>
          <a:p>
            <a:pPr>
              <a:spcBef>
                <a:spcPct val="50000"/>
              </a:spcBef>
              <a:buFontTx/>
              <a:buChar char="•"/>
            </a:pPr>
            <a:r>
              <a:rPr lang="en-GB" sz="1600" b="1">
                <a:solidFill>
                  <a:srgbClr val="FF6600"/>
                </a:solidFill>
                <a:latin typeface="Comic Sans MS" pitchFamily="66" charset="0"/>
              </a:rPr>
              <a:t> I.e. the inhibitor has a shape that lets it fit into the active site of the enzyme in place of the substrate.</a:t>
            </a:r>
          </a:p>
        </p:txBody>
      </p:sp>
      <p:sp>
        <p:nvSpPr>
          <p:cNvPr id="30724" name="Text Box 4"/>
          <p:cNvSpPr txBox="1">
            <a:spLocks noChangeArrowheads="1"/>
          </p:cNvSpPr>
          <p:nvPr/>
        </p:nvSpPr>
        <p:spPr bwMode="auto">
          <a:xfrm>
            <a:off x="323850" y="2205038"/>
            <a:ext cx="88201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For example, malonic acid competes with succinate for the active sites of succinic dehydrogenase, an important enzyme in the Krebs cycle in respiration.</a:t>
            </a:r>
          </a:p>
        </p:txBody>
      </p:sp>
      <p:sp>
        <p:nvSpPr>
          <p:cNvPr id="30729" name="Text Box 9"/>
          <p:cNvSpPr txBox="1">
            <a:spLocks noChangeArrowheads="1"/>
          </p:cNvSpPr>
          <p:nvPr/>
        </p:nvSpPr>
        <p:spPr bwMode="auto">
          <a:xfrm>
            <a:off x="323850" y="3138488"/>
            <a:ext cx="8820150" cy="947737"/>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If the substrate concentration is increased it will reduce the effect of the inhibitor.</a:t>
            </a:r>
          </a:p>
          <a:p>
            <a:pPr>
              <a:spcBef>
                <a:spcPct val="50000"/>
              </a:spcBef>
              <a:buFontTx/>
              <a:buChar char="•"/>
            </a:pPr>
            <a:r>
              <a:rPr lang="en-GB" sz="1600" b="1">
                <a:solidFill>
                  <a:srgbClr val="FFFF00"/>
                </a:solidFill>
                <a:latin typeface="Comic Sans MS" pitchFamily="66" charset="0"/>
              </a:rPr>
              <a:t> This is because the more substrate molecules present the greater the chance of finding active sites, leaving fewer to be occupied by the inhibitor.</a:t>
            </a:r>
          </a:p>
        </p:txBody>
      </p:sp>
      <p:pic>
        <p:nvPicPr>
          <p:cNvPr id="15366" name="Picture 11" descr="Canim"/>
          <p:cNvPicPr>
            <a:picLocks noChangeAspect="1" noChangeArrowheads="1" noCrop="1"/>
          </p:cNvPicPr>
          <p:nvPr/>
        </p:nvPicPr>
        <p:blipFill>
          <a:blip r:embed="rId2" cstate="print"/>
          <a:srcRect/>
          <a:stretch>
            <a:fillRect/>
          </a:stretch>
        </p:blipFill>
        <p:spPr bwMode="auto">
          <a:xfrm>
            <a:off x="2844800" y="4365625"/>
            <a:ext cx="3454400" cy="2400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23728" y="18864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Non-Competitive Inhibitors:</a:t>
            </a:r>
          </a:p>
        </p:txBody>
      </p:sp>
      <p:sp>
        <p:nvSpPr>
          <p:cNvPr id="32771" name="Text Box 3"/>
          <p:cNvSpPr txBox="1">
            <a:spLocks noChangeArrowheads="1"/>
          </p:cNvSpPr>
          <p:nvPr/>
        </p:nvSpPr>
        <p:spPr bwMode="auto">
          <a:xfrm>
            <a:off x="323850" y="765175"/>
            <a:ext cx="8569325" cy="33655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These inhibitors bind to the enzyme at a site away from the active site.</a:t>
            </a:r>
          </a:p>
        </p:txBody>
      </p:sp>
      <p:sp>
        <p:nvSpPr>
          <p:cNvPr id="32772" name="Text Box 4"/>
          <p:cNvSpPr txBox="1">
            <a:spLocks noChangeArrowheads="1"/>
          </p:cNvSpPr>
          <p:nvPr/>
        </p:nvSpPr>
        <p:spPr bwMode="auto">
          <a:xfrm>
            <a:off x="323850" y="1341438"/>
            <a:ext cx="8820150" cy="581025"/>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This alters the overall shape of the enzyme molecule, including the active site, in such a way that the active site can no longer accommodate the substrate.</a:t>
            </a:r>
          </a:p>
        </p:txBody>
      </p:sp>
      <p:sp>
        <p:nvSpPr>
          <p:cNvPr id="32773" name="Text Box 5"/>
          <p:cNvSpPr txBox="1">
            <a:spLocks noChangeArrowheads="1"/>
          </p:cNvSpPr>
          <p:nvPr/>
        </p:nvSpPr>
        <p:spPr bwMode="auto">
          <a:xfrm>
            <a:off x="323850" y="2133600"/>
            <a:ext cx="8820150" cy="947738"/>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As the substrate and inhibitor molecules attach to different parts of the enzyme they are not competing for the same sites.</a:t>
            </a:r>
          </a:p>
          <a:p>
            <a:pPr>
              <a:spcBef>
                <a:spcPct val="50000"/>
              </a:spcBef>
              <a:buFontTx/>
              <a:buChar char="•"/>
            </a:pPr>
            <a:r>
              <a:rPr lang="en-GB" sz="1600" b="1">
                <a:solidFill>
                  <a:srgbClr val="FFFF00"/>
                </a:solidFill>
                <a:latin typeface="Comic Sans MS" pitchFamily="66" charset="0"/>
              </a:rPr>
              <a:t> The rate of reaction is therefore unaffected by substrate concentration.</a:t>
            </a:r>
          </a:p>
        </p:txBody>
      </p:sp>
      <p:sp>
        <p:nvSpPr>
          <p:cNvPr id="32774" name="Text Box 6"/>
          <p:cNvSpPr txBox="1">
            <a:spLocks noChangeArrowheads="1"/>
          </p:cNvSpPr>
          <p:nvPr/>
        </p:nvSpPr>
        <p:spPr bwMode="auto">
          <a:xfrm>
            <a:off x="323850" y="3284538"/>
            <a:ext cx="8820150" cy="581025"/>
          </a:xfrm>
          <a:prstGeom prst="rect">
            <a:avLst/>
          </a:prstGeom>
          <a:noFill/>
          <a:ln w="9525">
            <a:noFill/>
            <a:miter lim="800000"/>
            <a:headEnd/>
            <a:tailEnd/>
          </a:ln>
        </p:spPr>
        <p:txBody>
          <a:bodyPr>
            <a:spAutoFit/>
          </a:bodyPr>
          <a:lstStyle/>
          <a:p>
            <a:pPr>
              <a:spcBef>
                <a:spcPct val="50000"/>
              </a:spcBef>
            </a:pPr>
            <a:r>
              <a:rPr lang="en-GB" sz="1600" b="1">
                <a:solidFill>
                  <a:srgbClr val="66FFFF"/>
                </a:solidFill>
                <a:latin typeface="Comic Sans MS" pitchFamily="66" charset="0"/>
              </a:rPr>
              <a:t>For example, cyanide (a respiratory poison) attached itself to part of the enzyme, cytochrome oxidase, and inhibits respiration.</a:t>
            </a:r>
          </a:p>
        </p:txBody>
      </p:sp>
      <p:pic>
        <p:nvPicPr>
          <p:cNvPr id="16391" name="Picture 8" descr="Canima"/>
          <p:cNvPicPr>
            <a:picLocks noChangeAspect="1" noChangeArrowheads="1" noCrop="1"/>
          </p:cNvPicPr>
          <p:nvPr/>
        </p:nvPicPr>
        <p:blipFill>
          <a:blip r:embed="rId2" cstate="print"/>
          <a:srcRect/>
          <a:stretch>
            <a:fillRect/>
          </a:stretch>
        </p:blipFill>
        <p:spPr bwMode="auto">
          <a:xfrm>
            <a:off x="2700338" y="4076700"/>
            <a:ext cx="3743325" cy="2598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P spid="32773" grpId="0" autoUpdateAnimBg="0"/>
      <p:bldP spid="3277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http://www.stolaf.edu/people/giannini/flashanimat/enzymes/allosteric.swf</a:t>
            </a:r>
            <a:endParaRPr lang="en-GB" dirty="0" smtClean="0"/>
          </a:p>
          <a:p>
            <a:r>
              <a:rPr lang="en-GB" dirty="0" smtClean="0">
                <a:hlinkClick r:id="rId3"/>
              </a:rPr>
              <a:t>http://www.heartfailurematters.org/EN/Animation/Pages/animation_7.aspx</a:t>
            </a:r>
          </a:p>
          <a:p>
            <a:r>
              <a:rPr lang="en-GB" dirty="0" smtClean="0">
                <a:hlinkClick r:id="rId3"/>
              </a:rPr>
              <a:t>http://www.wiley.com/college/pratt/0471393878/student/animations/enzyme_inhibition/index.html</a:t>
            </a:r>
            <a:endParaRPr lang="en-GB" dirty="0" smtClean="0"/>
          </a:p>
          <a:p>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http://www.kscience.co.uk/animations/model.swf</a:t>
            </a:r>
            <a:endParaRPr lang="en-GB" dirty="0" smtClean="0"/>
          </a:p>
          <a:p>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Inhibition q</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12/11/2013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47</a:t>
            </a:fld>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4F5DC394-0CA4-47AE-9E0D-A72019AEE523}" type="datetime1">
              <a:rPr lang="en-GB" smtClean="0"/>
              <a:pPr/>
              <a:t>12/11/2013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48</a:t>
            </a:fld>
            <a:endParaRPr lang="en-GB"/>
          </a:p>
        </p:txBody>
      </p:sp>
      <p:pic>
        <p:nvPicPr>
          <p:cNvPr id="1026" name="Picture 2"/>
          <p:cNvPicPr>
            <a:picLocks noChangeAspect="1" noChangeArrowheads="1"/>
          </p:cNvPicPr>
          <p:nvPr/>
        </p:nvPicPr>
        <p:blipFill>
          <a:blip r:embed="rId2" cstate="print"/>
          <a:srcRect l="4425" t="14485" r="7573" b="10950"/>
          <a:stretch>
            <a:fillRect/>
          </a:stretch>
        </p:blipFill>
        <p:spPr bwMode="auto">
          <a:xfrm>
            <a:off x="0" y="476672"/>
            <a:ext cx="9201580" cy="62373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23850" y="115888"/>
            <a:ext cx="5472113" cy="457200"/>
          </a:xfrm>
          <a:prstGeom prst="rect">
            <a:avLst/>
          </a:prstGeom>
          <a:noFill/>
          <a:ln w="9525">
            <a:noFill/>
            <a:miter lim="800000"/>
            <a:headEnd/>
            <a:tailEnd/>
          </a:ln>
        </p:spPr>
        <p:txBody>
          <a:bodyPr>
            <a:spAutoFit/>
          </a:bodyPr>
          <a:lstStyle/>
          <a:p>
            <a:pPr>
              <a:spcBef>
                <a:spcPct val="50000"/>
              </a:spcBef>
            </a:pPr>
            <a:r>
              <a:rPr lang="en-GB" sz="2400">
                <a:solidFill>
                  <a:srgbClr val="FFFF00"/>
                </a:solidFill>
                <a:latin typeface="Comic Sans MS" pitchFamily="66" charset="0"/>
              </a:rPr>
              <a:t>How Enzymes Work:</a:t>
            </a:r>
          </a:p>
        </p:txBody>
      </p:sp>
      <p:sp>
        <p:nvSpPr>
          <p:cNvPr id="22531" name="Text Box 3"/>
          <p:cNvSpPr txBox="1">
            <a:spLocks noChangeArrowheads="1"/>
          </p:cNvSpPr>
          <p:nvPr/>
        </p:nvSpPr>
        <p:spPr bwMode="auto">
          <a:xfrm>
            <a:off x="323850" y="836613"/>
            <a:ext cx="8569325" cy="581025"/>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Enzymes are biological catalysts that speed up the rate of metabolic reactions, without being used up themselves. These reactions can be of two types:</a:t>
            </a:r>
          </a:p>
        </p:txBody>
      </p:sp>
      <p:sp>
        <p:nvSpPr>
          <p:cNvPr id="22532" name="Text Box 4"/>
          <p:cNvSpPr txBox="1">
            <a:spLocks noChangeArrowheads="1"/>
          </p:cNvSpPr>
          <p:nvPr/>
        </p:nvSpPr>
        <p:spPr bwMode="auto">
          <a:xfrm>
            <a:off x="323850" y="1628775"/>
            <a:ext cx="7993063" cy="33655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GB" sz="1600" b="1">
                <a:solidFill>
                  <a:srgbClr val="FF6600"/>
                </a:solidFill>
                <a:latin typeface="Comic Sans MS" pitchFamily="66" charset="0"/>
              </a:rPr>
              <a:t>Reactions where larger molecules are broken down into smaller molecules.</a:t>
            </a:r>
          </a:p>
        </p:txBody>
      </p:sp>
      <p:sp>
        <p:nvSpPr>
          <p:cNvPr id="22533" name="Text Box 5"/>
          <p:cNvSpPr txBox="1">
            <a:spLocks noChangeArrowheads="1"/>
          </p:cNvSpPr>
          <p:nvPr/>
        </p:nvSpPr>
        <p:spPr bwMode="auto">
          <a:xfrm>
            <a:off x="323850" y="2924175"/>
            <a:ext cx="8135938" cy="336550"/>
          </a:xfrm>
          <a:prstGeom prst="rect">
            <a:avLst/>
          </a:prstGeom>
          <a:noFill/>
          <a:ln w="9525">
            <a:noFill/>
            <a:miter lim="800000"/>
            <a:headEnd/>
            <a:tailEnd/>
          </a:ln>
        </p:spPr>
        <p:txBody>
          <a:bodyPr>
            <a:spAutoFit/>
          </a:bodyPr>
          <a:lstStyle/>
          <a:p>
            <a:pPr>
              <a:spcBef>
                <a:spcPct val="50000"/>
              </a:spcBef>
              <a:buFontTx/>
              <a:buChar char="•"/>
            </a:pPr>
            <a:r>
              <a:rPr lang="en-GB" sz="1600" b="1">
                <a:solidFill>
                  <a:srgbClr val="00FF00"/>
                </a:solidFill>
                <a:latin typeface="Comic Sans MS" pitchFamily="66" charset="0"/>
              </a:rPr>
              <a:t> Enzymes react with another molecule called the SUBSTRATE.</a:t>
            </a:r>
          </a:p>
        </p:txBody>
      </p:sp>
      <p:sp>
        <p:nvSpPr>
          <p:cNvPr id="22536" name="Text Box 8"/>
          <p:cNvSpPr txBox="1">
            <a:spLocks noChangeArrowheads="1"/>
          </p:cNvSpPr>
          <p:nvPr/>
        </p:nvSpPr>
        <p:spPr bwMode="auto">
          <a:xfrm>
            <a:off x="323850" y="2133600"/>
            <a:ext cx="8820150" cy="336550"/>
          </a:xfrm>
          <a:prstGeom prst="rect">
            <a:avLst/>
          </a:prstGeom>
          <a:noFill/>
          <a:ln w="9525">
            <a:noFill/>
            <a:miter lim="800000"/>
            <a:headEnd/>
            <a:tailEnd/>
          </a:ln>
        </p:spPr>
        <p:txBody>
          <a:bodyPr>
            <a:spAutoFit/>
          </a:bodyPr>
          <a:lstStyle/>
          <a:p>
            <a:pPr marL="342900" indent="-342900">
              <a:spcBef>
                <a:spcPct val="50000"/>
              </a:spcBef>
              <a:buFontTx/>
              <a:buAutoNum type="arabicPeriod" startAt="2"/>
            </a:pPr>
            <a:r>
              <a:rPr lang="en-GB" sz="1600" b="1">
                <a:solidFill>
                  <a:srgbClr val="FF6600"/>
                </a:solidFill>
                <a:latin typeface="Comic Sans MS" pitchFamily="66" charset="0"/>
              </a:rPr>
              <a:t>Reactions where small molecules are built up into larger, more complex, molecules.</a:t>
            </a:r>
          </a:p>
        </p:txBody>
      </p:sp>
      <p:sp>
        <p:nvSpPr>
          <p:cNvPr id="22537" name="Text Box 9"/>
          <p:cNvSpPr txBox="1">
            <a:spLocks noChangeArrowheads="1"/>
          </p:cNvSpPr>
          <p:nvPr/>
        </p:nvSpPr>
        <p:spPr bwMode="auto">
          <a:xfrm>
            <a:off x="323850" y="3427413"/>
            <a:ext cx="8135938" cy="581025"/>
          </a:xfrm>
          <a:prstGeom prst="rect">
            <a:avLst/>
          </a:prstGeom>
          <a:noFill/>
          <a:ln w="9525">
            <a:noFill/>
            <a:miter lim="800000"/>
            <a:headEnd/>
            <a:tailEnd/>
          </a:ln>
        </p:spPr>
        <p:txBody>
          <a:bodyPr>
            <a:spAutoFit/>
          </a:bodyPr>
          <a:lstStyle/>
          <a:p>
            <a:pPr>
              <a:spcBef>
                <a:spcPct val="50000"/>
              </a:spcBef>
              <a:buFontTx/>
              <a:buChar char="•"/>
            </a:pPr>
            <a:r>
              <a:rPr lang="en-GB" sz="1600" b="1">
                <a:solidFill>
                  <a:srgbClr val="00FF00"/>
                </a:solidFill>
                <a:latin typeface="Comic Sans MS" pitchFamily="66" charset="0"/>
              </a:rPr>
              <a:t> Each enzyme has its own special shape, with an area, the ACTIVE SITE, onto which the substrate molecules bind.</a:t>
            </a:r>
          </a:p>
        </p:txBody>
      </p:sp>
      <p:sp>
        <p:nvSpPr>
          <p:cNvPr id="22539" name="Text Box 11"/>
          <p:cNvSpPr txBox="1">
            <a:spLocks noChangeArrowheads="1"/>
          </p:cNvSpPr>
          <p:nvPr/>
        </p:nvSpPr>
        <p:spPr bwMode="auto">
          <a:xfrm>
            <a:off x="393700" y="4148138"/>
            <a:ext cx="6483350" cy="336550"/>
          </a:xfrm>
          <a:prstGeom prst="rect">
            <a:avLst/>
          </a:prstGeom>
          <a:noFill/>
          <a:ln w="9525">
            <a:noFill/>
            <a:miter lim="800000"/>
            <a:headEnd/>
            <a:tailEnd/>
          </a:ln>
        </p:spPr>
        <p:txBody>
          <a:bodyPr>
            <a:spAutoFit/>
          </a:bodyPr>
          <a:lstStyle/>
          <a:p>
            <a:pPr>
              <a:spcBef>
                <a:spcPct val="50000"/>
              </a:spcBef>
              <a:buFontTx/>
              <a:buChar char="•"/>
            </a:pPr>
            <a:r>
              <a:rPr lang="en-GB" sz="1600" b="1">
                <a:solidFill>
                  <a:srgbClr val="00FF00"/>
                </a:solidFill>
                <a:latin typeface="Comic Sans MS" pitchFamily="66" charset="0"/>
              </a:rPr>
              <a:t> This is known as the lock and key theory.</a:t>
            </a:r>
          </a:p>
        </p:txBody>
      </p:sp>
      <p:pic>
        <p:nvPicPr>
          <p:cNvPr id="4105" name="Picture 14" descr="lock%26key"/>
          <p:cNvPicPr>
            <a:picLocks noChangeAspect="1" noChangeArrowheads="1"/>
          </p:cNvPicPr>
          <p:nvPr/>
        </p:nvPicPr>
        <p:blipFill>
          <a:blip r:embed="rId2" cstate="print"/>
          <a:srcRect/>
          <a:stretch>
            <a:fillRect/>
          </a:stretch>
        </p:blipFill>
        <p:spPr bwMode="auto">
          <a:xfrm>
            <a:off x="1331913" y="4619625"/>
            <a:ext cx="6562725"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P spid="22536" grpId="0" autoUpdateAnimBg="0"/>
      <p:bldP spid="22537" grpId="0" autoUpdateAnimBg="0"/>
      <p:bldP spid="2253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3850" y="115888"/>
            <a:ext cx="5472113" cy="457200"/>
          </a:xfrm>
          <a:prstGeom prst="rect">
            <a:avLst/>
          </a:prstGeom>
          <a:noFill/>
          <a:ln w="9525">
            <a:noFill/>
            <a:miter lim="800000"/>
            <a:headEnd/>
            <a:tailEnd/>
          </a:ln>
        </p:spPr>
        <p:txBody>
          <a:bodyPr>
            <a:spAutoFit/>
          </a:bodyPr>
          <a:lstStyle/>
          <a:p>
            <a:pPr>
              <a:spcBef>
                <a:spcPct val="50000"/>
              </a:spcBef>
            </a:pPr>
            <a:r>
              <a:rPr lang="en-GB" sz="2400">
                <a:solidFill>
                  <a:srgbClr val="FFFF00"/>
                </a:solidFill>
                <a:latin typeface="Comic Sans MS" pitchFamily="66" charset="0"/>
              </a:rPr>
              <a:t>How Enzymes Work:</a:t>
            </a:r>
          </a:p>
        </p:txBody>
      </p:sp>
      <p:sp>
        <p:nvSpPr>
          <p:cNvPr id="23560" name="Text Box 8"/>
          <p:cNvSpPr txBox="1">
            <a:spLocks noChangeArrowheads="1"/>
          </p:cNvSpPr>
          <p:nvPr/>
        </p:nvSpPr>
        <p:spPr bwMode="auto">
          <a:xfrm>
            <a:off x="323850" y="908050"/>
            <a:ext cx="5256213" cy="1069975"/>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Modern interpretations of the lock and key theory suggest that in the presence of the substrate, the active site may change in order to select the  substrate’s shape. </a:t>
            </a:r>
          </a:p>
        </p:txBody>
      </p:sp>
      <p:sp>
        <p:nvSpPr>
          <p:cNvPr id="23562" name="Text Box 10"/>
          <p:cNvSpPr txBox="1">
            <a:spLocks noChangeArrowheads="1"/>
          </p:cNvSpPr>
          <p:nvPr/>
        </p:nvSpPr>
        <p:spPr bwMode="auto">
          <a:xfrm>
            <a:off x="323850" y="2276475"/>
            <a:ext cx="5184775" cy="825500"/>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This is called the INDUCED FIT HYPOTHESIS, e.g. illustrated by the enzyme, lysozyme (structural details aren’t important).</a:t>
            </a:r>
          </a:p>
        </p:txBody>
      </p:sp>
      <p:pic>
        <p:nvPicPr>
          <p:cNvPr id="23565" name="Picture 13"/>
          <p:cNvPicPr>
            <a:picLocks noChangeAspect="1" noChangeArrowheads="1"/>
          </p:cNvPicPr>
          <p:nvPr/>
        </p:nvPicPr>
        <p:blipFill>
          <a:blip r:embed="rId2" cstate="print"/>
          <a:srcRect/>
          <a:stretch>
            <a:fillRect/>
          </a:stretch>
        </p:blipFill>
        <p:spPr bwMode="auto">
          <a:xfrm>
            <a:off x="1619250" y="3933825"/>
            <a:ext cx="5867400" cy="2738438"/>
          </a:xfrm>
          <a:prstGeom prst="rect">
            <a:avLst/>
          </a:prstGeom>
          <a:noFill/>
          <a:ln w="9525">
            <a:noFill/>
            <a:miter lim="800000"/>
            <a:headEnd/>
            <a:tailEnd/>
          </a:ln>
        </p:spPr>
      </p:pic>
      <p:pic>
        <p:nvPicPr>
          <p:cNvPr id="23566" name="Picture 14"/>
          <p:cNvPicPr>
            <a:picLocks noChangeAspect="1" noChangeArrowheads="1"/>
          </p:cNvPicPr>
          <p:nvPr/>
        </p:nvPicPr>
        <p:blipFill>
          <a:blip r:embed="rId3" cstate="print"/>
          <a:srcRect/>
          <a:stretch>
            <a:fillRect/>
          </a:stretch>
        </p:blipFill>
        <p:spPr bwMode="auto">
          <a:xfrm>
            <a:off x="5867400" y="620713"/>
            <a:ext cx="3059113" cy="1979612"/>
          </a:xfrm>
          <a:prstGeom prst="rect">
            <a:avLst/>
          </a:prstGeom>
          <a:noFill/>
          <a:ln w="9525">
            <a:noFill/>
            <a:miter lim="800000"/>
            <a:headEnd/>
            <a:tailEnd/>
          </a:ln>
        </p:spPr>
      </p:pic>
      <p:sp>
        <p:nvSpPr>
          <p:cNvPr id="23567" name="Text Box 15"/>
          <p:cNvSpPr txBox="1">
            <a:spLocks noChangeArrowheads="1"/>
          </p:cNvSpPr>
          <p:nvPr/>
        </p:nvSpPr>
        <p:spPr bwMode="auto">
          <a:xfrm>
            <a:off x="323850" y="3429000"/>
            <a:ext cx="8208963" cy="336550"/>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Enzyme + Substrate </a:t>
            </a:r>
            <a:r>
              <a:rPr lang="en-GB" sz="1600" b="1">
                <a:solidFill>
                  <a:srgbClr val="FFFF00"/>
                </a:solidFill>
                <a:latin typeface="Comic Sans MS" pitchFamily="66" charset="0"/>
                <a:sym typeface="Wingdings" pitchFamily="2" charset="2"/>
              </a:rPr>
              <a:t></a:t>
            </a:r>
            <a:r>
              <a:rPr lang="en-GB" sz="1600" b="1">
                <a:solidFill>
                  <a:srgbClr val="FFFF00"/>
                </a:solidFill>
                <a:latin typeface="Comic Sans MS" pitchFamily="66" charset="0"/>
              </a:rPr>
              <a:t> Enzyme-Substrate complex </a:t>
            </a:r>
            <a:r>
              <a:rPr lang="en-GB" sz="1600" b="1">
                <a:solidFill>
                  <a:srgbClr val="FFFF00"/>
                </a:solidFill>
                <a:latin typeface="Comic Sans MS" pitchFamily="66" charset="0"/>
                <a:sym typeface="Wingdings" pitchFamily="2" charset="2"/>
              </a:rPr>
              <a:t> Enzyme + Product</a:t>
            </a:r>
            <a:endParaRPr lang="en-GB" sz="1600" b="1">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566"/>
                                        </p:tgtEl>
                                        <p:attrNameLst>
                                          <p:attrName>style.visibility</p:attrName>
                                        </p:attrNameLst>
                                      </p:cBhvr>
                                      <p:to>
                                        <p:strVal val="visible"/>
                                      </p:to>
                                    </p:set>
                                    <p:animEffect transition="in" filter="fade">
                                      <p:cBhvr>
                                        <p:cTn id="11" dur="2000"/>
                                        <p:tgtEl>
                                          <p:spTgt spid="2356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35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356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565"/>
                                        </p:tgtEl>
                                        <p:attrNameLst>
                                          <p:attrName>style.visibility</p:attrName>
                                        </p:attrNameLst>
                                      </p:cBhvr>
                                      <p:to>
                                        <p:strVal val="visible"/>
                                      </p:to>
                                    </p:set>
                                    <p:animEffect transition="in" filter="fade">
                                      <p:cBhvr>
                                        <p:cTn id="24" dur="20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utoUpdateAnimBg="0"/>
      <p:bldP spid="23562" grpId="0" autoUpdateAnimBg="0"/>
      <p:bldP spid="2356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sp>
        <p:nvSpPr>
          <p:cNvPr id="6147" name="Content Placeholder 2"/>
          <p:cNvSpPr>
            <a:spLocks noGrp="1"/>
          </p:cNvSpPr>
          <p:nvPr>
            <p:ph idx="1"/>
          </p:nvPr>
        </p:nvSpPr>
        <p:spPr/>
        <p:txBody>
          <a:bodyPr/>
          <a:lstStyle/>
          <a:p>
            <a:pPr eaLnBrk="1" hangingPunct="1"/>
            <a:r>
              <a:rPr lang="en-GB" smtClean="0">
                <a:hlinkClick r:id="rId2"/>
              </a:rPr>
              <a:t>http://www.elmhurst.edu/~chm/vchembook/571lockkey.html</a:t>
            </a:r>
            <a:endParaRPr lang="en-GB" smtClean="0"/>
          </a:p>
          <a:p>
            <a:pPr eaLnBrk="1" hangingPunct="1"/>
            <a:r>
              <a:rPr lang="en-GB" smtClean="0">
                <a:hlinkClick r:id="rId3"/>
              </a:rPr>
              <a:t>http://course1.winona.edu/sberg/ANIMTNS/ind-fit.htm</a:t>
            </a:r>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4213" y="0"/>
            <a:ext cx="7772400" cy="1470025"/>
          </a:xfrm>
        </p:spPr>
        <p:txBody>
          <a:bodyPr/>
          <a:lstStyle/>
          <a:p>
            <a:pPr eaLnBrk="1" hangingPunct="1"/>
            <a:r>
              <a:rPr lang="en-GB" smtClean="0"/>
              <a:t>Objectives</a:t>
            </a:r>
            <a:br>
              <a:rPr lang="en-GB" smtClean="0"/>
            </a:br>
            <a:r>
              <a:rPr lang="en-GB" smtClean="0"/>
              <a:t>You should be able to...</a:t>
            </a:r>
          </a:p>
        </p:txBody>
      </p:sp>
      <p:sp>
        <p:nvSpPr>
          <p:cNvPr id="3" name="Subtitle 2"/>
          <p:cNvSpPr>
            <a:spLocks noGrp="1"/>
          </p:cNvSpPr>
          <p:nvPr>
            <p:ph type="subTitle" idx="1"/>
          </p:nvPr>
        </p:nvSpPr>
        <p:spPr>
          <a:xfrm>
            <a:off x="395536" y="1557338"/>
            <a:ext cx="8424935" cy="5111750"/>
          </a:xfrm>
        </p:spPr>
        <p:txBody>
          <a:bodyPr>
            <a:normAutofit/>
          </a:bodyPr>
          <a:lstStyle/>
          <a:p>
            <a:r>
              <a:rPr lang="en-GB" b="1" dirty="0" smtClean="0">
                <a:solidFill>
                  <a:schemeClr val="tx1"/>
                </a:solidFill>
              </a:rPr>
              <a:t>3.6 Enzymes</a:t>
            </a:r>
          </a:p>
          <a:p>
            <a:r>
              <a:rPr lang="en-GB" dirty="0" smtClean="0">
                <a:solidFill>
                  <a:schemeClr val="tx1"/>
                </a:solidFill>
              </a:rPr>
              <a:t>3.6.3 Explain the effects of temperature, pH and substrate concentration on enzyme activity.</a:t>
            </a:r>
          </a:p>
          <a:p>
            <a:r>
              <a:rPr lang="en-GB" dirty="0" smtClean="0">
                <a:solidFill>
                  <a:schemeClr val="tx1"/>
                </a:solidFill>
              </a:rPr>
              <a:t>3.6.4 Define </a:t>
            </a:r>
            <a:r>
              <a:rPr lang="en-GB" dirty="0" err="1" smtClean="0">
                <a:solidFill>
                  <a:schemeClr val="tx1"/>
                </a:solidFill>
              </a:rPr>
              <a:t>denaturation</a:t>
            </a:r>
            <a:r>
              <a:rPr lang="en-GB" dirty="0" smtClean="0">
                <a:solidFill>
                  <a:schemeClr val="tx1"/>
                </a:solidFill>
              </a:rPr>
              <a:t> . </a:t>
            </a:r>
          </a:p>
          <a:p>
            <a:r>
              <a:rPr lang="en-GB" b="1" dirty="0" smtClean="0">
                <a:solidFill>
                  <a:schemeClr val="tx1"/>
                </a:solidFill>
              </a:rPr>
              <a:t>7.6 Enzymes</a:t>
            </a:r>
          </a:p>
          <a:p>
            <a:r>
              <a:rPr lang="en-GB" dirty="0" smtClean="0">
                <a:solidFill>
                  <a:schemeClr val="tx1"/>
                </a:solidFill>
              </a:rPr>
              <a:t>7.6.3 Explain that enzymes lower the activation energy of the chemical reactions that they catalyse.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123728" y="0"/>
            <a:ext cx="5472113" cy="457200"/>
          </a:xfrm>
          <a:prstGeom prst="rect">
            <a:avLst/>
          </a:prstGeom>
          <a:noFill/>
          <a:ln w="9525">
            <a:noFill/>
            <a:miter lim="800000"/>
            <a:headEnd/>
            <a:tailEnd/>
          </a:ln>
        </p:spPr>
        <p:txBody>
          <a:bodyPr>
            <a:spAutoFit/>
          </a:bodyPr>
          <a:lstStyle/>
          <a:p>
            <a:pPr>
              <a:spcBef>
                <a:spcPct val="50000"/>
              </a:spcBef>
            </a:pPr>
            <a:r>
              <a:rPr lang="en-GB" sz="2400" dirty="0">
                <a:solidFill>
                  <a:srgbClr val="FFFF00"/>
                </a:solidFill>
                <a:latin typeface="Comic Sans MS" pitchFamily="66" charset="0"/>
              </a:rPr>
              <a:t>Properties of Enzymes:</a:t>
            </a:r>
          </a:p>
        </p:txBody>
      </p:sp>
      <p:sp>
        <p:nvSpPr>
          <p:cNvPr id="24579" name="Text Box 3"/>
          <p:cNvSpPr txBox="1">
            <a:spLocks noChangeArrowheads="1"/>
          </p:cNvSpPr>
          <p:nvPr/>
        </p:nvSpPr>
        <p:spPr bwMode="auto">
          <a:xfrm>
            <a:off x="323850" y="765175"/>
            <a:ext cx="5111750" cy="825500"/>
          </a:xfrm>
          <a:prstGeom prst="rect">
            <a:avLst/>
          </a:prstGeom>
          <a:noFill/>
          <a:ln w="9525">
            <a:noFill/>
            <a:miter lim="800000"/>
            <a:headEnd/>
            <a:tailEnd/>
          </a:ln>
        </p:spPr>
        <p:txBody>
          <a:bodyPr>
            <a:spAutoFit/>
          </a:bodyPr>
          <a:lstStyle/>
          <a:p>
            <a:pPr>
              <a:spcBef>
                <a:spcPct val="50000"/>
              </a:spcBef>
            </a:pPr>
            <a:r>
              <a:rPr lang="en-GB" sz="1600" b="1">
                <a:solidFill>
                  <a:srgbClr val="FF6600"/>
                </a:solidFill>
                <a:latin typeface="Comic Sans MS" pitchFamily="66" charset="0"/>
              </a:rPr>
              <a:t>Enzymes are specific i.e. each enzyme will catalyse only one particular reaction, for example, sucrASE acts on the sugar, sucrOSE. </a:t>
            </a:r>
          </a:p>
        </p:txBody>
      </p:sp>
      <p:sp>
        <p:nvSpPr>
          <p:cNvPr id="24580" name="Text Box 4"/>
          <p:cNvSpPr txBox="1">
            <a:spLocks noChangeArrowheads="1"/>
          </p:cNvSpPr>
          <p:nvPr/>
        </p:nvSpPr>
        <p:spPr bwMode="auto">
          <a:xfrm>
            <a:off x="323850" y="1916113"/>
            <a:ext cx="4752975" cy="2170112"/>
          </a:xfrm>
          <a:prstGeom prst="rect">
            <a:avLst/>
          </a:prstGeom>
          <a:noFill/>
          <a:ln w="9525">
            <a:noFill/>
            <a:miter lim="800000"/>
            <a:headEnd/>
            <a:tailEnd/>
          </a:ln>
        </p:spPr>
        <p:txBody>
          <a:bodyPr>
            <a:spAutoFit/>
          </a:bodyPr>
          <a:lstStyle/>
          <a:p>
            <a:pPr>
              <a:spcBef>
                <a:spcPct val="50000"/>
              </a:spcBef>
            </a:pPr>
            <a:r>
              <a:rPr lang="en-GB" sz="1600" b="1">
                <a:solidFill>
                  <a:srgbClr val="00FF00"/>
                </a:solidFill>
                <a:latin typeface="Comic Sans MS" pitchFamily="66" charset="0"/>
              </a:rPr>
              <a:t>Enzymes are very efficient and have a high TURNOVER NUMBER. </a:t>
            </a:r>
          </a:p>
          <a:p>
            <a:pPr>
              <a:spcBef>
                <a:spcPct val="50000"/>
              </a:spcBef>
              <a:buFontTx/>
              <a:buChar char="•"/>
            </a:pPr>
            <a:r>
              <a:rPr lang="en-GB" sz="1600" b="1">
                <a:solidFill>
                  <a:srgbClr val="00FF00"/>
                </a:solidFill>
                <a:latin typeface="Comic Sans MS" pitchFamily="66" charset="0"/>
              </a:rPr>
              <a:t> This means that they can convert many molecules of substrate per unit time, for example, catalase, which breaks down the waste product hydrogen peroxide in the body, has a turnover number of several million!</a:t>
            </a:r>
          </a:p>
        </p:txBody>
      </p:sp>
      <p:sp>
        <p:nvSpPr>
          <p:cNvPr id="24583" name="Text Box 7"/>
          <p:cNvSpPr txBox="1">
            <a:spLocks noChangeArrowheads="1"/>
          </p:cNvSpPr>
          <p:nvPr/>
        </p:nvSpPr>
        <p:spPr bwMode="auto">
          <a:xfrm>
            <a:off x="323850" y="4365625"/>
            <a:ext cx="5111750" cy="2292350"/>
          </a:xfrm>
          <a:prstGeom prst="rect">
            <a:avLst/>
          </a:prstGeom>
          <a:noFill/>
          <a:ln w="9525">
            <a:noFill/>
            <a:miter lim="800000"/>
            <a:headEnd/>
            <a:tailEnd/>
          </a:ln>
        </p:spPr>
        <p:txBody>
          <a:bodyPr>
            <a:spAutoFit/>
          </a:bodyPr>
          <a:lstStyle/>
          <a:p>
            <a:pPr>
              <a:spcBef>
                <a:spcPct val="50000"/>
              </a:spcBef>
            </a:pPr>
            <a:r>
              <a:rPr lang="en-GB" sz="1600" b="1">
                <a:solidFill>
                  <a:srgbClr val="FFFF00"/>
                </a:solidFill>
                <a:latin typeface="Comic Sans MS" pitchFamily="66" charset="0"/>
              </a:rPr>
              <a:t>Chemical reactions need energy to start them off and this is called ACTIVATION ENERGY. </a:t>
            </a:r>
          </a:p>
          <a:p>
            <a:pPr>
              <a:spcBef>
                <a:spcPct val="50000"/>
              </a:spcBef>
              <a:buFontTx/>
              <a:buChar char="•"/>
            </a:pPr>
            <a:r>
              <a:rPr lang="en-GB" sz="1600" b="1">
                <a:solidFill>
                  <a:srgbClr val="FFFF00"/>
                </a:solidFill>
                <a:latin typeface="Comic Sans MS" pitchFamily="66" charset="0"/>
              </a:rPr>
              <a:t> This energy is needed to break the existing chemical bonds inside molecules. </a:t>
            </a:r>
          </a:p>
          <a:p>
            <a:pPr>
              <a:spcBef>
                <a:spcPct val="50000"/>
              </a:spcBef>
              <a:buFontTx/>
              <a:buChar char="•"/>
            </a:pPr>
            <a:r>
              <a:rPr lang="en-GB" sz="1600" b="1">
                <a:solidFill>
                  <a:srgbClr val="FFFF00"/>
                </a:solidFill>
                <a:latin typeface="Comic Sans MS" pitchFamily="66" charset="0"/>
              </a:rPr>
              <a:t> In the body enzymes lower the activation energy of a reaction and so reduce the input of energy needed and allow reactions to take place at lower temperatures.</a:t>
            </a:r>
          </a:p>
        </p:txBody>
      </p:sp>
      <p:pic>
        <p:nvPicPr>
          <p:cNvPr id="24585" name="Picture 9" descr="FG14_013"/>
          <p:cNvPicPr>
            <a:picLocks noChangeAspect="1" noChangeArrowheads="1"/>
          </p:cNvPicPr>
          <p:nvPr/>
        </p:nvPicPr>
        <p:blipFill>
          <a:blip r:embed="rId2" cstate="print"/>
          <a:srcRect/>
          <a:stretch>
            <a:fillRect/>
          </a:stretch>
        </p:blipFill>
        <p:spPr bwMode="auto">
          <a:xfrm>
            <a:off x="5364163" y="692150"/>
            <a:ext cx="3490912" cy="2327275"/>
          </a:xfrm>
          <a:prstGeom prst="rect">
            <a:avLst/>
          </a:prstGeom>
          <a:noFill/>
          <a:ln w="9525">
            <a:noFill/>
            <a:miter lim="800000"/>
            <a:headEnd/>
            <a:tailEnd/>
          </a:ln>
        </p:spPr>
      </p:pic>
      <p:pic>
        <p:nvPicPr>
          <p:cNvPr id="24587" name="Picture 11" descr="figure06-14"/>
          <p:cNvPicPr>
            <a:picLocks noChangeAspect="1" noChangeArrowheads="1"/>
          </p:cNvPicPr>
          <p:nvPr/>
        </p:nvPicPr>
        <p:blipFill>
          <a:blip r:embed="rId3" cstate="print"/>
          <a:srcRect/>
          <a:stretch>
            <a:fillRect/>
          </a:stretch>
        </p:blipFill>
        <p:spPr bwMode="auto">
          <a:xfrm>
            <a:off x="5435600" y="3694113"/>
            <a:ext cx="3444875" cy="2922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585"/>
                                        </p:tgtEl>
                                        <p:attrNameLst>
                                          <p:attrName>style.visibility</p:attrName>
                                        </p:attrNameLst>
                                      </p:cBhvr>
                                      <p:to>
                                        <p:strVal val="visible"/>
                                      </p:to>
                                    </p:set>
                                    <p:animEffect transition="in" filter="fade">
                                      <p:cBhvr>
                                        <p:cTn id="19" dur="2000"/>
                                        <p:tgtEl>
                                          <p:spTgt spid="2458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587"/>
                                        </p:tgtEl>
                                        <p:attrNameLst>
                                          <p:attrName>style.visibility</p:attrName>
                                        </p:attrNameLst>
                                      </p:cBhvr>
                                      <p:to>
                                        <p:strVal val="visible"/>
                                      </p:to>
                                    </p:set>
                                    <p:animEffect transition="in" filter="fade">
                                      <p:cBhvr>
                                        <p:cTn id="24" dur="20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3"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TotalTime>
  <Words>3487</Words>
  <Application>Microsoft Office PowerPoint</Application>
  <PresentationFormat>On-screen Show (4:3)</PresentationFormat>
  <Paragraphs>319</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Objectives You should be able to...</vt:lpstr>
      <vt:lpstr>Objectives You should be able to...</vt:lpstr>
      <vt:lpstr>Slide 4</vt:lpstr>
      <vt:lpstr>Slide 5</vt:lpstr>
      <vt:lpstr>Slide 6</vt:lpstr>
      <vt:lpstr>Slide 7</vt:lpstr>
      <vt:lpstr>Objectives You should be able to...</vt:lpstr>
      <vt:lpstr>Slide 9</vt:lpstr>
      <vt:lpstr>Slide 10</vt:lpstr>
      <vt:lpstr>Slide 11</vt:lpstr>
      <vt:lpstr>Slide 12</vt:lpstr>
      <vt:lpstr>Slide 13</vt:lpstr>
      <vt:lpstr>Slide 14</vt:lpstr>
      <vt:lpstr>Slide 15</vt:lpstr>
      <vt:lpstr>Slide 16</vt:lpstr>
      <vt:lpstr>Objectives You should be able to...</vt:lpstr>
      <vt:lpstr>Slide 18</vt:lpstr>
      <vt:lpstr>Slide 19</vt:lpstr>
      <vt:lpstr>Slide 20</vt:lpstr>
      <vt:lpstr>Slide 21</vt:lpstr>
      <vt:lpstr>Objectives I should be able to…</vt:lpstr>
      <vt:lpstr>Enzymes in Industry</vt:lpstr>
      <vt:lpstr>Enzymes as Catalysts</vt:lpstr>
      <vt:lpstr>Isolating Enzymes</vt:lpstr>
      <vt:lpstr>Immobilising Enzymes</vt:lpstr>
      <vt:lpstr>Advantages of Immobilised Enzymes</vt:lpstr>
      <vt:lpstr>Disadvantages of Immobilised Enzymes</vt:lpstr>
      <vt:lpstr>Slide 29</vt:lpstr>
      <vt:lpstr>Immobilisation in a Nutshell</vt:lpstr>
      <vt:lpstr>Slide 31</vt:lpstr>
      <vt:lpstr>Cut and stick the advantages and disadvantages of immobilised enzymes</vt:lpstr>
      <vt:lpstr>Slide 33</vt:lpstr>
      <vt:lpstr>Timeline of enzyme discovery</vt:lpstr>
      <vt:lpstr>You should be able to…</vt:lpstr>
      <vt:lpstr>Slide 36</vt:lpstr>
      <vt:lpstr>Slide 37</vt:lpstr>
      <vt:lpstr>Slide 38</vt:lpstr>
      <vt:lpstr>Slide 39</vt:lpstr>
      <vt:lpstr>Slide 40</vt:lpstr>
      <vt:lpstr>Inhibition of enzymes</vt:lpstr>
      <vt:lpstr>Slide 42</vt:lpstr>
      <vt:lpstr>Slide 43</vt:lpstr>
      <vt:lpstr>Slide 44</vt:lpstr>
      <vt:lpstr>Slide 45</vt:lpstr>
      <vt:lpstr>Slide 46</vt:lpstr>
      <vt:lpstr>Plenary</vt:lpstr>
      <vt:lpstr>Slide 48</vt:lpstr>
    </vt:vector>
  </TitlesOfParts>
  <Company>City of Bristol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The Importance of ATP</dc:title>
  <dc:creator>Project 2003 User</dc:creator>
  <cp:lastModifiedBy>Anthony Lovat</cp:lastModifiedBy>
  <cp:revision>85</cp:revision>
  <dcterms:created xsi:type="dcterms:W3CDTF">2012-05-22T08:35:20Z</dcterms:created>
  <dcterms:modified xsi:type="dcterms:W3CDTF">2013-11-12T12:02:45Z</dcterms:modified>
</cp:coreProperties>
</file>