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85"/>
  </p:notesMasterIdLst>
  <p:sldIdLst>
    <p:sldId id="257" r:id="rId2"/>
    <p:sldId id="258" r:id="rId3"/>
    <p:sldId id="259" r:id="rId4"/>
    <p:sldId id="260" r:id="rId5"/>
    <p:sldId id="261" r:id="rId6"/>
    <p:sldId id="283" r:id="rId7"/>
    <p:sldId id="272" r:id="rId8"/>
    <p:sldId id="273" r:id="rId9"/>
    <p:sldId id="274" r:id="rId10"/>
    <p:sldId id="275" r:id="rId11"/>
    <p:sldId id="276" r:id="rId12"/>
    <p:sldId id="277" r:id="rId13"/>
    <p:sldId id="278" r:id="rId14"/>
    <p:sldId id="281" r:id="rId15"/>
    <p:sldId id="341" r:id="rId16"/>
    <p:sldId id="282" r:id="rId17"/>
    <p:sldId id="330" r:id="rId18"/>
    <p:sldId id="331" r:id="rId19"/>
    <p:sldId id="332" r:id="rId20"/>
    <p:sldId id="333" r:id="rId21"/>
    <p:sldId id="334" r:id="rId22"/>
    <p:sldId id="335" r:id="rId23"/>
    <p:sldId id="336" r:id="rId24"/>
    <p:sldId id="337" r:id="rId25"/>
    <p:sldId id="338" r:id="rId26"/>
    <p:sldId id="339" r:id="rId27"/>
    <p:sldId id="340" r:id="rId28"/>
    <p:sldId id="342"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43" r:id="rId50"/>
    <p:sldId id="344" r:id="rId51"/>
    <p:sldId id="305" r:id="rId52"/>
    <p:sldId id="309" r:id="rId53"/>
    <p:sldId id="310" r:id="rId54"/>
    <p:sldId id="311" r:id="rId55"/>
    <p:sldId id="312" r:id="rId56"/>
    <p:sldId id="313" r:id="rId57"/>
    <p:sldId id="314" r:id="rId58"/>
    <p:sldId id="315" r:id="rId59"/>
    <p:sldId id="316" r:id="rId60"/>
    <p:sldId id="317" r:id="rId61"/>
    <p:sldId id="318" r:id="rId62"/>
    <p:sldId id="319" r:id="rId63"/>
    <p:sldId id="326" r:id="rId64"/>
    <p:sldId id="327" r:id="rId65"/>
    <p:sldId id="328" r:id="rId66"/>
    <p:sldId id="329"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0" autoAdjust="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5072BD0-5CEB-4FF3-8280-9F3B90FD61A6}" type="datetimeFigureOut">
              <a:rPr lang="en-GB" smtClean="0"/>
              <a:pPr/>
              <a:t>07/02/2014</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extLst>
      <p:ext uri="{BB962C8B-B14F-4D97-AF65-F5344CB8AC3E}">
        <p14:creationId xmlns="" xmlns:p14="http://schemas.microsoft.com/office/powerpoint/2010/main" val="277741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5A46F-BE12-4E9D-8FF7-94E255F4F69F}" type="slidenum">
              <a:rPr lang="en-GB"/>
              <a:pPr/>
              <a:t>56</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GB"/>
              <a:t>Preparing the algal balls</a:t>
            </a:r>
          </a:p>
        </p:txBody>
      </p:sp>
    </p:spTree>
    <p:extLst>
      <p:ext uri="{BB962C8B-B14F-4D97-AF65-F5344CB8AC3E}">
        <p14:creationId xmlns="" xmlns:p14="http://schemas.microsoft.com/office/powerpoint/2010/main" val="299186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8287D-FBCD-4A6A-8218-522E67490647}" type="slidenum">
              <a:rPr lang="en-GB"/>
              <a:pPr/>
              <a:t>60</a:t>
            </a:fld>
            <a:endParaRPr lang="en-GB"/>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GB"/>
              <a:t>Buffers 7.6 –9.2</a:t>
            </a:r>
          </a:p>
        </p:txBody>
      </p:sp>
    </p:spTree>
    <p:extLst>
      <p:ext uri="{BB962C8B-B14F-4D97-AF65-F5344CB8AC3E}">
        <p14:creationId xmlns="" xmlns:p14="http://schemas.microsoft.com/office/powerpoint/2010/main" val="1016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7AE42-1D3F-45CC-90B6-B9FBB691A6B0}" type="slidenum">
              <a:rPr lang="en-GB"/>
              <a:pPr/>
              <a:t>61</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GB"/>
              <a:t>Placing the tubes at different distances from the light source</a:t>
            </a:r>
          </a:p>
        </p:txBody>
      </p:sp>
    </p:spTree>
    <p:extLst>
      <p:ext uri="{BB962C8B-B14F-4D97-AF65-F5344CB8AC3E}">
        <p14:creationId xmlns="" xmlns:p14="http://schemas.microsoft.com/office/powerpoint/2010/main" val="407173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016C6-CB1B-49B6-9244-1ED2D32136B9}" type="slidenum">
              <a:rPr lang="en-GB"/>
              <a:pPr/>
              <a:t>62</a:t>
            </a:fld>
            <a:endParaRPr lang="en-GB"/>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GB"/>
              <a:t>The colorimeter we recommend for key stage 4 use is the WPA colorimeter</a:t>
            </a:r>
          </a:p>
        </p:txBody>
      </p:sp>
    </p:spTree>
    <p:extLst>
      <p:ext uri="{BB962C8B-B14F-4D97-AF65-F5344CB8AC3E}">
        <p14:creationId xmlns="" xmlns:p14="http://schemas.microsoft.com/office/powerpoint/2010/main" val="400008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5527-27A4-4B39-B7C5-E5EF7E0C3274}" type="slidenum">
              <a:rPr lang="en-GB"/>
              <a:pPr/>
              <a:t>63</a:t>
            </a:fld>
            <a:endParaRPr lang="en-GB"/>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GB"/>
              <a:t>The colorimeter we recommend for key stage 4 use is the WPA colorimeter</a:t>
            </a:r>
          </a:p>
        </p:txBody>
      </p:sp>
    </p:spTree>
    <p:extLst>
      <p:ext uri="{BB962C8B-B14F-4D97-AF65-F5344CB8AC3E}">
        <p14:creationId xmlns="" xmlns:p14="http://schemas.microsoft.com/office/powerpoint/2010/main" val="358308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64D17643-CDA7-4C40-8348-7D319F88DDBC}" type="datetime1">
              <a:rPr lang="en-GB" smtClean="0"/>
              <a:pPr/>
              <a:t>07/02/2014</a:t>
            </a:fld>
            <a:r>
              <a:rPr lang="en-GB" smtClean="0"/>
              <a:t> </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Mr A Lovat </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082F-4094-4C0C-947B-285F7E4C5120}"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EC119-6C58-4C51-B76C-202740C2B6AE}"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3418-91B3-4362-8E5C-7A6AD97A41B1}"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BD5799-C92C-4066-8CDA-4CDB3463D745}" type="datetime1">
              <a:rPr lang="en-GB" smtClean="0"/>
              <a:pPr/>
              <a:t>07/02/2014</a:t>
            </a:fld>
            <a:endParaRPr lang="en-GB"/>
          </a:p>
        </p:txBody>
      </p:sp>
      <p:sp>
        <p:nvSpPr>
          <p:cNvPr id="8" name="Footer Placeholder 7"/>
          <p:cNvSpPr>
            <a:spLocks noGrp="1"/>
          </p:cNvSpPr>
          <p:nvPr>
            <p:ph type="ftr" sz="quarter" idx="11"/>
          </p:nvPr>
        </p:nvSpPr>
        <p:spPr/>
        <p:txBody>
          <a:bodyPr/>
          <a:lstStyle/>
          <a:p>
            <a:r>
              <a:rPr lang="en-GB" smtClean="0"/>
              <a:t>Mr A Lovat </a:t>
            </a:r>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C4E9-5AE4-40E9-B5DF-32D26B9B293D}" type="datetime1">
              <a:rPr lang="en-GB" smtClean="0"/>
              <a:pPr/>
              <a:t>07/02/2014</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8018-7BDC-418D-B34C-C0EEA326458C}" type="datetime1">
              <a:rPr lang="en-GB" smtClean="0"/>
              <a:pPr/>
              <a:t>07/02/2014</a:t>
            </a:fld>
            <a:endParaRPr lang="en-GB"/>
          </a:p>
        </p:txBody>
      </p:sp>
      <p:sp>
        <p:nvSpPr>
          <p:cNvPr id="3" name="Footer Placeholder 2"/>
          <p:cNvSpPr>
            <a:spLocks noGrp="1"/>
          </p:cNvSpPr>
          <p:nvPr>
            <p:ph type="ftr" sz="quarter" idx="11"/>
          </p:nvPr>
        </p:nvSpPr>
        <p:spPr/>
        <p:txBody>
          <a:bodyPr/>
          <a:lstStyle/>
          <a:p>
            <a:r>
              <a:rPr lang="en-GB" smtClean="0"/>
              <a:t>Mr A Lovat </a:t>
            </a:r>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C2597-7FDC-4425-83C4-BE7C7A3E9BF9}"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911-B48E-4CA5-98EB-EB0C69A0FEA3}"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A2C7ACD-8C9A-45EF-AC8A-9952BD92F7E6}" type="datetime1">
              <a:rPr lang="en-GB" smtClean="0"/>
              <a:pPr/>
              <a:t>07/02/2014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Mr A Lovat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p:nvPicPr>
        <p:blipFill>
          <a:blip r:embed="rId13"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9/9c/Chloroplast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9/9c/Chloroplast_diagram.sv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highered.mcgraw-hill.com/sites/0072437316/student_view0/chapter10/animation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5T3U51yzdE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thebiologyfaculty.org/a-levels/item/110-harvesting-the-sun-light-dependent-reactions-pt2" TargetMode="External"/><Relationship Id="rId2" Type="http://schemas.openxmlformats.org/officeDocument/2006/relationships/hyperlink" Target="http://www.thebiologyfaculty.org/a-levels/item/79-harvesting-the-sun-light-dependent-reactions-pt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82.xml.rels><?xml version="1.0" encoding="UTF-8" standalone="yes"?>
<Relationships xmlns="http://schemas.openxmlformats.org/package/2006/relationships"><Relationship Id="rId2" Type="http://schemas.openxmlformats.org/officeDocument/2006/relationships/hyperlink" Target="http://highered.mcgraw-hill.com/sites/9834092339/student_view0/chapter39/calvin_cycle.html"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GB" u="sng">
                <a:latin typeface="Comic Sans MS" pitchFamily="66" charset="0"/>
              </a:rPr>
              <a:t>Chloroplasts</a:t>
            </a:r>
          </a:p>
        </p:txBody>
      </p:sp>
      <p:sp>
        <p:nvSpPr>
          <p:cNvPr id="2053" name="Rectangle 5"/>
          <p:cNvSpPr>
            <a:spLocks noGrp="1" noChangeArrowheads="1"/>
          </p:cNvSpPr>
          <p:nvPr>
            <p:ph type="body" idx="1"/>
          </p:nvPr>
        </p:nvSpPr>
        <p:spPr/>
        <p:txBody>
          <a:bodyPr/>
          <a:lstStyle/>
          <a:p>
            <a:pPr marL="609600" indent="-609600">
              <a:buFontTx/>
              <a:buNone/>
            </a:pPr>
            <a:r>
              <a:rPr lang="en-GB" u="sng">
                <a:latin typeface="Comic Sans MS" pitchFamily="66" charset="0"/>
              </a:rPr>
              <a:t>Starter</a:t>
            </a:r>
          </a:p>
          <a:p>
            <a:pPr marL="609600" indent="-609600">
              <a:buFontTx/>
              <a:buAutoNum type="arabicPeriod"/>
            </a:pPr>
            <a:r>
              <a:rPr lang="en-GB">
                <a:latin typeface="Comic Sans MS" pitchFamily="66" charset="0"/>
              </a:rPr>
              <a:t>What does a chloroplast do?</a:t>
            </a:r>
          </a:p>
          <a:p>
            <a:pPr marL="609600" indent="-609600">
              <a:buFontTx/>
              <a:buAutoNum type="arabicPeriod"/>
            </a:pPr>
            <a:endParaRPr lang="en-GB">
              <a:latin typeface="Comic Sans MS" pitchFamily="66" charset="0"/>
            </a:endParaRPr>
          </a:p>
          <a:p>
            <a:pPr marL="609600" indent="-609600">
              <a:buFontTx/>
              <a:buAutoNum type="arabicPeriod"/>
            </a:pPr>
            <a:r>
              <a:rPr lang="en-GB">
                <a:latin typeface="Comic Sans MS" pitchFamily="66" charset="0"/>
              </a:rPr>
              <a:t>What features do you think a chloroplast needs to effectively do it’s job?</a:t>
            </a:r>
          </a:p>
          <a:p>
            <a:pPr marL="609600" indent="-609600">
              <a:buFontTx/>
              <a:buNone/>
            </a:pPr>
            <a:endParaRPr lang="en-GB">
              <a:latin typeface="Comic Sans MS" pitchFamily="66" charset="0"/>
            </a:endParaRPr>
          </a:p>
        </p:txBody>
      </p:sp>
      <p:sp>
        <p:nvSpPr>
          <p:cNvPr id="2054" name="Text Box 6"/>
          <p:cNvSpPr txBox="1">
            <a:spLocks noChangeArrowheads="1"/>
          </p:cNvSpPr>
          <p:nvPr/>
        </p:nvSpPr>
        <p:spPr bwMode="auto">
          <a:xfrm>
            <a:off x="6227763" y="0"/>
            <a:ext cx="2916237" cy="457200"/>
          </a:xfrm>
          <a:prstGeom prst="rect">
            <a:avLst/>
          </a:prstGeom>
          <a:noFill/>
          <a:ln w="9525">
            <a:noFill/>
            <a:miter lim="800000"/>
            <a:headEnd/>
            <a:tailEnd/>
          </a:ln>
          <a:effectLst/>
        </p:spPr>
        <p:txBody>
          <a:bodyPr>
            <a:spAutoFit/>
          </a:bodyPr>
          <a:lstStyle/>
          <a:p>
            <a:pPr algn="r">
              <a:spcBef>
                <a:spcPct val="50000"/>
              </a:spcBef>
            </a:pPr>
            <a:fld id="{6B1EB3D2-3CAB-4A75-A6E3-F7906EB1AF2B}" type="datetime1">
              <a:rPr lang="en-GB" sz="2400" u="sng">
                <a:latin typeface="Comic Sans MS" pitchFamily="66" charset="0"/>
              </a:rPr>
              <a:pPr algn="r">
                <a:spcBef>
                  <a:spcPct val="50000"/>
                </a:spcBef>
              </a:pPr>
              <a:t>07/02/2014</a:t>
            </a:fld>
            <a:endParaRPr lang="en-GB" sz="2400" u="sng"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atin typeface="Comic Sans MS" pitchFamily="66" charset="0"/>
              </a:rPr>
              <a:t>Accessory pigments</a:t>
            </a:r>
          </a:p>
        </p:txBody>
      </p:sp>
      <p:sp>
        <p:nvSpPr>
          <p:cNvPr id="20483" name="Rectangle 3"/>
          <p:cNvSpPr>
            <a:spLocks noGrp="1" noChangeArrowheads="1"/>
          </p:cNvSpPr>
          <p:nvPr>
            <p:ph type="body" idx="1"/>
          </p:nvPr>
        </p:nvSpPr>
        <p:spPr/>
        <p:txBody>
          <a:bodyPr/>
          <a:lstStyle/>
          <a:p>
            <a:r>
              <a:rPr lang="en-GB" sz="2800" u="sng">
                <a:latin typeface="Comic Sans MS" pitchFamily="66" charset="0"/>
              </a:rPr>
              <a:t>Chlorophyll b</a:t>
            </a:r>
          </a:p>
          <a:p>
            <a:pPr lvl="1"/>
            <a:r>
              <a:rPr lang="en-GB" sz="2400">
                <a:latin typeface="Comic Sans MS" pitchFamily="66" charset="0"/>
              </a:rPr>
              <a:t>Absorbs light at wavelengths between 500-640nm</a:t>
            </a:r>
          </a:p>
          <a:p>
            <a:pPr lvl="1"/>
            <a:r>
              <a:rPr lang="en-GB" sz="2400">
                <a:latin typeface="Comic Sans MS" pitchFamily="66" charset="0"/>
              </a:rPr>
              <a:t>It appears blue-green</a:t>
            </a:r>
          </a:p>
          <a:p>
            <a:pPr lvl="1"/>
            <a:r>
              <a:rPr lang="en-GB" sz="2400">
                <a:latin typeface="Comic Sans MS" pitchFamily="66" charset="0"/>
              </a:rPr>
              <a:t>Is one of the accessory pigments</a:t>
            </a:r>
          </a:p>
          <a:p>
            <a:r>
              <a:rPr lang="en-GB" sz="2800" u="sng">
                <a:latin typeface="Comic Sans MS" pitchFamily="66" charset="0"/>
              </a:rPr>
              <a:t>Carotenoids</a:t>
            </a:r>
          </a:p>
          <a:p>
            <a:pPr lvl="1"/>
            <a:r>
              <a:rPr lang="en-GB" sz="2400">
                <a:latin typeface="Comic Sans MS" pitchFamily="66" charset="0"/>
              </a:rPr>
              <a:t>Absorb blue light</a:t>
            </a:r>
          </a:p>
          <a:p>
            <a:pPr lvl="1"/>
            <a:r>
              <a:rPr lang="en-GB" sz="2400">
                <a:latin typeface="Comic Sans MS" pitchFamily="66" charset="0"/>
              </a:rPr>
              <a:t>Reflects yellow (xanthophyll) and orange (carotene) light</a:t>
            </a:r>
          </a:p>
          <a:p>
            <a:pPr lvl="1"/>
            <a:r>
              <a:rPr lang="en-GB" sz="2400">
                <a:latin typeface="Comic Sans MS" pitchFamily="66" charset="0"/>
              </a:rPr>
              <a:t>They absorb light not normally absorb by chlorophylls – then pass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1746" name="Picture 2" descr="http://hyperphysics.phy-astr.gsu.edu/hbase/biology/imgbio/caroabs.gif"/>
          <p:cNvPicPr>
            <a:picLocks noChangeAspect="1" noChangeArrowheads="1"/>
          </p:cNvPicPr>
          <p:nvPr/>
        </p:nvPicPr>
        <p:blipFill>
          <a:blip r:embed="rId2" cstate="print"/>
          <a:srcRect/>
          <a:stretch>
            <a:fillRect/>
          </a:stretch>
        </p:blipFill>
        <p:spPr bwMode="auto">
          <a:xfrm>
            <a:off x="827584" y="332656"/>
            <a:ext cx="7494929" cy="59766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2770" name="Picture 2" descr="http://www.vcbio.sci.kun.nl/public/Final-Images/IL_Final685z_eng001-050/IL034_685z_engAbsorptionChlorophyllCarotenoids.jpg"/>
          <p:cNvPicPr>
            <a:picLocks noChangeAspect="1" noChangeArrowheads="1"/>
          </p:cNvPicPr>
          <p:nvPr/>
        </p:nvPicPr>
        <p:blipFill>
          <a:blip r:embed="rId2" cstate="print"/>
          <a:srcRect/>
          <a:stretch>
            <a:fillRect/>
          </a:stretch>
        </p:blipFill>
        <p:spPr bwMode="auto">
          <a:xfrm>
            <a:off x="611560" y="188640"/>
            <a:ext cx="7920880" cy="6460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course1.winona.edu/sberg/ILLUST/chl-spectrum.gif"/>
          <p:cNvPicPr>
            <a:picLocks noChangeAspect="1" noChangeArrowheads="1"/>
          </p:cNvPicPr>
          <p:nvPr/>
        </p:nvPicPr>
        <p:blipFill>
          <a:blip r:embed="rId2" cstate="print"/>
          <a:srcRect/>
          <a:stretch>
            <a:fillRect/>
          </a:stretch>
        </p:blipFill>
        <p:spPr bwMode="auto">
          <a:xfrm>
            <a:off x="1043608" y="260648"/>
            <a:ext cx="6624736" cy="63994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8229600" cy="908720"/>
          </a:xfrm>
        </p:spPr>
        <p:txBody>
          <a:bodyPr>
            <a:noAutofit/>
          </a:bodyPr>
          <a:lstStyle/>
          <a:p>
            <a:r>
              <a:rPr lang="en-GB" sz="2800" b="1" u="sng" dirty="0" smtClean="0"/>
              <a:t>Separation of Chlorophyll Pigments by Paper Chromatography</a:t>
            </a:r>
            <a:r>
              <a:rPr lang="en-GB" sz="2800" dirty="0" smtClean="0"/>
              <a:t/>
            </a:r>
            <a:br>
              <a:rPr lang="en-GB" sz="2800" dirty="0" smtClean="0"/>
            </a:br>
            <a:endParaRPr lang="en-GB" sz="2800" dirty="0"/>
          </a:p>
        </p:txBody>
      </p:sp>
      <p:sp>
        <p:nvSpPr>
          <p:cNvPr id="3" name="Content Placeholder 2"/>
          <p:cNvSpPr>
            <a:spLocks noGrp="1"/>
          </p:cNvSpPr>
          <p:nvPr>
            <p:ph idx="1"/>
          </p:nvPr>
        </p:nvSpPr>
        <p:spPr>
          <a:xfrm>
            <a:off x="251520" y="836712"/>
            <a:ext cx="8686800" cy="4857403"/>
          </a:xfrm>
        </p:spPr>
        <p:txBody>
          <a:bodyPr>
            <a:noAutofit/>
          </a:bodyPr>
          <a:lstStyle/>
          <a:p>
            <a:pPr marL="457200" lvl="0" indent="-457200">
              <a:buFont typeface="+mj-lt"/>
              <a:buAutoNum type="arabicPeriod"/>
            </a:pPr>
            <a:r>
              <a:rPr lang="en-GB" sz="2000" dirty="0" smtClean="0"/>
              <a:t>Immerse a few spinach leaves in boiling water.  Remove and dry.</a:t>
            </a:r>
          </a:p>
          <a:p>
            <a:pPr marL="457200" lvl="0" indent="-457200">
              <a:buFont typeface="+mj-lt"/>
              <a:buAutoNum type="arabicPeriod"/>
            </a:pPr>
            <a:r>
              <a:rPr lang="en-GB" sz="2000" dirty="0" smtClean="0"/>
              <a:t>Grind up the leaves in a pestle and mortar with a small quantity of pure acetone.</a:t>
            </a:r>
          </a:p>
          <a:p>
            <a:pPr marL="457200" lvl="0" indent="-457200">
              <a:buFont typeface="+mj-lt"/>
              <a:buAutoNum type="arabicPeriod"/>
            </a:pPr>
            <a:r>
              <a:rPr lang="en-GB" sz="2000" dirty="0" smtClean="0"/>
              <a:t>Draw a </a:t>
            </a:r>
            <a:r>
              <a:rPr lang="en-GB" sz="2000" u="sng" dirty="0" smtClean="0"/>
              <a:t>pencil</a:t>
            </a:r>
            <a:r>
              <a:rPr lang="en-GB" sz="2000" dirty="0" smtClean="0"/>
              <a:t> line 30mm from one end of the chromatography paper and use a capillary tube to put a drop of the chlorophyll solution on the centre of the line (do this carefully).</a:t>
            </a:r>
          </a:p>
          <a:p>
            <a:pPr marL="457200" lvl="0" indent="-457200">
              <a:buFont typeface="+mj-lt"/>
              <a:buAutoNum type="arabicPeriod"/>
            </a:pPr>
            <a:r>
              <a:rPr lang="en-GB" sz="2000" dirty="0" smtClean="0"/>
              <a:t>Allow this to dry (try placing it near a heat source e.g. lamp, or using a fan).</a:t>
            </a:r>
          </a:p>
          <a:p>
            <a:pPr marL="457200" lvl="0" indent="-457200">
              <a:buFont typeface="+mj-lt"/>
              <a:buAutoNum type="arabicPeriod"/>
            </a:pPr>
            <a:r>
              <a:rPr lang="en-GB" sz="2000" dirty="0" smtClean="0"/>
              <a:t>Add a second drop on top of the first, again let it dry.  Then repeat this for at least 15 minutes (20 is better). The smaller and more concentrated the spot the better.</a:t>
            </a:r>
          </a:p>
          <a:p>
            <a:pPr marL="457200" lvl="0" indent="-457200">
              <a:buFont typeface="+mj-lt"/>
              <a:buAutoNum type="arabicPeriod"/>
            </a:pPr>
            <a:r>
              <a:rPr lang="en-GB" sz="2000" dirty="0" smtClean="0"/>
              <a:t>Pour approximately 20mm of chromatography solvent (solvent 2 – acetone and petroleum ether) into a boiling tube and suspend the chromatography paper into it, so that the bottom is immersed (but the pencil line is not).</a:t>
            </a:r>
          </a:p>
          <a:p>
            <a:pPr marL="457200" lvl="0" indent="-457200">
              <a:buFont typeface="+mj-lt"/>
              <a:buAutoNum type="arabicPeriod"/>
            </a:pPr>
            <a:r>
              <a:rPr lang="en-GB" sz="2000" dirty="0" smtClean="0"/>
              <a:t>The solvent will ascend rapidly and the pigments should separate in 10 minutes.  When the solvent front is approximately 20mm from the top remove the paper and draw a line to show the solvent front and dry the paper.</a:t>
            </a:r>
          </a:p>
          <a:p>
            <a:pPr marL="457200" indent="-457200">
              <a:buFont typeface="+mj-lt"/>
              <a:buAutoNum type="arabicPeriod"/>
            </a:pPr>
            <a:endParaRPr lang="en-GB" sz="2000" dirty="0"/>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15</a:t>
            </a:fld>
            <a:endParaRPr lang="en-GB"/>
          </a:p>
        </p:txBody>
      </p:sp>
      <p:pic>
        <p:nvPicPr>
          <p:cNvPr id="73730" name="Picture 2" descr="http://www.hsu.edu/uploadedImages/bachelors_degree/majors/Bachelor_of_Science/Biology/Nature_Trivia/Plants/Separation_of_Plant_Pigments_by_Paper_Chromatography/chromatograph1.jpg"/>
          <p:cNvPicPr>
            <a:picLocks noChangeAspect="1" noChangeArrowheads="1"/>
          </p:cNvPicPr>
          <p:nvPr/>
        </p:nvPicPr>
        <p:blipFill>
          <a:blip r:embed="rId2" cstate="print"/>
          <a:srcRect/>
          <a:stretch>
            <a:fillRect/>
          </a:stretch>
        </p:blipFill>
        <p:spPr bwMode="auto">
          <a:xfrm>
            <a:off x="0" y="692696"/>
            <a:ext cx="3024336" cy="5954999"/>
          </a:xfrm>
          <a:prstGeom prst="rect">
            <a:avLst/>
          </a:prstGeom>
          <a:noFill/>
        </p:spPr>
      </p:pic>
      <p:pic>
        <p:nvPicPr>
          <p:cNvPr id="73732" name="Picture 4" descr="http://pulpbits.com/wp-content/uploads/2013/12/Spinach-Leaf-Pigments.jpg"/>
          <p:cNvPicPr>
            <a:picLocks noChangeAspect="1" noChangeArrowheads="1"/>
          </p:cNvPicPr>
          <p:nvPr/>
        </p:nvPicPr>
        <p:blipFill>
          <a:blip r:embed="rId3" cstate="print"/>
          <a:srcRect l="11201" b="33858"/>
          <a:stretch>
            <a:fillRect/>
          </a:stretch>
        </p:blipFill>
        <p:spPr bwMode="auto">
          <a:xfrm>
            <a:off x="2986877" y="332656"/>
            <a:ext cx="6157123" cy="59492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1746" name="Picture 2" descr="http://hyperphysics.phy-astr.gsu.edu/hbase/biology/imgbio/caroabs.gif"/>
          <p:cNvPicPr>
            <a:picLocks noChangeAspect="1" noChangeArrowheads="1"/>
          </p:cNvPicPr>
          <p:nvPr/>
        </p:nvPicPr>
        <p:blipFill>
          <a:blip r:embed="rId2" cstate="print"/>
          <a:srcRect/>
          <a:stretch>
            <a:fillRect/>
          </a:stretch>
        </p:blipFill>
        <p:spPr bwMode="auto">
          <a:xfrm>
            <a:off x="827584" y="332656"/>
            <a:ext cx="7494929" cy="59766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atin typeface="Comic Sans MS" pitchFamily="66" charset="0"/>
              </a:rPr>
              <a:t>Chloroplast structure</a:t>
            </a:r>
          </a:p>
        </p:txBody>
      </p:sp>
      <p:pic>
        <p:nvPicPr>
          <p:cNvPr id="5124" name="Picture 4"/>
          <p:cNvPicPr>
            <a:picLocks noChangeAspect="1" noChangeArrowheads="1"/>
          </p:cNvPicPr>
          <p:nvPr/>
        </p:nvPicPr>
        <p:blipFill>
          <a:blip r:embed="rId2" cstate="print"/>
          <a:srcRect/>
          <a:stretch>
            <a:fillRect/>
          </a:stretch>
        </p:blipFill>
        <p:spPr bwMode="auto">
          <a:xfrm>
            <a:off x="1763713" y="1196975"/>
            <a:ext cx="5905500" cy="551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atin typeface="Comic Sans MS" pitchFamily="66" charset="0"/>
              </a:rPr>
              <a:t>Size and Shape</a:t>
            </a:r>
          </a:p>
        </p:txBody>
      </p:sp>
      <p:sp>
        <p:nvSpPr>
          <p:cNvPr id="10243" name="Rectangle 3"/>
          <p:cNvSpPr>
            <a:spLocks noGrp="1" noChangeArrowheads="1"/>
          </p:cNvSpPr>
          <p:nvPr>
            <p:ph type="body" idx="1"/>
          </p:nvPr>
        </p:nvSpPr>
        <p:spPr/>
        <p:txBody>
          <a:bodyPr/>
          <a:lstStyle/>
          <a:p>
            <a:r>
              <a:rPr lang="en-GB">
                <a:latin typeface="Comic Sans MS" pitchFamily="66" charset="0"/>
              </a:rPr>
              <a:t>Can vary </a:t>
            </a:r>
          </a:p>
          <a:p>
            <a:r>
              <a:rPr lang="en-GB">
                <a:latin typeface="Comic Sans MS" pitchFamily="66" charset="0"/>
              </a:rPr>
              <a:t>Usually between 2-10µm in length</a:t>
            </a:r>
          </a:p>
          <a:p>
            <a:r>
              <a:rPr lang="en-GB">
                <a:latin typeface="Comic Sans MS" pitchFamily="66" charset="0"/>
              </a:rPr>
              <a:t>Usually disc shaped</a:t>
            </a:r>
          </a:p>
          <a:p>
            <a:endParaRPr lang="en-GB">
              <a:latin typeface="Comic Sans MS" pitchFamily="66" charset="0"/>
            </a:endParaRPr>
          </a:p>
        </p:txBody>
      </p:sp>
      <p:pic>
        <p:nvPicPr>
          <p:cNvPr id="10244" name="Picture 4"/>
          <p:cNvPicPr>
            <a:picLocks noChangeAspect="1" noChangeArrowheads="1"/>
          </p:cNvPicPr>
          <p:nvPr/>
        </p:nvPicPr>
        <p:blipFill>
          <a:blip r:embed="rId2" cstate="print"/>
          <a:srcRect/>
          <a:stretch>
            <a:fillRect/>
          </a:stretch>
        </p:blipFill>
        <p:spPr bwMode="auto">
          <a:xfrm>
            <a:off x="2484438" y="3357563"/>
            <a:ext cx="4679950" cy="3249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3370386"/>
          </a:xfrm>
        </p:spPr>
        <p:txBody>
          <a:bodyPr/>
          <a:lstStyle/>
          <a:p>
            <a:r>
              <a:rPr lang="en-GB" dirty="0" smtClean="0"/>
              <a:t>Electron micrograph</a:t>
            </a:r>
            <a:endParaRPr lang="en-GB" dirty="0"/>
          </a:p>
        </p:txBody>
      </p:sp>
      <p:sp>
        <p:nvSpPr>
          <p:cNvPr id="3" name="Content Placeholder 2"/>
          <p:cNvSpPr>
            <a:spLocks noGrp="1"/>
          </p:cNvSpPr>
          <p:nvPr>
            <p:ph idx="1"/>
          </p:nvPr>
        </p:nvSpPr>
        <p:spPr/>
        <p:txBody>
          <a:bodyPr/>
          <a:lstStyle/>
          <a:p>
            <a:endParaRPr lang="en-GB"/>
          </a:p>
        </p:txBody>
      </p:sp>
      <p:pic>
        <p:nvPicPr>
          <p:cNvPr id="35842" name="Picture 2" descr="http://www.compulink.co.uk/~argus/Dreambio/photosynthesis/chloroplast4.gif"/>
          <p:cNvPicPr>
            <a:picLocks noChangeAspect="1" noChangeArrowheads="1"/>
          </p:cNvPicPr>
          <p:nvPr/>
        </p:nvPicPr>
        <p:blipFill>
          <a:blip r:embed="rId2" cstate="print"/>
          <a:srcRect/>
          <a:stretch>
            <a:fillRect/>
          </a:stretch>
        </p:blipFill>
        <p:spPr bwMode="auto">
          <a:xfrm>
            <a:off x="5004048" y="260648"/>
            <a:ext cx="3456384" cy="63302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latin typeface="Comic Sans MS" pitchFamily="66" charset="0"/>
              </a:rPr>
              <a:t>Objectives</a:t>
            </a:r>
          </a:p>
        </p:txBody>
      </p:sp>
      <p:sp>
        <p:nvSpPr>
          <p:cNvPr id="4099" name="Rectangle 3"/>
          <p:cNvSpPr>
            <a:spLocks noGrp="1" noChangeArrowheads="1"/>
          </p:cNvSpPr>
          <p:nvPr>
            <p:ph type="body" idx="1"/>
          </p:nvPr>
        </p:nvSpPr>
        <p:spPr>
          <a:xfrm>
            <a:off x="539552" y="1268760"/>
            <a:ext cx="8229600" cy="5323730"/>
          </a:xfrm>
        </p:spPr>
        <p:txBody>
          <a:bodyPr>
            <a:normAutofit fontScale="92500" lnSpcReduction="20000"/>
          </a:bodyPr>
          <a:lstStyle/>
          <a:p>
            <a:r>
              <a:rPr lang="en-GB" sz="2800" dirty="0">
                <a:solidFill>
                  <a:schemeClr val="accent3">
                    <a:lumMod val="50000"/>
                  </a:schemeClr>
                </a:solidFill>
                <a:latin typeface="Comic Sans MS" pitchFamily="66" charset="0"/>
              </a:rPr>
              <a:t>3.8.1 State that photosynthesis involves the conversion of light energy into chemical energy.</a:t>
            </a:r>
          </a:p>
          <a:p>
            <a:r>
              <a:rPr lang="en-GB" sz="2800" dirty="0">
                <a:solidFill>
                  <a:schemeClr val="accent1">
                    <a:lumMod val="50000"/>
                  </a:schemeClr>
                </a:solidFill>
                <a:latin typeface="Comic Sans MS" pitchFamily="66" charset="0"/>
              </a:rPr>
              <a:t>3.8.2 State that light from the Sun is composed of a range of wavelengths (colours).</a:t>
            </a:r>
          </a:p>
          <a:p>
            <a:r>
              <a:rPr lang="en-GB" sz="2800" dirty="0">
                <a:solidFill>
                  <a:schemeClr val="accent1">
                    <a:lumMod val="50000"/>
                  </a:schemeClr>
                </a:solidFill>
                <a:latin typeface="Comic Sans MS" pitchFamily="66" charset="0"/>
              </a:rPr>
              <a:t>3.8.3 State that chlorophyll is the main photosynthetic pigment.</a:t>
            </a:r>
          </a:p>
          <a:p>
            <a:r>
              <a:rPr lang="en-GB" sz="2800" dirty="0">
                <a:solidFill>
                  <a:schemeClr val="accent1">
                    <a:lumMod val="50000"/>
                  </a:schemeClr>
                </a:solidFill>
                <a:latin typeface="Comic Sans MS" pitchFamily="66" charset="0"/>
              </a:rPr>
              <a:t>3.8.4 Outline the differences in absorption of red, blue and green light by chlorophyll. </a:t>
            </a:r>
            <a:endParaRPr lang="en-GB" sz="2800" dirty="0" smtClean="0">
              <a:solidFill>
                <a:schemeClr val="accent1">
                  <a:lumMod val="50000"/>
                </a:schemeClr>
              </a:solidFill>
              <a:latin typeface="Comic Sans MS" pitchFamily="66" charset="0"/>
            </a:endParaRPr>
          </a:p>
          <a:p>
            <a:r>
              <a:rPr lang="en-GB" sz="2800" dirty="0" smtClean="0">
                <a:solidFill>
                  <a:srgbClr val="C00000"/>
                </a:solidFill>
                <a:latin typeface="Comic Sans MS" pitchFamily="66" charset="0"/>
              </a:rPr>
              <a:t>8.2.1 </a:t>
            </a:r>
            <a:r>
              <a:rPr lang="en-GB" sz="2800" dirty="0">
                <a:solidFill>
                  <a:srgbClr val="C00000"/>
                </a:solidFill>
                <a:latin typeface="Comic Sans MS" pitchFamily="66" charset="0"/>
              </a:rPr>
              <a:t>Draw and label a diagram showing the structure of a chloroplast as seen in electron micrographs</a:t>
            </a:r>
            <a:r>
              <a:rPr lang="en-GB" sz="2800" dirty="0" smtClean="0">
                <a:solidFill>
                  <a:srgbClr val="C00000"/>
                </a:solidFill>
                <a:latin typeface="Comic Sans MS" pitchFamily="66" charset="0"/>
              </a:rPr>
              <a:t>.</a:t>
            </a:r>
          </a:p>
          <a:p>
            <a:r>
              <a:rPr lang="en-GB" sz="2800" dirty="0">
                <a:solidFill>
                  <a:schemeClr val="accent6">
                    <a:lumMod val="50000"/>
                  </a:schemeClr>
                </a:solidFill>
                <a:latin typeface="Comic Sans MS" pitchFamily="66" charset="0"/>
              </a:rPr>
              <a:t>3.8.7 Explain that the rate of photosynthesis can be measured directly by the production of oxygen or the uptake of carbon dioxide, or indirectly by an increase in biomass.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6866" name="Picture 2" descr="http://www.dnr.sc.gov/ael/personals/pjpb/lecture/chloroplast_em.jpg"/>
          <p:cNvPicPr>
            <a:picLocks noChangeAspect="1" noChangeArrowheads="1"/>
          </p:cNvPicPr>
          <p:nvPr/>
        </p:nvPicPr>
        <p:blipFill>
          <a:blip r:embed="rId2" cstate="print"/>
          <a:srcRect/>
          <a:stretch>
            <a:fillRect/>
          </a:stretch>
        </p:blipFill>
        <p:spPr bwMode="auto">
          <a:xfrm>
            <a:off x="971599" y="548680"/>
            <a:ext cx="7545749" cy="50405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descr="http://liquidbio.pbworks.com/f/chloroplast.jpg"/>
          <p:cNvPicPr>
            <a:picLocks noChangeAspect="1" noChangeArrowheads="1"/>
          </p:cNvPicPr>
          <p:nvPr/>
        </p:nvPicPr>
        <p:blipFill>
          <a:blip r:embed="rId2" cstate="print"/>
          <a:srcRect/>
          <a:stretch>
            <a:fillRect/>
          </a:stretch>
        </p:blipFill>
        <p:spPr bwMode="auto">
          <a:xfrm>
            <a:off x="1403648" y="188640"/>
            <a:ext cx="5976664" cy="659450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atin typeface="Comic Sans MS" pitchFamily="66" charset="0"/>
              </a:rPr>
              <a:t>Membranes</a:t>
            </a:r>
          </a:p>
        </p:txBody>
      </p:sp>
      <p:sp>
        <p:nvSpPr>
          <p:cNvPr id="11267" name="Rectangle 3"/>
          <p:cNvSpPr>
            <a:spLocks noGrp="1" noChangeArrowheads="1"/>
          </p:cNvSpPr>
          <p:nvPr>
            <p:ph type="body" idx="1"/>
          </p:nvPr>
        </p:nvSpPr>
        <p:spPr/>
        <p:txBody>
          <a:bodyPr/>
          <a:lstStyle/>
          <a:p>
            <a:pPr>
              <a:buFontTx/>
              <a:buNone/>
            </a:pPr>
            <a:r>
              <a:rPr lang="en-GB" dirty="0">
                <a:latin typeface="Comic Sans MS" pitchFamily="66" charset="0"/>
              </a:rPr>
              <a:t>Double </a:t>
            </a:r>
            <a:r>
              <a:rPr lang="en-GB" dirty="0" smtClean="0">
                <a:latin typeface="Comic Sans MS" pitchFamily="66" charset="0"/>
              </a:rPr>
              <a:t>(</a:t>
            </a:r>
            <a:r>
              <a:rPr lang="en-GB" dirty="0" err="1" smtClean="0">
                <a:latin typeface="Comic Sans MS" pitchFamily="66" charset="0"/>
              </a:rPr>
              <a:t>phospholipid</a:t>
            </a:r>
            <a:r>
              <a:rPr lang="en-GB" dirty="0" smtClean="0">
                <a:latin typeface="Comic Sans MS" pitchFamily="66" charset="0"/>
              </a:rPr>
              <a:t>) membrane</a:t>
            </a:r>
            <a:r>
              <a:rPr lang="en-GB" dirty="0">
                <a:latin typeface="Comic Sans MS" pitchFamily="66" charset="0"/>
              </a:rPr>
              <a:t>;</a:t>
            </a:r>
          </a:p>
          <a:p>
            <a:r>
              <a:rPr lang="en-GB" b="1" dirty="0">
                <a:latin typeface="Comic Sans MS" pitchFamily="66" charset="0"/>
              </a:rPr>
              <a:t>Outer membrane</a:t>
            </a:r>
            <a:r>
              <a:rPr lang="en-GB" dirty="0">
                <a:latin typeface="Comic Sans MS" pitchFamily="66" charset="0"/>
              </a:rPr>
              <a:t> – permeable to many small ions</a:t>
            </a:r>
          </a:p>
          <a:p>
            <a:r>
              <a:rPr lang="en-GB" b="1" dirty="0">
                <a:latin typeface="Comic Sans MS" pitchFamily="66" charset="0"/>
              </a:rPr>
              <a:t>Inner membrane</a:t>
            </a:r>
            <a:r>
              <a:rPr lang="en-GB" dirty="0">
                <a:latin typeface="Comic Sans MS" pitchFamily="66" charset="0"/>
              </a:rPr>
              <a:t> – less permeable and has transport proteins embedded in it </a:t>
            </a:r>
          </a:p>
          <a:p>
            <a:endParaRPr lang="en-GB" dirty="0">
              <a:latin typeface="Comic Sans MS" pitchFamily="66" charset="0"/>
            </a:endParaRPr>
          </a:p>
          <a:p>
            <a:pPr>
              <a:buFontTx/>
              <a:buNone/>
            </a:pPr>
            <a:r>
              <a:rPr lang="en-GB" b="1" dirty="0" err="1">
                <a:latin typeface="Comic Sans MS" pitchFamily="66" charset="0"/>
              </a:rPr>
              <a:t>Intermembrane</a:t>
            </a:r>
            <a:r>
              <a:rPr lang="en-GB" b="1" dirty="0">
                <a:latin typeface="Comic Sans MS" pitchFamily="66" charset="0"/>
              </a:rPr>
              <a:t>  space</a:t>
            </a:r>
            <a:r>
              <a:rPr lang="en-GB" dirty="0">
                <a:latin typeface="Comic Sans MS" pitchFamily="66" charset="0"/>
              </a:rPr>
              <a:t> is 10–20nm wide between the inner and outer membrane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atin typeface="Comic Sans MS" pitchFamily="66" charset="0"/>
              </a:rPr>
              <a:t>Lamellae and thylakoids</a:t>
            </a:r>
          </a:p>
        </p:txBody>
      </p:sp>
      <p:sp>
        <p:nvSpPr>
          <p:cNvPr id="12291" name="Rectangle 3"/>
          <p:cNvSpPr>
            <a:spLocks noGrp="1" noChangeArrowheads="1"/>
          </p:cNvSpPr>
          <p:nvPr>
            <p:ph type="body" idx="1"/>
          </p:nvPr>
        </p:nvSpPr>
        <p:spPr/>
        <p:txBody>
          <a:bodyPr/>
          <a:lstStyle/>
          <a:p>
            <a:r>
              <a:rPr lang="en-GB">
                <a:latin typeface="Comic Sans MS" pitchFamily="66" charset="0"/>
              </a:rPr>
              <a:t>The inner membrane is folded into </a:t>
            </a:r>
            <a:r>
              <a:rPr lang="en-GB" b="1">
                <a:latin typeface="Comic Sans MS" pitchFamily="66" charset="0"/>
              </a:rPr>
              <a:t>lamellae</a:t>
            </a:r>
            <a:r>
              <a:rPr lang="en-GB">
                <a:latin typeface="Comic Sans MS" pitchFamily="66" charset="0"/>
              </a:rPr>
              <a:t> (thin plates) aka </a:t>
            </a:r>
            <a:r>
              <a:rPr lang="en-GB" b="1">
                <a:latin typeface="Comic Sans MS" pitchFamily="66" charset="0"/>
              </a:rPr>
              <a:t>thylakoids</a:t>
            </a:r>
          </a:p>
          <a:p>
            <a:endParaRPr lang="en-GB" b="1">
              <a:latin typeface="Comic Sans MS" pitchFamily="66" charset="0"/>
            </a:endParaRPr>
          </a:p>
          <a:p>
            <a:r>
              <a:rPr lang="en-GB">
                <a:latin typeface="Comic Sans MS" pitchFamily="66" charset="0"/>
              </a:rPr>
              <a:t>The </a:t>
            </a:r>
            <a:r>
              <a:rPr lang="en-GB" b="1">
                <a:latin typeface="Comic Sans MS" pitchFamily="66" charset="0"/>
              </a:rPr>
              <a:t>lamellae (thylakoids)</a:t>
            </a:r>
            <a:r>
              <a:rPr lang="en-GB">
                <a:latin typeface="Comic Sans MS" pitchFamily="66" charset="0"/>
              </a:rPr>
              <a:t> are stacked in piles called granum</a:t>
            </a:r>
          </a:p>
          <a:p>
            <a:endParaRPr lang="en-GB">
              <a:latin typeface="Comic Sans MS" pitchFamily="66" charset="0"/>
            </a:endParaRPr>
          </a:p>
          <a:p>
            <a:r>
              <a:rPr lang="en-GB">
                <a:latin typeface="Comic Sans MS" pitchFamily="66" charset="0"/>
              </a:rPr>
              <a:t>Between the grana are </a:t>
            </a:r>
            <a:r>
              <a:rPr lang="en-GB" b="1">
                <a:latin typeface="Comic Sans MS" pitchFamily="66" charset="0"/>
              </a:rPr>
              <a:t>intergranal lamellae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atin typeface="Comic Sans MS" pitchFamily="66" charset="0"/>
              </a:rPr>
              <a:t>Stroma</a:t>
            </a:r>
          </a:p>
        </p:txBody>
      </p:sp>
      <p:sp>
        <p:nvSpPr>
          <p:cNvPr id="13315" name="Rectangle 3"/>
          <p:cNvSpPr>
            <a:spLocks noGrp="1" noChangeArrowheads="1"/>
          </p:cNvSpPr>
          <p:nvPr>
            <p:ph type="body" idx="1"/>
          </p:nvPr>
        </p:nvSpPr>
        <p:spPr/>
        <p:txBody>
          <a:bodyPr/>
          <a:lstStyle/>
          <a:p>
            <a:r>
              <a:rPr lang="en-GB">
                <a:latin typeface="Comic Sans MS" pitchFamily="66" charset="0"/>
              </a:rPr>
              <a:t>Fluid-filled matrix</a:t>
            </a:r>
          </a:p>
          <a:p>
            <a:endParaRPr lang="en-GB">
              <a:latin typeface="Comic Sans MS" pitchFamily="66" charset="0"/>
            </a:endParaRPr>
          </a:p>
          <a:p>
            <a:r>
              <a:rPr lang="en-GB">
                <a:latin typeface="Comic Sans MS" pitchFamily="66" charset="0"/>
              </a:rPr>
              <a:t>The light-independent stage of photosynthesis occurs here</a:t>
            </a:r>
          </a:p>
          <a:p>
            <a:endParaRPr lang="en-GB">
              <a:latin typeface="Comic Sans MS" pitchFamily="66" charset="0"/>
            </a:endParaRPr>
          </a:p>
          <a:p>
            <a:r>
              <a:rPr lang="en-GB">
                <a:latin typeface="Comic Sans MS" pitchFamily="66" charset="0"/>
              </a:rPr>
              <a:t>Contains starch grains, oil droplets, DNA and ribosomes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atin typeface="Comic Sans MS" pitchFamily="66" charset="0"/>
              </a:rPr>
              <a:t>Grana</a:t>
            </a:r>
          </a:p>
        </p:txBody>
      </p:sp>
      <p:sp>
        <p:nvSpPr>
          <p:cNvPr id="14339" name="Rectangle 3"/>
          <p:cNvSpPr>
            <a:spLocks noGrp="1" noChangeArrowheads="1"/>
          </p:cNvSpPr>
          <p:nvPr>
            <p:ph type="body" idx="1"/>
          </p:nvPr>
        </p:nvSpPr>
        <p:spPr/>
        <p:txBody>
          <a:bodyPr/>
          <a:lstStyle/>
          <a:p>
            <a:r>
              <a:rPr lang="en-GB">
                <a:latin typeface="Comic Sans MS" pitchFamily="66" charset="0"/>
              </a:rPr>
              <a:t>Contains stacks of thylakoids</a:t>
            </a:r>
          </a:p>
          <a:p>
            <a:endParaRPr lang="en-GB">
              <a:latin typeface="Comic Sans MS" pitchFamily="66" charset="0"/>
            </a:endParaRPr>
          </a:p>
          <a:p>
            <a:r>
              <a:rPr lang="en-GB">
                <a:latin typeface="Comic Sans MS" pitchFamily="66" charset="0"/>
              </a:rPr>
              <a:t>Where the light-dependant stage of photosynthesis takes place</a:t>
            </a:r>
          </a:p>
          <a:p>
            <a:endParaRPr lang="en-GB">
              <a:latin typeface="Comic Sans MS" pitchFamily="66" charset="0"/>
            </a:endParaRPr>
          </a:p>
          <a:p>
            <a:r>
              <a:rPr lang="en-GB">
                <a:latin typeface="Comic Sans MS" pitchFamily="66" charset="0"/>
              </a:rPr>
              <a:t>Absorb light and make ATP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labelling quick-draw</a:t>
            </a:r>
            <a:endParaRPr lang="en-GB" dirty="0"/>
          </a:p>
        </p:txBody>
      </p:sp>
      <p:pic>
        <p:nvPicPr>
          <p:cNvPr id="34818" name="Picture 2" descr="File:Chloroplast diagram.svg">
            <a:hlinkClick r:id="rId2"/>
          </p:cNvPr>
          <p:cNvPicPr>
            <a:picLocks noChangeAspect="1" noChangeArrowheads="1"/>
          </p:cNvPicPr>
          <p:nvPr/>
        </p:nvPicPr>
        <p:blipFill>
          <a:blip r:embed="rId3" cstate="print"/>
          <a:srcRect/>
          <a:stretch>
            <a:fillRect/>
          </a:stretch>
        </p:blipFill>
        <p:spPr bwMode="auto">
          <a:xfrm>
            <a:off x="755576" y="1466849"/>
            <a:ext cx="7620000" cy="5391151"/>
          </a:xfrm>
          <a:prstGeom prst="rect">
            <a:avLst/>
          </a:prstGeom>
          <a:noFill/>
        </p:spPr>
      </p:pic>
      <p:sp>
        <p:nvSpPr>
          <p:cNvPr id="4" name="Rectangle 3"/>
          <p:cNvSpPr/>
          <p:nvPr/>
        </p:nvSpPr>
        <p:spPr>
          <a:xfrm>
            <a:off x="683568" y="1628800"/>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5" name="Rectangle 4"/>
          <p:cNvSpPr/>
          <p:nvPr/>
        </p:nvSpPr>
        <p:spPr>
          <a:xfrm>
            <a:off x="2123728" y="1340768"/>
            <a:ext cx="17281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sp>
        <p:nvSpPr>
          <p:cNvPr id="6" name="Rectangle 5"/>
          <p:cNvSpPr/>
          <p:nvPr/>
        </p:nvSpPr>
        <p:spPr>
          <a:xfrm>
            <a:off x="4283968" y="134076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
            </a:r>
            <a:endParaRPr lang="en-GB" dirty="0"/>
          </a:p>
        </p:txBody>
      </p:sp>
      <p:sp>
        <p:nvSpPr>
          <p:cNvPr id="7" name="Rectangle 6"/>
          <p:cNvSpPr/>
          <p:nvPr/>
        </p:nvSpPr>
        <p:spPr>
          <a:xfrm>
            <a:off x="6084168" y="1628800"/>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
            </a:r>
            <a:endParaRPr lang="en-GB" dirty="0"/>
          </a:p>
        </p:txBody>
      </p:sp>
      <p:sp>
        <p:nvSpPr>
          <p:cNvPr id="8" name="Rectangle 7"/>
          <p:cNvSpPr/>
          <p:nvPr/>
        </p:nvSpPr>
        <p:spPr>
          <a:xfrm>
            <a:off x="6228184" y="5877272"/>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9" name="Rectangle 8"/>
          <p:cNvSpPr/>
          <p:nvPr/>
        </p:nvSpPr>
        <p:spPr>
          <a:xfrm>
            <a:off x="4572000" y="6165304"/>
            <a:ext cx="1008112" cy="4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a:t>
            </a:r>
            <a:endParaRPr lang="en-GB" dirty="0"/>
          </a:p>
        </p:txBody>
      </p:sp>
      <p:sp>
        <p:nvSpPr>
          <p:cNvPr id="10" name="Rectangle 9"/>
          <p:cNvSpPr/>
          <p:nvPr/>
        </p:nvSpPr>
        <p:spPr>
          <a:xfrm>
            <a:off x="2627784" y="6137920"/>
            <a:ext cx="1152128" cy="4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
            </a:r>
            <a:endParaRPr lang="en-GB" dirty="0"/>
          </a:p>
        </p:txBody>
      </p:sp>
      <p:sp>
        <p:nvSpPr>
          <p:cNvPr id="11" name="Rectangle 10"/>
          <p:cNvSpPr/>
          <p:nvPr/>
        </p:nvSpPr>
        <p:spPr>
          <a:xfrm>
            <a:off x="899592" y="5805264"/>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labelling quick-draw</a:t>
            </a:r>
            <a:endParaRPr lang="en-GB" dirty="0"/>
          </a:p>
        </p:txBody>
      </p:sp>
      <p:pic>
        <p:nvPicPr>
          <p:cNvPr id="34818" name="Picture 2" descr="File:Chloroplast diagram.svg">
            <a:hlinkClick r:id="rId2"/>
          </p:cNvPr>
          <p:cNvPicPr>
            <a:picLocks noChangeAspect="1" noChangeArrowheads="1"/>
          </p:cNvPicPr>
          <p:nvPr/>
        </p:nvPicPr>
        <p:blipFill>
          <a:blip r:embed="rId3" cstate="print"/>
          <a:srcRect/>
          <a:stretch>
            <a:fillRect/>
          </a:stretch>
        </p:blipFill>
        <p:spPr bwMode="auto">
          <a:xfrm>
            <a:off x="755576" y="1466849"/>
            <a:ext cx="7620000" cy="53911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should be able to…</a:t>
            </a:r>
            <a:endParaRPr lang="en-GB" dirty="0"/>
          </a:p>
        </p:txBody>
      </p:sp>
      <p:sp>
        <p:nvSpPr>
          <p:cNvPr id="3" name="Content Placeholder 2"/>
          <p:cNvSpPr>
            <a:spLocks noGrp="1"/>
          </p:cNvSpPr>
          <p:nvPr>
            <p:ph idx="1"/>
          </p:nvPr>
        </p:nvSpPr>
        <p:spPr/>
        <p:txBody>
          <a:bodyPr>
            <a:normAutofit lnSpcReduction="10000"/>
          </a:bodyPr>
          <a:lstStyle/>
          <a:p>
            <a:r>
              <a:rPr lang="en-GB" dirty="0"/>
              <a:t>3.8.5 State that light energy is used to produce ATP, and to split water molecules (photolysis) to form oxygen and hydrogen.</a:t>
            </a:r>
          </a:p>
          <a:p>
            <a:r>
              <a:rPr lang="en-GB" dirty="0"/>
              <a:t>3.8.6 State that ATP and hydrogen (derived from the photolysis of water) are used to fix carbon dioxide to make organic molecules. 8.2.2 State that photosynthesis consists of light-dependent and light-independent reactions.</a:t>
            </a:r>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28</a:t>
            </a:fld>
            <a:endParaRPr lang="en-GB"/>
          </a:p>
        </p:txBody>
      </p:sp>
    </p:spTree>
    <p:extLst>
      <p:ext uri="{BB962C8B-B14F-4D97-AF65-F5344CB8AC3E}">
        <p14:creationId xmlns="" xmlns:p14="http://schemas.microsoft.com/office/powerpoint/2010/main" val="2633041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Oxidation and reduction – always take place together</a:t>
            </a:r>
            <a:endParaRPr lang="en-GB" dirty="0"/>
          </a:p>
        </p:txBody>
      </p:sp>
      <p:sp>
        <p:nvSpPr>
          <p:cNvPr id="3" name="Text Placeholder 2"/>
          <p:cNvSpPr>
            <a:spLocks noGrp="1"/>
          </p:cNvSpPr>
          <p:nvPr>
            <p:ph type="body" idx="1"/>
          </p:nvPr>
        </p:nvSpPr>
        <p:spPr/>
        <p:txBody>
          <a:bodyPr>
            <a:normAutofit/>
          </a:bodyPr>
          <a:lstStyle/>
          <a:p>
            <a:r>
              <a:rPr lang="en-GB" sz="2800" dirty="0" smtClean="0"/>
              <a:t>Oxidation</a:t>
            </a:r>
            <a:endParaRPr lang="en-GB" sz="2800" dirty="0"/>
          </a:p>
        </p:txBody>
      </p:sp>
      <p:sp>
        <p:nvSpPr>
          <p:cNvPr id="4" name="Content Placeholder 3"/>
          <p:cNvSpPr>
            <a:spLocks noGrp="1"/>
          </p:cNvSpPr>
          <p:nvPr>
            <p:ph sz="half" idx="2"/>
          </p:nvPr>
        </p:nvSpPr>
        <p:spPr/>
        <p:txBody>
          <a:bodyPr>
            <a:normAutofit/>
          </a:bodyPr>
          <a:lstStyle/>
          <a:p>
            <a:r>
              <a:rPr lang="en-GB" sz="3200" dirty="0" smtClean="0">
                <a:solidFill>
                  <a:srgbClr val="FF0000"/>
                </a:solidFill>
              </a:rPr>
              <a:t>Addition of oxygen</a:t>
            </a:r>
          </a:p>
          <a:p>
            <a:r>
              <a:rPr lang="en-GB" sz="3200" dirty="0" smtClean="0">
                <a:solidFill>
                  <a:srgbClr val="FF0000"/>
                </a:solidFill>
              </a:rPr>
              <a:t>Loss of electrons</a:t>
            </a:r>
          </a:p>
          <a:p>
            <a:r>
              <a:rPr lang="en-GB" sz="3200" dirty="0" smtClean="0">
                <a:solidFill>
                  <a:srgbClr val="FF0000"/>
                </a:solidFill>
              </a:rPr>
              <a:t>Loss of hydrogen</a:t>
            </a:r>
          </a:p>
          <a:p>
            <a:r>
              <a:rPr lang="en-GB" sz="3200" dirty="0" smtClean="0">
                <a:solidFill>
                  <a:srgbClr val="FF0000"/>
                </a:solidFill>
              </a:rPr>
              <a:t>Energy given out</a:t>
            </a:r>
            <a:endParaRPr lang="en-GB" sz="3200" dirty="0">
              <a:solidFill>
                <a:srgbClr val="FF0000"/>
              </a:solidFill>
            </a:endParaRPr>
          </a:p>
        </p:txBody>
      </p:sp>
      <p:sp>
        <p:nvSpPr>
          <p:cNvPr id="5" name="Text Placeholder 4"/>
          <p:cNvSpPr>
            <a:spLocks noGrp="1"/>
          </p:cNvSpPr>
          <p:nvPr>
            <p:ph type="body" sz="quarter" idx="3"/>
          </p:nvPr>
        </p:nvSpPr>
        <p:spPr/>
        <p:txBody>
          <a:bodyPr>
            <a:normAutofit/>
          </a:bodyPr>
          <a:lstStyle/>
          <a:p>
            <a:r>
              <a:rPr lang="en-GB" sz="2800" dirty="0" smtClean="0"/>
              <a:t>Reduction</a:t>
            </a:r>
            <a:endParaRPr lang="en-GB" sz="2800" dirty="0"/>
          </a:p>
        </p:txBody>
      </p:sp>
      <p:sp>
        <p:nvSpPr>
          <p:cNvPr id="6" name="Content Placeholder 5"/>
          <p:cNvSpPr>
            <a:spLocks noGrp="1"/>
          </p:cNvSpPr>
          <p:nvPr>
            <p:ph sz="quarter" idx="4"/>
          </p:nvPr>
        </p:nvSpPr>
        <p:spPr/>
        <p:txBody>
          <a:bodyPr>
            <a:normAutofit/>
          </a:bodyPr>
          <a:lstStyle/>
          <a:p>
            <a:r>
              <a:rPr lang="en-GB" sz="3200" dirty="0" smtClean="0">
                <a:solidFill>
                  <a:schemeClr val="tx2"/>
                </a:solidFill>
              </a:rPr>
              <a:t>Loss of oxygen</a:t>
            </a:r>
          </a:p>
          <a:p>
            <a:r>
              <a:rPr lang="en-GB" sz="3200" dirty="0" smtClean="0">
                <a:solidFill>
                  <a:schemeClr val="tx2"/>
                </a:solidFill>
              </a:rPr>
              <a:t>Gains electrons</a:t>
            </a:r>
          </a:p>
          <a:p>
            <a:r>
              <a:rPr lang="en-GB" sz="3200" dirty="0" smtClean="0">
                <a:solidFill>
                  <a:schemeClr val="tx2"/>
                </a:solidFill>
              </a:rPr>
              <a:t>Gains hydrogen</a:t>
            </a:r>
          </a:p>
          <a:p>
            <a:r>
              <a:rPr lang="en-GB" sz="3200" dirty="0" smtClean="0">
                <a:solidFill>
                  <a:schemeClr val="tx2"/>
                </a:solidFill>
              </a:rPr>
              <a:t>Energy taken in</a:t>
            </a:r>
            <a:endParaRPr lang="en-GB" sz="3200" dirty="0">
              <a:solidFill>
                <a:schemeClr val="tx2"/>
              </a:solidFill>
            </a:endParaRPr>
          </a:p>
        </p:txBody>
      </p:sp>
    </p:spTree>
    <p:extLst>
      <p:ext uri="{BB962C8B-B14F-4D97-AF65-F5344CB8AC3E}">
        <p14:creationId xmlns="" xmlns:p14="http://schemas.microsoft.com/office/powerpoint/2010/main" val="8760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4000">
                <a:solidFill>
                  <a:schemeClr val="tx1"/>
                </a:solidFill>
                <a:latin typeface="Comic Sans MS" pitchFamily="66" charset="0"/>
              </a:rPr>
              <a:t>Evolution of the chloroplast</a:t>
            </a:r>
          </a:p>
        </p:txBody>
      </p:sp>
      <p:sp>
        <p:nvSpPr>
          <p:cNvPr id="7171" name="Rectangle 3"/>
          <p:cNvSpPr>
            <a:spLocks noGrp="1" noChangeArrowheads="1"/>
          </p:cNvSpPr>
          <p:nvPr>
            <p:ph type="body" idx="1"/>
          </p:nvPr>
        </p:nvSpPr>
        <p:spPr>
          <a:xfrm>
            <a:off x="241300" y="1391815"/>
            <a:ext cx="4978400" cy="5257800"/>
          </a:xfrm>
        </p:spPr>
        <p:txBody>
          <a:bodyPr/>
          <a:lstStyle/>
          <a:p>
            <a:r>
              <a:rPr lang="en-GB" sz="2800" dirty="0">
                <a:latin typeface="Comic Sans MS" pitchFamily="66" charset="0"/>
              </a:rPr>
              <a:t>It is believed that photosynthetic bacteria were acquired by eukaryotic cells</a:t>
            </a:r>
          </a:p>
          <a:p>
            <a:r>
              <a:rPr lang="en-GB" sz="2800" dirty="0">
                <a:latin typeface="Comic Sans MS" pitchFamily="66" charset="0"/>
              </a:rPr>
              <a:t>By endocytosis (engulfing)</a:t>
            </a:r>
          </a:p>
          <a:p>
            <a:r>
              <a:rPr lang="en-GB" sz="2800" dirty="0">
                <a:latin typeface="Comic Sans MS" pitchFamily="66" charset="0"/>
              </a:rPr>
              <a:t>To produce the first algal/plant cell</a:t>
            </a:r>
          </a:p>
          <a:p>
            <a:r>
              <a:rPr lang="en-GB" sz="2800" dirty="0">
                <a:latin typeface="Comic Sans MS" pitchFamily="66" charset="0"/>
              </a:rPr>
              <a:t>This is called the “</a:t>
            </a:r>
            <a:r>
              <a:rPr lang="en-GB" sz="2800" dirty="0" err="1">
                <a:latin typeface="Comic Sans MS" pitchFamily="66" charset="0"/>
              </a:rPr>
              <a:t>endosymbiont</a:t>
            </a:r>
            <a:r>
              <a:rPr lang="en-GB" sz="2800" dirty="0">
                <a:latin typeface="Comic Sans MS" pitchFamily="66" charset="0"/>
              </a:rPr>
              <a:t> theory”</a:t>
            </a:r>
          </a:p>
          <a:p>
            <a:r>
              <a:rPr lang="en-GB" sz="2800" dirty="0">
                <a:latin typeface="Comic Sans MS" pitchFamily="66" charset="0"/>
              </a:rPr>
              <a:t>They were then passed on to the next generation</a:t>
            </a:r>
          </a:p>
        </p:txBody>
      </p:sp>
      <p:pic>
        <p:nvPicPr>
          <p:cNvPr id="7172" name="Picture 4"/>
          <p:cNvPicPr>
            <a:picLocks noChangeAspect="1" noChangeArrowheads="1"/>
          </p:cNvPicPr>
          <p:nvPr/>
        </p:nvPicPr>
        <p:blipFill>
          <a:blip r:embed="rId2" cstate="print"/>
          <a:srcRect/>
          <a:stretch>
            <a:fillRect/>
          </a:stretch>
        </p:blipFill>
        <p:spPr bwMode="auto">
          <a:xfrm>
            <a:off x="5032478" y="2276872"/>
            <a:ext cx="4086225" cy="2990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hotosystem"/>
          <p:cNvPicPr>
            <a:picLocks noGrp="1" noChangeAspect="1" noChangeArrowheads="1"/>
          </p:cNvPicPr>
          <p:nvPr>
            <p:ph type="body" idx="1"/>
          </p:nvPr>
        </p:nvPicPr>
        <p:blipFill>
          <a:blip r:embed="rId2" cstate="print"/>
          <a:srcRect/>
          <a:stretch>
            <a:fillRect/>
          </a:stretch>
        </p:blipFill>
        <p:spPr>
          <a:xfrm>
            <a:off x="0" y="139700"/>
            <a:ext cx="9144000" cy="6602413"/>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descr="http://www.diamond.ac.uk/dms/MPL/images/PhotoSystem2_enzyme.JPG"/>
          <p:cNvPicPr>
            <a:picLocks noChangeAspect="1" noChangeArrowheads="1"/>
          </p:cNvPicPr>
          <p:nvPr/>
        </p:nvPicPr>
        <p:blipFill>
          <a:blip r:embed="rId2" cstate="print"/>
          <a:srcRect/>
          <a:stretch>
            <a:fillRect/>
          </a:stretch>
        </p:blipFill>
        <p:spPr bwMode="auto">
          <a:xfrm>
            <a:off x="-1" y="332656"/>
            <a:ext cx="9062283" cy="50405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upload.wikimedia.org/wikipedia/commons/a/a1/Photosystem-II_2AXT.PNG"/>
          <p:cNvPicPr>
            <a:picLocks noChangeAspect="1" noChangeArrowheads="1"/>
          </p:cNvPicPr>
          <p:nvPr/>
        </p:nvPicPr>
        <p:blipFill>
          <a:blip r:embed="rId2" cstate="print"/>
          <a:srcRect/>
          <a:stretch>
            <a:fillRect/>
          </a:stretch>
        </p:blipFill>
        <p:spPr bwMode="auto">
          <a:xfrm>
            <a:off x="0" y="620688"/>
            <a:ext cx="9133922" cy="544522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Pigments and photosystems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Chloroplasts contain </a:t>
            </a:r>
            <a:r>
              <a:rPr lang="en-GB" dirty="0" smtClean="0">
                <a:solidFill>
                  <a:srgbClr val="FF0000"/>
                </a:solidFill>
              </a:rPr>
              <a:t>photosynthetic pigments</a:t>
            </a:r>
            <a:r>
              <a:rPr lang="en-GB" dirty="0" smtClean="0"/>
              <a:t> to absorb the light energy</a:t>
            </a:r>
          </a:p>
          <a:p>
            <a:r>
              <a:rPr lang="en-GB" dirty="0" smtClean="0"/>
              <a:t>Pigments are </a:t>
            </a:r>
            <a:r>
              <a:rPr lang="en-GB" dirty="0" smtClean="0">
                <a:solidFill>
                  <a:srgbClr val="FF0000"/>
                </a:solidFill>
              </a:rPr>
              <a:t>chlorophyll a, chlorophyll b and carotene</a:t>
            </a:r>
          </a:p>
          <a:p>
            <a:r>
              <a:rPr lang="en-GB" dirty="0" smtClean="0"/>
              <a:t>The pigments are found in the </a:t>
            </a:r>
            <a:r>
              <a:rPr lang="en-GB" dirty="0" smtClean="0">
                <a:solidFill>
                  <a:srgbClr val="FF0000"/>
                </a:solidFill>
              </a:rPr>
              <a:t>thylakoid membranes</a:t>
            </a:r>
            <a:r>
              <a:rPr lang="en-GB" dirty="0" smtClean="0"/>
              <a:t> attached to </a:t>
            </a:r>
            <a:r>
              <a:rPr lang="en-GB" dirty="0" smtClean="0">
                <a:solidFill>
                  <a:srgbClr val="FF0000"/>
                </a:solidFill>
              </a:rPr>
              <a:t>proteins</a:t>
            </a:r>
            <a:r>
              <a:rPr lang="en-GB" dirty="0" smtClean="0"/>
              <a:t>.</a:t>
            </a:r>
          </a:p>
          <a:p>
            <a:r>
              <a:rPr lang="en-GB" dirty="0" smtClean="0"/>
              <a:t>The protein and pigment are called a </a:t>
            </a:r>
            <a:r>
              <a:rPr lang="en-GB" dirty="0" smtClean="0">
                <a:solidFill>
                  <a:srgbClr val="FF0000"/>
                </a:solidFill>
              </a:rPr>
              <a:t>photosystem</a:t>
            </a:r>
          </a:p>
          <a:p>
            <a:r>
              <a:rPr lang="en-GB" dirty="0" smtClean="0"/>
              <a:t>Two photosystems used by plants to absorb light are </a:t>
            </a:r>
            <a:r>
              <a:rPr lang="en-GB" dirty="0" smtClean="0">
                <a:solidFill>
                  <a:srgbClr val="FF0000"/>
                </a:solidFill>
              </a:rPr>
              <a:t>PSI</a:t>
            </a:r>
            <a:r>
              <a:rPr lang="en-GB" dirty="0" smtClean="0"/>
              <a:t> ( 700nm wavelength) and </a:t>
            </a:r>
            <a:r>
              <a:rPr lang="en-GB" dirty="0" smtClean="0">
                <a:solidFill>
                  <a:srgbClr val="FF0000"/>
                </a:solidFill>
              </a:rPr>
              <a:t>PSII</a:t>
            </a:r>
            <a:r>
              <a:rPr lang="en-GB" dirty="0" smtClean="0"/>
              <a:t> ( 680nm wavelength)</a:t>
            </a:r>
            <a:endParaRPr lang="en-GB" dirty="0"/>
          </a:p>
        </p:txBody>
      </p:sp>
    </p:spTree>
    <p:extLst>
      <p:ext uri="{BB962C8B-B14F-4D97-AF65-F5344CB8AC3E}">
        <p14:creationId xmlns="" xmlns:p14="http://schemas.microsoft.com/office/powerpoint/2010/main" val="13576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Photosynthesis</a:t>
            </a:r>
            <a:endParaRPr lang="en-GB" dirty="0"/>
          </a:p>
        </p:txBody>
      </p:sp>
      <p:sp>
        <p:nvSpPr>
          <p:cNvPr id="3" name="Content Placeholder 2"/>
          <p:cNvSpPr>
            <a:spLocks noGrp="1"/>
          </p:cNvSpPr>
          <p:nvPr>
            <p:ph idx="1"/>
          </p:nvPr>
        </p:nvSpPr>
        <p:spPr/>
        <p:txBody>
          <a:bodyPr/>
          <a:lstStyle/>
          <a:p>
            <a:r>
              <a:rPr lang="en-GB" dirty="0" smtClean="0"/>
              <a:t>Photosynthesis can be split into two stages</a:t>
            </a:r>
          </a:p>
          <a:p>
            <a:r>
              <a:rPr lang="en-GB" dirty="0" smtClean="0"/>
              <a:t>The </a:t>
            </a:r>
            <a:r>
              <a:rPr lang="en-GB" dirty="0" smtClean="0">
                <a:solidFill>
                  <a:srgbClr val="FF0000"/>
                </a:solidFill>
              </a:rPr>
              <a:t>light-dependent reaction</a:t>
            </a:r>
          </a:p>
          <a:p>
            <a:r>
              <a:rPr lang="en-GB" dirty="0" smtClean="0">
                <a:solidFill>
                  <a:srgbClr val="FF0000"/>
                </a:solidFill>
              </a:rPr>
              <a:t>The light-independent reaction</a:t>
            </a:r>
            <a:r>
              <a:rPr lang="en-GB" dirty="0" smtClean="0"/>
              <a:t> – AKA the Calvin Cycle</a:t>
            </a:r>
            <a:endParaRPr lang="en-GB" dirty="0"/>
          </a:p>
        </p:txBody>
      </p:sp>
    </p:spTree>
    <p:extLst>
      <p:ext uri="{BB962C8B-B14F-4D97-AF65-F5344CB8AC3E}">
        <p14:creationId xmlns="" xmlns:p14="http://schemas.microsoft.com/office/powerpoint/2010/main" val="2015078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225360" cy="6858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3813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Light dependent reaction</a:t>
            </a:r>
            <a:endParaRPr lang="en-GB" dirty="0"/>
          </a:p>
        </p:txBody>
      </p:sp>
      <p:sp>
        <p:nvSpPr>
          <p:cNvPr id="3" name="Content Placeholder 2"/>
          <p:cNvSpPr>
            <a:spLocks noGrp="1"/>
          </p:cNvSpPr>
          <p:nvPr>
            <p:ph idx="1"/>
          </p:nvPr>
        </p:nvSpPr>
        <p:spPr>
          <a:xfrm>
            <a:off x="539552" y="980728"/>
            <a:ext cx="8229600" cy="5257800"/>
          </a:xfrm>
        </p:spPr>
        <p:txBody>
          <a:bodyPr>
            <a:normAutofit fontScale="92500" lnSpcReduction="10000"/>
          </a:bodyPr>
          <a:lstStyle/>
          <a:p>
            <a:r>
              <a:rPr lang="en-GB" dirty="0" smtClean="0"/>
              <a:t>This reaction </a:t>
            </a:r>
            <a:r>
              <a:rPr lang="en-GB" dirty="0" smtClean="0">
                <a:solidFill>
                  <a:srgbClr val="FF0000"/>
                </a:solidFill>
              </a:rPr>
              <a:t>needs light energy</a:t>
            </a:r>
          </a:p>
          <a:p>
            <a:r>
              <a:rPr lang="en-GB" dirty="0" smtClean="0"/>
              <a:t>Takes place in the </a:t>
            </a:r>
            <a:r>
              <a:rPr lang="en-GB" dirty="0" smtClean="0">
                <a:solidFill>
                  <a:srgbClr val="FF0000"/>
                </a:solidFill>
              </a:rPr>
              <a:t>thylakoid membranes</a:t>
            </a:r>
          </a:p>
          <a:p>
            <a:r>
              <a:rPr lang="en-GB" dirty="0" smtClean="0"/>
              <a:t>Light energy absorbed by </a:t>
            </a:r>
            <a:r>
              <a:rPr lang="en-GB" dirty="0" smtClean="0">
                <a:solidFill>
                  <a:srgbClr val="FF0000"/>
                </a:solidFill>
              </a:rPr>
              <a:t>photosynthetic pigments</a:t>
            </a:r>
            <a:r>
              <a:rPr lang="en-GB" dirty="0" smtClean="0"/>
              <a:t> in the </a:t>
            </a:r>
            <a:r>
              <a:rPr lang="en-GB" dirty="0" smtClean="0">
                <a:solidFill>
                  <a:srgbClr val="FF0000"/>
                </a:solidFill>
              </a:rPr>
              <a:t>photosystems</a:t>
            </a:r>
            <a:r>
              <a:rPr lang="en-GB" dirty="0" smtClean="0"/>
              <a:t> and converted to </a:t>
            </a:r>
            <a:r>
              <a:rPr lang="en-GB" dirty="0" smtClean="0">
                <a:solidFill>
                  <a:srgbClr val="FF0000"/>
                </a:solidFill>
              </a:rPr>
              <a:t>chemical energy</a:t>
            </a:r>
          </a:p>
          <a:p>
            <a:r>
              <a:rPr lang="en-GB" dirty="0" smtClean="0"/>
              <a:t>Light energy is used to add inorganic phosphate to ADP to form </a:t>
            </a:r>
            <a:r>
              <a:rPr lang="en-GB" dirty="0" smtClean="0">
                <a:solidFill>
                  <a:srgbClr val="FF0000"/>
                </a:solidFill>
              </a:rPr>
              <a:t>ATP</a:t>
            </a:r>
          </a:p>
          <a:p>
            <a:r>
              <a:rPr lang="en-GB" dirty="0" smtClean="0"/>
              <a:t>And reduce NADP to form </a:t>
            </a:r>
            <a:r>
              <a:rPr lang="en-GB" dirty="0" smtClean="0">
                <a:solidFill>
                  <a:srgbClr val="FF0000"/>
                </a:solidFill>
              </a:rPr>
              <a:t>reduced NADP</a:t>
            </a:r>
          </a:p>
          <a:p>
            <a:r>
              <a:rPr lang="en-GB" dirty="0" smtClean="0">
                <a:solidFill>
                  <a:srgbClr val="FF0000"/>
                </a:solidFill>
              </a:rPr>
              <a:t>ATP transfers energy </a:t>
            </a:r>
            <a:r>
              <a:rPr lang="en-GB" dirty="0" smtClean="0"/>
              <a:t>and </a:t>
            </a:r>
            <a:r>
              <a:rPr lang="en-GB" dirty="0" smtClean="0">
                <a:solidFill>
                  <a:srgbClr val="FF0000"/>
                </a:solidFill>
              </a:rPr>
              <a:t>reduced NADP transfers hydrogen</a:t>
            </a:r>
            <a:r>
              <a:rPr lang="en-GB" dirty="0" smtClean="0"/>
              <a:t> to the light independent reaction</a:t>
            </a:r>
          </a:p>
          <a:p>
            <a:r>
              <a:rPr lang="en-GB" dirty="0" smtClean="0"/>
              <a:t>During the process </a:t>
            </a:r>
            <a:r>
              <a:rPr lang="en-GB" dirty="0" smtClean="0">
                <a:solidFill>
                  <a:srgbClr val="FF0000"/>
                </a:solidFill>
              </a:rPr>
              <a:t>H</a:t>
            </a:r>
            <a:r>
              <a:rPr lang="en-GB" baseline="-25000" dirty="0" smtClean="0">
                <a:solidFill>
                  <a:srgbClr val="FF0000"/>
                </a:solidFill>
              </a:rPr>
              <a:t>2</a:t>
            </a:r>
            <a:r>
              <a:rPr lang="en-GB" dirty="0" smtClean="0">
                <a:solidFill>
                  <a:srgbClr val="FF0000"/>
                </a:solidFill>
              </a:rPr>
              <a:t>O</a:t>
            </a:r>
            <a:r>
              <a:rPr lang="en-GB" dirty="0" smtClean="0"/>
              <a:t> is oxidised to </a:t>
            </a:r>
            <a:r>
              <a:rPr lang="en-GB" dirty="0" smtClean="0">
                <a:solidFill>
                  <a:srgbClr val="FF0000"/>
                </a:solidFill>
              </a:rPr>
              <a:t>O</a:t>
            </a:r>
            <a:r>
              <a:rPr lang="en-GB" baseline="-25000" dirty="0" smtClean="0">
                <a:solidFill>
                  <a:srgbClr val="FF0000"/>
                </a:solidFill>
              </a:rPr>
              <a:t>2</a:t>
            </a:r>
            <a:endParaRPr lang="en-GB" dirty="0" smtClean="0">
              <a:solidFill>
                <a:srgbClr val="FF0000"/>
              </a:solidFill>
            </a:endParaRPr>
          </a:p>
          <a:p>
            <a:endParaRPr lang="en-GB" dirty="0"/>
          </a:p>
        </p:txBody>
      </p:sp>
    </p:spTree>
    <p:extLst>
      <p:ext uri="{BB962C8B-B14F-4D97-AF65-F5344CB8AC3E}">
        <p14:creationId xmlns="" xmlns:p14="http://schemas.microsoft.com/office/powerpoint/2010/main" val="40558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Analogy</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268760"/>
            <a:ext cx="7488832" cy="5466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0691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Photosynthesis Animations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 xmlns:p14="http://schemas.microsoft.com/office/powerpoint/2010/main" val="309198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Photophosphorylation and photolysis</a:t>
            </a:r>
            <a:endParaRPr lang="en-GB" dirty="0"/>
          </a:p>
        </p:txBody>
      </p:sp>
      <p:sp>
        <p:nvSpPr>
          <p:cNvPr id="3" name="Content Placeholder 2"/>
          <p:cNvSpPr>
            <a:spLocks noGrp="1"/>
          </p:cNvSpPr>
          <p:nvPr>
            <p:ph idx="1"/>
          </p:nvPr>
        </p:nvSpPr>
        <p:spPr/>
        <p:txBody>
          <a:bodyPr/>
          <a:lstStyle/>
          <a:p>
            <a:r>
              <a:rPr lang="en-GB" dirty="0" smtClean="0"/>
              <a:t>In the light-dependent reaction, the light energy absorbed by the photosystems is used for three things:</a:t>
            </a:r>
          </a:p>
          <a:p>
            <a:r>
              <a:rPr lang="en-GB" dirty="0" smtClean="0"/>
              <a:t>Making </a:t>
            </a:r>
            <a:r>
              <a:rPr lang="en-GB" dirty="0" smtClean="0">
                <a:solidFill>
                  <a:srgbClr val="FF0000"/>
                </a:solidFill>
              </a:rPr>
              <a:t>ATP from ADP and P</a:t>
            </a:r>
            <a:r>
              <a:rPr lang="en-GB" baseline="-25000" dirty="0" smtClean="0">
                <a:solidFill>
                  <a:srgbClr val="FF0000"/>
                </a:solidFill>
              </a:rPr>
              <a:t>i</a:t>
            </a:r>
            <a:r>
              <a:rPr lang="en-GB" dirty="0" smtClean="0"/>
              <a:t> – this is known as </a:t>
            </a:r>
            <a:r>
              <a:rPr lang="en-GB" dirty="0" smtClean="0">
                <a:solidFill>
                  <a:srgbClr val="FF0000"/>
                </a:solidFill>
              </a:rPr>
              <a:t>photophosphorylation</a:t>
            </a:r>
          </a:p>
          <a:p>
            <a:r>
              <a:rPr lang="en-GB" dirty="0" smtClean="0"/>
              <a:t>Making </a:t>
            </a:r>
            <a:r>
              <a:rPr lang="en-GB" dirty="0" smtClean="0">
                <a:solidFill>
                  <a:srgbClr val="FF0000"/>
                </a:solidFill>
              </a:rPr>
              <a:t>reduced NADP from NADP</a:t>
            </a:r>
          </a:p>
          <a:p>
            <a:r>
              <a:rPr lang="en-GB" dirty="0" smtClean="0"/>
              <a:t>Splitting </a:t>
            </a:r>
            <a:r>
              <a:rPr lang="en-GB" dirty="0" smtClean="0">
                <a:solidFill>
                  <a:srgbClr val="FF0000"/>
                </a:solidFill>
              </a:rPr>
              <a:t>water</a:t>
            </a:r>
            <a:r>
              <a:rPr lang="en-GB" dirty="0" smtClean="0"/>
              <a:t> into </a:t>
            </a:r>
            <a:r>
              <a:rPr lang="en-GB" dirty="0" smtClean="0">
                <a:solidFill>
                  <a:srgbClr val="FF0000"/>
                </a:solidFill>
              </a:rPr>
              <a:t>protons( H</a:t>
            </a:r>
            <a:r>
              <a:rPr lang="en-GB" baseline="30000" dirty="0" smtClean="0">
                <a:solidFill>
                  <a:srgbClr val="FF0000"/>
                </a:solidFill>
              </a:rPr>
              <a:t>+</a:t>
            </a:r>
            <a:r>
              <a:rPr lang="en-GB" dirty="0">
                <a:solidFill>
                  <a:srgbClr val="FF0000"/>
                </a:solidFill>
              </a:rPr>
              <a:t> </a:t>
            </a:r>
            <a:r>
              <a:rPr lang="en-GB" dirty="0" smtClean="0">
                <a:solidFill>
                  <a:srgbClr val="FF0000"/>
                </a:solidFill>
              </a:rPr>
              <a:t>ions)</a:t>
            </a:r>
            <a:r>
              <a:rPr lang="en-GB" dirty="0" smtClean="0"/>
              <a:t>, </a:t>
            </a:r>
            <a:r>
              <a:rPr lang="en-GB" dirty="0" smtClean="0">
                <a:solidFill>
                  <a:srgbClr val="FF0000"/>
                </a:solidFill>
              </a:rPr>
              <a:t>electrons</a:t>
            </a:r>
            <a:r>
              <a:rPr lang="en-GB" dirty="0" smtClean="0"/>
              <a:t> and </a:t>
            </a:r>
            <a:r>
              <a:rPr lang="en-GB" dirty="0" smtClean="0">
                <a:solidFill>
                  <a:srgbClr val="FF0000"/>
                </a:solidFill>
              </a:rPr>
              <a:t>oxygen</a:t>
            </a:r>
            <a:r>
              <a:rPr lang="en-GB" dirty="0" smtClean="0"/>
              <a:t>. This is called </a:t>
            </a:r>
            <a:r>
              <a:rPr lang="en-GB" dirty="0" smtClean="0">
                <a:solidFill>
                  <a:srgbClr val="FF0000"/>
                </a:solidFill>
              </a:rPr>
              <a:t>photolysis</a:t>
            </a:r>
          </a:p>
          <a:p>
            <a:endParaRPr lang="en-GB" dirty="0"/>
          </a:p>
        </p:txBody>
      </p:sp>
    </p:spTree>
    <p:extLst>
      <p:ext uri="{BB962C8B-B14F-4D97-AF65-F5344CB8AC3E}">
        <p14:creationId xmlns="" xmlns:p14="http://schemas.microsoft.com/office/powerpoint/2010/main" val="3634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GB" sz="4000">
                <a:solidFill>
                  <a:schemeClr val="tx1"/>
                </a:solidFill>
                <a:latin typeface="Comic Sans MS" pitchFamily="66" charset="0"/>
              </a:rPr>
              <a:t>Current organisms trying endosymbiosis to get chloroplasts</a:t>
            </a:r>
          </a:p>
        </p:txBody>
      </p:sp>
      <p:sp>
        <p:nvSpPr>
          <p:cNvPr id="8195" name="Rectangle 3"/>
          <p:cNvSpPr>
            <a:spLocks noGrp="1" noChangeArrowheads="1"/>
          </p:cNvSpPr>
          <p:nvPr>
            <p:ph type="body" idx="1"/>
          </p:nvPr>
        </p:nvSpPr>
        <p:spPr>
          <a:xfrm>
            <a:off x="457200" y="1600200"/>
            <a:ext cx="7643813" cy="4525963"/>
          </a:xfrm>
        </p:spPr>
        <p:txBody>
          <a:bodyPr>
            <a:normAutofit lnSpcReduction="10000"/>
          </a:bodyPr>
          <a:lstStyle/>
          <a:p>
            <a:r>
              <a:rPr lang="en-GB" dirty="0">
                <a:latin typeface="Comic Sans MS" pitchFamily="66" charset="0"/>
              </a:rPr>
              <a:t>Two types of marine molluscs </a:t>
            </a:r>
            <a:r>
              <a:rPr lang="en-GB" dirty="0" smtClean="0">
                <a:latin typeface="Comic Sans MS" pitchFamily="66" charset="0"/>
              </a:rPr>
              <a:t>currently </a:t>
            </a:r>
            <a:r>
              <a:rPr lang="en-GB" dirty="0">
                <a:latin typeface="Comic Sans MS" pitchFamily="66" charset="0"/>
              </a:rPr>
              <a:t>engulf algae and incorporate their chloroplasts to allow them to make complex molecules</a:t>
            </a:r>
          </a:p>
          <a:p>
            <a:endParaRPr lang="en-GB" dirty="0">
              <a:latin typeface="Comic Sans MS" pitchFamily="66" charset="0"/>
            </a:endParaRPr>
          </a:p>
          <a:p>
            <a:r>
              <a:rPr lang="en-GB" dirty="0">
                <a:latin typeface="Comic Sans MS" pitchFamily="66" charset="0"/>
              </a:rPr>
              <a:t>However, they have not yet found a way of passing these to the next generation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Light-dependent reaction</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23106"/>
            <a:ext cx="9160573" cy="6881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24884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2825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5445224"/>
            <a:ext cx="603250" cy="66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3249613"/>
            <a:ext cx="603250" cy="66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2132856"/>
            <a:ext cx="603250" cy="66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p:cNvSpPr/>
          <p:nvPr/>
        </p:nvSpPr>
        <p:spPr>
          <a:xfrm>
            <a:off x="323528" y="4077072"/>
            <a:ext cx="576064"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Tree>
    <p:extLst>
      <p:ext uri="{BB962C8B-B14F-4D97-AF65-F5344CB8AC3E}">
        <p14:creationId xmlns="" xmlns:p14="http://schemas.microsoft.com/office/powerpoint/2010/main" val="668516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Non-cyclic photophosphorylation</a:t>
            </a:r>
            <a:endParaRPr lang="en-GB" dirty="0"/>
          </a:p>
        </p:txBody>
      </p:sp>
      <p:sp>
        <p:nvSpPr>
          <p:cNvPr id="3" name="Content Placeholder 2"/>
          <p:cNvSpPr>
            <a:spLocks noGrp="1"/>
          </p:cNvSpPr>
          <p:nvPr>
            <p:ph idx="1"/>
          </p:nvPr>
        </p:nvSpPr>
        <p:spPr/>
        <p:txBody>
          <a:bodyPr/>
          <a:lstStyle/>
          <a:p>
            <a:r>
              <a:rPr lang="en-GB" dirty="0" smtClean="0"/>
              <a:t>Produces </a:t>
            </a:r>
            <a:r>
              <a:rPr lang="en-GB" dirty="0" smtClean="0">
                <a:solidFill>
                  <a:srgbClr val="FF0000"/>
                </a:solidFill>
              </a:rPr>
              <a:t>ATP</a:t>
            </a:r>
            <a:r>
              <a:rPr lang="en-GB" dirty="0" smtClean="0"/>
              <a:t>, </a:t>
            </a:r>
            <a:r>
              <a:rPr lang="en-GB" dirty="0" smtClean="0">
                <a:solidFill>
                  <a:srgbClr val="FF0000"/>
                </a:solidFill>
              </a:rPr>
              <a:t>reduced NADP </a:t>
            </a:r>
            <a:r>
              <a:rPr lang="en-GB" dirty="0" smtClean="0"/>
              <a:t>and </a:t>
            </a:r>
            <a:r>
              <a:rPr lang="en-GB" dirty="0" smtClean="0">
                <a:solidFill>
                  <a:srgbClr val="FF0000"/>
                </a:solidFill>
              </a:rPr>
              <a:t>O</a:t>
            </a:r>
            <a:r>
              <a:rPr lang="en-GB" baseline="-25000" dirty="0" smtClean="0">
                <a:solidFill>
                  <a:srgbClr val="FF0000"/>
                </a:solidFill>
              </a:rPr>
              <a:t>2</a:t>
            </a:r>
            <a:endParaRPr lang="en-GB" baseline="30000" dirty="0" smtClean="0">
              <a:solidFill>
                <a:srgbClr val="FF0000"/>
              </a:solidFill>
            </a:endParaRPr>
          </a:p>
          <a:p>
            <a:r>
              <a:rPr lang="en-GB" dirty="0" smtClean="0"/>
              <a:t>Photosystems in the thylakoid membranes are linked by </a:t>
            </a:r>
            <a:r>
              <a:rPr lang="en-GB" dirty="0" smtClean="0">
                <a:solidFill>
                  <a:srgbClr val="FF0000"/>
                </a:solidFill>
              </a:rPr>
              <a:t>electron carriers</a:t>
            </a:r>
          </a:p>
          <a:p>
            <a:r>
              <a:rPr lang="en-GB" dirty="0" smtClean="0"/>
              <a:t>Electron carriers are </a:t>
            </a:r>
            <a:r>
              <a:rPr lang="en-GB" dirty="0" smtClean="0">
                <a:solidFill>
                  <a:srgbClr val="FF0000"/>
                </a:solidFill>
              </a:rPr>
              <a:t>proteins</a:t>
            </a:r>
            <a:r>
              <a:rPr lang="en-GB" dirty="0" smtClean="0"/>
              <a:t> that </a:t>
            </a:r>
            <a:r>
              <a:rPr lang="en-GB" dirty="0" smtClean="0">
                <a:solidFill>
                  <a:srgbClr val="FF0000"/>
                </a:solidFill>
              </a:rPr>
              <a:t>transfer electrons</a:t>
            </a:r>
          </a:p>
          <a:p>
            <a:r>
              <a:rPr lang="en-GB" dirty="0" smtClean="0"/>
              <a:t>The photosystems and their electron carriers form an </a:t>
            </a:r>
            <a:r>
              <a:rPr lang="en-GB" dirty="0" smtClean="0">
                <a:solidFill>
                  <a:srgbClr val="FF0000"/>
                </a:solidFill>
              </a:rPr>
              <a:t>electron transport chain </a:t>
            </a:r>
            <a:r>
              <a:rPr lang="en-GB" dirty="0" smtClean="0"/>
              <a:t>– a </a:t>
            </a:r>
            <a:r>
              <a:rPr lang="en-GB" dirty="0" smtClean="0">
                <a:solidFill>
                  <a:srgbClr val="FF0000"/>
                </a:solidFill>
              </a:rPr>
              <a:t>chain</a:t>
            </a:r>
            <a:r>
              <a:rPr lang="en-GB" dirty="0" smtClean="0"/>
              <a:t> of </a:t>
            </a:r>
            <a:r>
              <a:rPr lang="en-GB" dirty="0" smtClean="0">
                <a:solidFill>
                  <a:srgbClr val="FF0000"/>
                </a:solidFill>
              </a:rPr>
              <a:t>proteins</a:t>
            </a:r>
            <a:r>
              <a:rPr lang="en-GB" dirty="0" smtClean="0"/>
              <a:t> through which </a:t>
            </a:r>
            <a:r>
              <a:rPr lang="en-GB" dirty="0" smtClean="0">
                <a:solidFill>
                  <a:srgbClr val="FF0000"/>
                </a:solidFill>
              </a:rPr>
              <a:t>excited electrons flow</a:t>
            </a:r>
          </a:p>
          <a:p>
            <a:endParaRPr lang="en-GB" dirty="0"/>
          </a:p>
        </p:txBody>
      </p:sp>
    </p:spTree>
    <p:extLst>
      <p:ext uri="{BB962C8B-B14F-4D97-AF65-F5344CB8AC3E}">
        <p14:creationId xmlns="" xmlns:p14="http://schemas.microsoft.com/office/powerpoint/2010/main" val="2657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Light energy excites electrons in chlorophyll</a:t>
            </a:r>
            <a:endParaRPr lang="en-GB" dirty="0"/>
          </a:p>
        </p:txBody>
      </p:sp>
      <p:sp>
        <p:nvSpPr>
          <p:cNvPr id="4" name="Content Placeholder 3"/>
          <p:cNvSpPr>
            <a:spLocks noGrp="1"/>
          </p:cNvSpPr>
          <p:nvPr>
            <p:ph sz="half" idx="1"/>
          </p:nvPr>
        </p:nvSpPr>
        <p:spPr/>
        <p:txBody>
          <a:bodyPr>
            <a:normAutofit lnSpcReduction="10000"/>
          </a:bodyPr>
          <a:lstStyle/>
          <a:p>
            <a:r>
              <a:rPr lang="en-GB" dirty="0" smtClean="0">
                <a:solidFill>
                  <a:srgbClr val="FF0000"/>
                </a:solidFill>
              </a:rPr>
              <a:t>Light energy </a:t>
            </a:r>
            <a:r>
              <a:rPr lang="en-GB" dirty="0" smtClean="0"/>
              <a:t>is absorbed by </a:t>
            </a:r>
            <a:r>
              <a:rPr lang="en-GB" dirty="0" smtClean="0">
                <a:solidFill>
                  <a:srgbClr val="FF0000"/>
                </a:solidFill>
              </a:rPr>
              <a:t>PSII</a:t>
            </a:r>
          </a:p>
          <a:p>
            <a:r>
              <a:rPr lang="en-GB" dirty="0" smtClean="0"/>
              <a:t>Light energy </a:t>
            </a:r>
            <a:r>
              <a:rPr lang="en-GB" dirty="0" smtClean="0">
                <a:solidFill>
                  <a:srgbClr val="FF0000"/>
                </a:solidFill>
              </a:rPr>
              <a:t>excites electrons</a:t>
            </a:r>
            <a:r>
              <a:rPr lang="en-GB" dirty="0" smtClean="0"/>
              <a:t> in </a:t>
            </a:r>
            <a:r>
              <a:rPr lang="en-GB" dirty="0" smtClean="0">
                <a:solidFill>
                  <a:srgbClr val="FF0000"/>
                </a:solidFill>
              </a:rPr>
              <a:t>chlorophyll</a:t>
            </a:r>
          </a:p>
          <a:p>
            <a:r>
              <a:rPr lang="en-GB" dirty="0" smtClean="0"/>
              <a:t>The electrons move to a </a:t>
            </a:r>
            <a:r>
              <a:rPr lang="en-GB" dirty="0" smtClean="0">
                <a:solidFill>
                  <a:srgbClr val="FF0000"/>
                </a:solidFill>
              </a:rPr>
              <a:t>higher energy level</a:t>
            </a:r>
          </a:p>
          <a:p>
            <a:r>
              <a:rPr lang="en-GB" dirty="0" smtClean="0"/>
              <a:t>These high energy electrons </a:t>
            </a:r>
            <a:r>
              <a:rPr lang="en-GB" dirty="0" smtClean="0">
                <a:solidFill>
                  <a:srgbClr val="FF0000"/>
                </a:solidFill>
              </a:rPr>
              <a:t>move along </a:t>
            </a:r>
            <a:r>
              <a:rPr lang="en-GB" dirty="0" smtClean="0"/>
              <a:t>the </a:t>
            </a:r>
            <a:r>
              <a:rPr lang="en-GB" dirty="0" smtClean="0">
                <a:solidFill>
                  <a:srgbClr val="FF0000"/>
                </a:solidFill>
              </a:rPr>
              <a:t>electron transport chain</a:t>
            </a:r>
            <a:r>
              <a:rPr lang="en-GB" dirty="0" smtClean="0"/>
              <a:t> to </a:t>
            </a:r>
            <a:r>
              <a:rPr lang="en-GB" dirty="0" smtClean="0">
                <a:solidFill>
                  <a:srgbClr val="FF0000"/>
                </a:solidFill>
              </a:rPr>
              <a:t>PSI</a:t>
            </a:r>
            <a:endParaRPr lang="en-GB" dirty="0">
              <a:solidFill>
                <a:srgbClr val="FF0000"/>
              </a:solidFill>
            </a:endParaRPr>
          </a:p>
        </p:txBody>
      </p:sp>
      <p:pic>
        <p:nvPicPr>
          <p:cNvPr id="5122"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2345672"/>
            <a:ext cx="4038600" cy="3035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3264693"/>
            <a:ext cx="373633"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37547" y="4740288"/>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2443" y="4102101"/>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9115" y="3767138"/>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8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Photolysis of water produces protons </a:t>
            </a:r>
            <a:br>
              <a:rPr lang="en-GB" dirty="0" smtClean="0"/>
            </a:br>
            <a:r>
              <a:rPr lang="en-GB" dirty="0" smtClean="0"/>
              <a:t>( H</a:t>
            </a:r>
            <a:r>
              <a:rPr lang="en-GB" baseline="30000" dirty="0" smtClean="0"/>
              <a:t>+ </a:t>
            </a:r>
            <a:r>
              <a:rPr lang="en-GB" dirty="0" smtClean="0"/>
              <a:t>ions), electrons and O</a:t>
            </a:r>
            <a:r>
              <a:rPr lang="en-GB" baseline="-25000" dirty="0" smtClean="0"/>
              <a:t>2</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As the excited electrons </a:t>
            </a:r>
            <a:r>
              <a:rPr lang="en-GB" dirty="0" smtClean="0">
                <a:solidFill>
                  <a:srgbClr val="FF0000"/>
                </a:solidFill>
              </a:rPr>
              <a:t>from chlorophyll leave PSII </a:t>
            </a:r>
            <a:r>
              <a:rPr lang="en-GB" dirty="0" smtClean="0"/>
              <a:t>to </a:t>
            </a:r>
            <a:r>
              <a:rPr lang="en-GB" dirty="0" smtClean="0">
                <a:solidFill>
                  <a:srgbClr val="FF0000"/>
                </a:solidFill>
              </a:rPr>
              <a:t>move along </a:t>
            </a:r>
            <a:r>
              <a:rPr lang="en-GB" dirty="0" smtClean="0"/>
              <a:t>the electron transport chain, they must be </a:t>
            </a:r>
            <a:r>
              <a:rPr lang="en-GB" dirty="0" smtClean="0">
                <a:solidFill>
                  <a:srgbClr val="FF0000"/>
                </a:solidFill>
              </a:rPr>
              <a:t>replaced</a:t>
            </a:r>
          </a:p>
          <a:p>
            <a:r>
              <a:rPr lang="en-GB" dirty="0" smtClean="0">
                <a:solidFill>
                  <a:srgbClr val="FF0000"/>
                </a:solidFill>
              </a:rPr>
              <a:t>Light</a:t>
            </a:r>
            <a:r>
              <a:rPr lang="en-GB" dirty="0" smtClean="0"/>
              <a:t> energy splits </a:t>
            </a:r>
            <a:r>
              <a:rPr lang="en-GB" dirty="0" smtClean="0">
                <a:solidFill>
                  <a:srgbClr val="FF0000"/>
                </a:solidFill>
              </a:rPr>
              <a:t>water</a:t>
            </a:r>
            <a:r>
              <a:rPr lang="en-GB" dirty="0" smtClean="0"/>
              <a:t> into </a:t>
            </a:r>
            <a:r>
              <a:rPr lang="en-GB" dirty="0" smtClean="0">
                <a:solidFill>
                  <a:srgbClr val="FF0000"/>
                </a:solidFill>
              </a:rPr>
              <a:t>protons </a:t>
            </a:r>
            <a:r>
              <a:rPr lang="en-GB" dirty="0" smtClean="0"/>
              <a:t>(H</a:t>
            </a:r>
            <a:r>
              <a:rPr lang="en-GB" baseline="30000" dirty="0" smtClean="0"/>
              <a:t>+ ions</a:t>
            </a:r>
            <a:r>
              <a:rPr lang="en-GB" dirty="0" smtClean="0"/>
              <a:t>), </a:t>
            </a:r>
            <a:r>
              <a:rPr lang="en-GB" dirty="0" smtClean="0">
                <a:solidFill>
                  <a:srgbClr val="FF0000"/>
                </a:solidFill>
              </a:rPr>
              <a:t>electrons</a:t>
            </a:r>
            <a:r>
              <a:rPr lang="en-GB" dirty="0" smtClean="0"/>
              <a:t> and </a:t>
            </a:r>
            <a:r>
              <a:rPr lang="en-GB" dirty="0" smtClean="0">
                <a:solidFill>
                  <a:srgbClr val="FF0000"/>
                </a:solidFill>
              </a:rPr>
              <a:t>oxygen</a:t>
            </a:r>
          </a:p>
          <a:p>
            <a:r>
              <a:rPr lang="en-GB" dirty="0" smtClean="0"/>
              <a:t>H</a:t>
            </a:r>
            <a:r>
              <a:rPr lang="en-GB" baseline="-25000" dirty="0" smtClean="0"/>
              <a:t>2</a:t>
            </a:r>
            <a:r>
              <a:rPr lang="en-GB" dirty="0" smtClean="0"/>
              <a:t>O             2H</a:t>
            </a:r>
            <a:r>
              <a:rPr lang="en-GB" baseline="30000" dirty="0" smtClean="0"/>
              <a:t>+ </a:t>
            </a:r>
            <a:r>
              <a:rPr lang="en-GB" dirty="0" smtClean="0"/>
              <a:t>+ 1/2 O</a:t>
            </a:r>
            <a:r>
              <a:rPr lang="en-GB" baseline="-25000" dirty="0" smtClean="0"/>
              <a:t>2</a:t>
            </a:r>
            <a:endParaRPr lang="en-GB"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2345672"/>
            <a:ext cx="4038600" cy="3035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619672" y="5445224"/>
            <a:ext cx="72008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31954" y="4102101"/>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9660" y="4676600"/>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3277527"/>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9115" y="3767138"/>
            <a:ext cx="301625"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77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Energy from the excited electrons makes ATP</a:t>
            </a:r>
            <a:endParaRPr lang="en-GB" dirty="0"/>
          </a:p>
        </p:txBody>
      </p:sp>
      <p:sp>
        <p:nvSpPr>
          <p:cNvPr id="3" name="Content Placeholder 2"/>
          <p:cNvSpPr>
            <a:spLocks noGrp="1"/>
          </p:cNvSpPr>
          <p:nvPr>
            <p:ph sz="half" idx="1"/>
          </p:nvPr>
        </p:nvSpPr>
        <p:spPr>
          <a:xfrm>
            <a:off x="457200" y="1412776"/>
            <a:ext cx="4038600" cy="5445224"/>
          </a:xfrm>
        </p:spPr>
        <p:txBody>
          <a:bodyPr>
            <a:normAutofit fontScale="70000" lnSpcReduction="20000"/>
          </a:bodyPr>
          <a:lstStyle/>
          <a:p>
            <a:r>
              <a:rPr lang="en-GB" dirty="0" smtClean="0"/>
              <a:t>The excited electrons </a:t>
            </a:r>
            <a:r>
              <a:rPr lang="en-GB" dirty="0" smtClean="0">
                <a:solidFill>
                  <a:srgbClr val="FF0000"/>
                </a:solidFill>
              </a:rPr>
              <a:t>lose energy </a:t>
            </a:r>
            <a:r>
              <a:rPr lang="en-GB" dirty="0" smtClean="0"/>
              <a:t>as they </a:t>
            </a:r>
            <a:r>
              <a:rPr lang="en-GB" dirty="0" smtClean="0">
                <a:solidFill>
                  <a:srgbClr val="FF0000"/>
                </a:solidFill>
              </a:rPr>
              <a:t>move along </a:t>
            </a:r>
            <a:r>
              <a:rPr lang="en-GB" dirty="0" smtClean="0"/>
              <a:t>the </a:t>
            </a:r>
            <a:r>
              <a:rPr lang="en-GB" dirty="0" smtClean="0">
                <a:solidFill>
                  <a:srgbClr val="FF0000"/>
                </a:solidFill>
              </a:rPr>
              <a:t>electron transport chain</a:t>
            </a:r>
          </a:p>
          <a:p>
            <a:r>
              <a:rPr lang="en-GB" dirty="0" smtClean="0"/>
              <a:t>This energy is used to </a:t>
            </a:r>
            <a:r>
              <a:rPr lang="en-GB" dirty="0" smtClean="0">
                <a:solidFill>
                  <a:srgbClr val="FF0000"/>
                </a:solidFill>
              </a:rPr>
              <a:t>transport protons </a:t>
            </a:r>
            <a:r>
              <a:rPr lang="en-GB" dirty="0" smtClean="0"/>
              <a:t>into the </a:t>
            </a:r>
            <a:r>
              <a:rPr lang="en-GB" dirty="0" smtClean="0">
                <a:solidFill>
                  <a:srgbClr val="FF0000"/>
                </a:solidFill>
              </a:rPr>
              <a:t>thylakoid</a:t>
            </a:r>
            <a:r>
              <a:rPr lang="en-GB" dirty="0" smtClean="0"/>
              <a:t> so that the thylakoid has a </a:t>
            </a:r>
            <a:r>
              <a:rPr lang="en-GB" dirty="0" smtClean="0">
                <a:solidFill>
                  <a:srgbClr val="FF0000"/>
                </a:solidFill>
              </a:rPr>
              <a:t>higher concentration </a:t>
            </a:r>
            <a:r>
              <a:rPr lang="en-GB" dirty="0" smtClean="0"/>
              <a:t>of protons than the </a:t>
            </a:r>
            <a:r>
              <a:rPr lang="en-GB" dirty="0" err="1" smtClean="0"/>
              <a:t>stroma</a:t>
            </a:r>
            <a:r>
              <a:rPr lang="en-GB" dirty="0" smtClean="0"/>
              <a:t>. This forms a </a:t>
            </a:r>
            <a:r>
              <a:rPr lang="en-GB" dirty="0" smtClean="0">
                <a:solidFill>
                  <a:srgbClr val="FF0000"/>
                </a:solidFill>
              </a:rPr>
              <a:t>proton gradient </a:t>
            </a:r>
            <a:r>
              <a:rPr lang="en-GB" dirty="0" smtClean="0"/>
              <a:t>across the membrane</a:t>
            </a:r>
          </a:p>
          <a:p>
            <a:r>
              <a:rPr lang="en-GB" dirty="0" smtClean="0"/>
              <a:t>Protons move </a:t>
            </a:r>
            <a:r>
              <a:rPr lang="en-GB" dirty="0" smtClean="0">
                <a:solidFill>
                  <a:srgbClr val="FF0000"/>
                </a:solidFill>
              </a:rPr>
              <a:t>down</a:t>
            </a:r>
            <a:r>
              <a:rPr lang="en-GB" dirty="0" smtClean="0"/>
              <a:t> their concentration gradient, into the </a:t>
            </a:r>
            <a:r>
              <a:rPr lang="en-GB" dirty="0" err="1" smtClean="0"/>
              <a:t>stroma</a:t>
            </a:r>
            <a:r>
              <a:rPr lang="en-GB" dirty="0" smtClean="0"/>
              <a:t>, via an enzyme </a:t>
            </a:r>
            <a:r>
              <a:rPr lang="en-GB" dirty="0" smtClean="0">
                <a:solidFill>
                  <a:srgbClr val="FF0000"/>
                </a:solidFill>
              </a:rPr>
              <a:t>ATP synthase</a:t>
            </a:r>
            <a:r>
              <a:rPr lang="en-GB" dirty="0" smtClean="0"/>
              <a:t>. The energy from this movement combines ADP and P</a:t>
            </a:r>
            <a:r>
              <a:rPr lang="en-GB" baseline="-25000" dirty="0" smtClean="0"/>
              <a:t>i</a:t>
            </a:r>
            <a:r>
              <a:rPr lang="en-GB" baseline="30000" dirty="0" smtClean="0"/>
              <a:t> </a:t>
            </a:r>
            <a:r>
              <a:rPr lang="en-GB" dirty="0" smtClean="0"/>
              <a:t>to form </a:t>
            </a:r>
            <a:r>
              <a:rPr lang="en-GB" dirty="0" smtClean="0">
                <a:solidFill>
                  <a:srgbClr val="FF0000"/>
                </a:solidFill>
              </a:rPr>
              <a:t>ATP</a:t>
            </a:r>
          </a:p>
          <a:p>
            <a:r>
              <a:rPr lang="en-GB" dirty="0" smtClean="0">
                <a:solidFill>
                  <a:srgbClr val="FF0000"/>
                </a:solidFill>
              </a:rPr>
              <a:t>Chemiosmosis </a:t>
            </a:r>
            <a:r>
              <a:rPr lang="en-GB" dirty="0" smtClean="0"/>
              <a:t> is the name of the process where the movement of H</a:t>
            </a:r>
            <a:r>
              <a:rPr lang="en-GB" baseline="30000" dirty="0" smtClean="0"/>
              <a:t>+ </a:t>
            </a:r>
            <a:r>
              <a:rPr lang="en-GB" dirty="0" smtClean="0"/>
              <a:t> ions across a membrane generates ATP – this also occurs in respiration</a:t>
            </a:r>
            <a:endParaRPr lang="en-GB" dirty="0">
              <a:solidFill>
                <a:srgbClr val="FF0000"/>
              </a:solidFill>
            </a:endParaRPr>
          </a:p>
        </p:txBody>
      </p:sp>
      <p:pic>
        <p:nvPicPr>
          <p:cNvPr id="7170"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2346355"/>
            <a:ext cx="4038600" cy="3033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42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Generation of reduced NADP</a:t>
            </a:r>
            <a:endParaRPr lang="en-GB" dirty="0"/>
          </a:p>
        </p:txBody>
      </p:sp>
      <p:sp>
        <p:nvSpPr>
          <p:cNvPr id="5" name="Content Placeholder 4"/>
          <p:cNvSpPr>
            <a:spLocks noGrp="1"/>
          </p:cNvSpPr>
          <p:nvPr>
            <p:ph sz="half" idx="1"/>
          </p:nvPr>
        </p:nvSpPr>
        <p:spPr/>
        <p:txBody>
          <a:bodyPr/>
          <a:lstStyle/>
          <a:p>
            <a:r>
              <a:rPr lang="en-GB" dirty="0" smtClean="0"/>
              <a:t>Light energy is </a:t>
            </a:r>
            <a:r>
              <a:rPr lang="en-GB" dirty="0" smtClean="0">
                <a:solidFill>
                  <a:srgbClr val="FF0000"/>
                </a:solidFill>
              </a:rPr>
              <a:t>absorbed by PSI</a:t>
            </a:r>
            <a:r>
              <a:rPr lang="en-GB" dirty="0" smtClean="0"/>
              <a:t>, which excites the electrons again to an </a:t>
            </a:r>
            <a:r>
              <a:rPr lang="en-GB" dirty="0" smtClean="0">
                <a:solidFill>
                  <a:srgbClr val="FF0000"/>
                </a:solidFill>
              </a:rPr>
              <a:t>even higher </a:t>
            </a:r>
            <a:r>
              <a:rPr lang="en-GB" dirty="0" smtClean="0"/>
              <a:t>energy level</a:t>
            </a:r>
          </a:p>
          <a:p>
            <a:r>
              <a:rPr lang="en-GB" dirty="0" smtClean="0"/>
              <a:t>Finally, the electrons are </a:t>
            </a:r>
            <a:r>
              <a:rPr lang="en-GB" dirty="0" smtClean="0">
                <a:solidFill>
                  <a:srgbClr val="FF0000"/>
                </a:solidFill>
              </a:rPr>
              <a:t>transferred</a:t>
            </a:r>
            <a:r>
              <a:rPr lang="en-GB" dirty="0" smtClean="0"/>
              <a:t> to </a:t>
            </a:r>
            <a:r>
              <a:rPr lang="en-GB" dirty="0" smtClean="0">
                <a:solidFill>
                  <a:srgbClr val="FF0000"/>
                </a:solidFill>
              </a:rPr>
              <a:t>NADP</a:t>
            </a:r>
            <a:r>
              <a:rPr lang="en-GB" dirty="0" smtClean="0"/>
              <a:t>, along with a </a:t>
            </a:r>
            <a:r>
              <a:rPr lang="en-GB" dirty="0" smtClean="0">
                <a:solidFill>
                  <a:srgbClr val="FF0000"/>
                </a:solidFill>
              </a:rPr>
              <a:t>proton (H</a:t>
            </a:r>
            <a:r>
              <a:rPr lang="en-GB" baseline="30000" dirty="0" smtClean="0">
                <a:solidFill>
                  <a:srgbClr val="FF0000"/>
                </a:solidFill>
              </a:rPr>
              <a:t>+</a:t>
            </a:r>
            <a:r>
              <a:rPr lang="en-GB" dirty="0" smtClean="0"/>
              <a:t> ion) from the </a:t>
            </a:r>
            <a:r>
              <a:rPr lang="en-GB" dirty="0" err="1" smtClean="0">
                <a:solidFill>
                  <a:srgbClr val="FF0000"/>
                </a:solidFill>
              </a:rPr>
              <a:t>stroma</a:t>
            </a:r>
            <a:r>
              <a:rPr lang="en-GB" dirty="0" smtClean="0"/>
              <a:t>, to form </a:t>
            </a:r>
            <a:r>
              <a:rPr lang="en-GB" dirty="0" smtClean="0">
                <a:solidFill>
                  <a:srgbClr val="FF0000"/>
                </a:solidFill>
              </a:rPr>
              <a:t>reduced NADP</a:t>
            </a:r>
            <a:endParaRPr lang="en-GB" dirty="0">
              <a:solidFill>
                <a:srgbClr val="FF0000"/>
              </a:solidFill>
            </a:endParaRPr>
          </a:p>
        </p:txBody>
      </p:sp>
      <p:pic>
        <p:nvPicPr>
          <p:cNvPr id="8194"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9549" y="2345146"/>
            <a:ext cx="4035902" cy="3036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0312" y="3736181"/>
            <a:ext cx="304800"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3263900"/>
            <a:ext cx="304800"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4501" y="4071144"/>
            <a:ext cx="304800"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84" y="4725144"/>
            <a:ext cx="304800" cy="334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90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Cyclic </a:t>
            </a:r>
            <a:r>
              <a:rPr lang="en-GB" dirty="0" smtClean="0"/>
              <a:t>photophosphorylation</a:t>
            </a:r>
            <a:endParaRPr lang="en-GB" dirty="0"/>
          </a:p>
        </p:txBody>
      </p:sp>
      <p:sp>
        <p:nvSpPr>
          <p:cNvPr id="4" name="Content Placeholder 3"/>
          <p:cNvSpPr>
            <a:spLocks noGrp="1"/>
          </p:cNvSpPr>
          <p:nvPr>
            <p:ph sz="half" idx="1"/>
          </p:nvPr>
        </p:nvSpPr>
        <p:spPr/>
        <p:txBody>
          <a:bodyPr>
            <a:normAutofit fontScale="92500" lnSpcReduction="10000"/>
          </a:bodyPr>
          <a:lstStyle/>
          <a:p>
            <a:r>
              <a:rPr lang="en-GB" dirty="0" smtClean="0">
                <a:solidFill>
                  <a:srgbClr val="FF0000"/>
                </a:solidFill>
              </a:rPr>
              <a:t>Only uses PSI</a:t>
            </a:r>
          </a:p>
          <a:p>
            <a:r>
              <a:rPr lang="en-GB" dirty="0" smtClean="0"/>
              <a:t>Cyclic because the electrons used </a:t>
            </a:r>
            <a:r>
              <a:rPr lang="en-GB" dirty="0" smtClean="0">
                <a:solidFill>
                  <a:srgbClr val="FF0000"/>
                </a:solidFill>
              </a:rPr>
              <a:t>aren’t</a:t>
            </a:r>
            <a:r>
              <a:rPr lang="en-GB" dirty="0" smtClean="0"/>
              <a:t> passed to NADP, but </a:t>
            </a:r>
            <a:r>
              <a:rPr lang="en-GB" dirty="0" smtClean="0">
                <a:solidFill>
                  <a:srgbClr val="FF0000"/>
                </a:solidFill>
              </a:rPr>
              <a:t>passed back </a:t>
            </a:r>
            <a:r>
              <a:rPr lang="en-GB" dirty="0" smtClean="0"/>
              <a:t>to PSI via electron carriers</a:t>
            </a:r>
          </a:p>
          <a:p>
            <a:r>
              <a:rPr lang="en-GB" dirty="0" smtClean="0"/>
              <a:t>Electrons </a:t>
            </a:r>
            <a:r>
              <a:rPr lang="en-GB" dirty="0" smtClean="0">
                <a:solidFill>
                  <a:srgbClr val="FF0000"/>
                </a:solidFill>
              </a:rPr>
              <a:t>recycled</a:t>
            </a:r>
            <a:r>
              <a:rPr lang="en-GB" dirty="0" smtClean="0"/>
              <a:t> and used repeatedly to flow through PSI</a:t>
            </a:r>
          </a:p>
          <a:p>
            <a:r>
              <a:rPr lang="en-GB" dirty="0" smtClean="0"/>
              <a:t>Produces </a:t>
            </a:r>
            <a:r>
              <a:rPr lang="en-GB" dirty="0" smtClean="0">
                <a:solidFill>
                  <a:srgbClr val="FF0000"/>
                </a:solidFill>
              </a:rPr>
              <a:t>small amounts </a:t>
            </a:r>
            <a:r>
              <a:rPr lang="en-GB" dirty="0" smtClean="0"/>
              <a:t>of </a:t>
            </a:r>
            <a:r>
              <a:rPr lang="en-GB" dirty="0" smtClean="0">
                <a:solidFill>
                  <a:srgbClr val="FF0000"/>
                </a:solidFill>
              </a:rPr>
              <a:t>ATP</a:t>
            </a:r>
            <a:endParaRPr lang="en-GB" dirty="0">
              <a:solidFill>
                <a:srgbClr val="FF0000"/>
              </a:solidFill>
            </a:endParaRPr>
          </a:p>
        </p:txBody>
      </p:sp>
      <p:sp>
        <p:nvSpPr>
          <p:cNvPr id="5" name="Content Placeholder 4"/>
          <p:cNvSpPr>
            <a:spLocks noGrp="1"/>
          </p:cNvSpPr>
          <p:nvPr>
            <p:ph sz="half" idx="2"/>
          </p:nvPr>
        </p:nvSpPr>
        <p:spPr/>
        <p:txBody>
          <a:bodyPr>
            <a:normAutofit fontScale="92500" lnSpcReduction="10000"/>
          </a:bodyPr>
          <a:lstStyle/>
          <a:p>
            <a:endParaRPr lang="en-GB"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988840"/>
            <a:ext cx="4448175"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64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Cyclic </a:t>
            </a:r>
            <a:r>
              <a:rPr lang="en-GB" dirty="0" err="1" smtClean="0"/>
              <a:t>photophosphorylation</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48</a:t>
            </a:fld>
            <a:endParaRPr lang="en-GB"/>
          </a:p>
        </p:txBody>
      </p:sp>
      <p:pic>
        <p:nvPicPr>
          <p:cNvPr id="1026" name="Picture 2" descr="http://hyperphysics.phy-astr.gsu.edu/hbase/biology/imgbio/cycpk.gif"/>
          <p:cNvPicPr>
            <a:picLocks noChangeAspect="1" noChangeArrowheads="1"/>
          </p:cNvPicPr>
          <p:nvPr/>
        </p:nvPicPr>
        <p:blipFill>
          <a:blip r:embed="rId2" cstate="print"/>
          <a:srcRect/>
          <a:stretch>
            <a:fillRect/>
          </a:stretch>
        </p:blipFill>
        <p:spPr bwMode="auto">
          <a:xfrm>
            <a:off x="-42701" y="1340768"/>
            <a:ext cx="9186701" cy="518457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sp>
        <p:nvSpPr>
          <p:cNvPr id="3" name="Content Placeholder 2"/>
          <p:cNvSpPr>
            <a:spLocks noGrp="1"/>
          </p:cNvSpPr>
          <p:nvPr>
            <p:ph sz="half" idx="1"/>
          </p:nvPr>
        </p:nvSpPr>
        <p:spPr/>
        <p:txBody>
          <a:bodyPr/>
          <a:lstStyle/>
          <a:p>
            <a:r>
              <a:rPr lang="en-GB" dirty="0"/>
              <a:t>Outline the light-dependent reactions of photosynthesis.</a:t>
            </a:r>
          </a:p>
          <a:p>
            <a:r>
              <a:rPr lang="en-GB" b="1" dirty="0"/>
              <a:t>(6)</a:t>
            </a:r>
          </a:p>
          <a:p>
            <a:endParaRPr lang="en-GB" dirty="0"/>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49</a:t>
            </a:fld>
            <a:endParaRPr lang="en-GB"/>
          </a:p>
        </p:txBody>
      </p:sp>
    </p:spTree>
    <p:extLst>
      <p:ext uri="{BB962C8B-B14F-4D97-AF65-F5344CB8AC3E}">
        <p14:creationId xmlns="" xmlns:p14="http://schemas.microsoft.com/office/powerpoint/2010/main" val="326385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body" idx="1"/>
          </p:nvPr>
        </p:nvSpPr>
        <p:spPr>
          <a:xfrm>
            <a:off x="611560" y="1556792"/>
            <a:ext cx="8229600" cy="4525963"/>
          </a:xfrm>
        </p:spPr>
        <p:txBody>
          <a:bodyPr/>
          <a:lstStyle/>
          <a:p>
            <a:r>
              <a:rPr lang="en-US" dirty="0" smtClean="0">
                <a:hlinkClick r:id="rId2"/>
              </a:rPr>
              <a:t>http://www.youtube.com/watch?v=5T3U51yzdEg</a:t>
            </a:r>
            <a:endParaRPr lang="en-US" dirty="0" smtClean="0"/>
          </a:p>
          <a:p>
            <a:r>
              <a:rPr lang="en-US" dirty="0" smtClean="0"/>
              <a:t>Sea slugs</a:t>
            </a:r>
          </a:p>
          <a:p>
            <a:endParaRPr lang="en-US" dirty="0"/>
          </a:p>
        </p:txBody>
      </p:sp>
      <p:pic>
        <p:nvPicPr>
          <p:cNvPr id="1026" name="Picture 2" descr="H:\2013-14\Admin\Jokes\images.jpg"/>
          <p:cNvPicPr>
            <a:picLocks noChangeAspect="1" noChangeArrowheads="1"/>
          </p:cNvPicPr>
          <p:nvPr/>
        </p:nvPicPr>
        <p:blipFill>
          <a:blip r:embed="rId3" cstate="print"/>
          <a:srcRect/>
          <a:stretch>
            <a:fillRect/>
          </a:stretch>
        </p:blipFill>
        <p:spPr bwMode="auto">
          <a:xfrm>
            <a:off x="3275856" y="2564904"/>
            <a:ext cx="5530872" cy="368054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3876" y="922883"/>
            <a:ext cx="8229600" cy="5433467"/>
          </a:xfrm>
        </p:spPr>
        <p:txBody>
          <a:bodyPr>
            <a:normAutofit fontScale="85000" lnSpcReduction="10000"/>
          </a:bodyPr>
          <a:lstStyle/>
          <a:p>
            <a:r>
              <a:rPr lang="en-GB" dirty="0"/>
              <a:t>(b)	(chlorophyll/antenna) in photosystem II absorbs light;</a:t>
            </a:r>
            <a:br>
              <a:rPr lang="en-GB" dirty="0"/>
            </a:br>
            <a:r>
              <a:rPr lang="en-GB" dirty="0"/>
              <a:t>absorbing light/</a:t>
            </a:r>
            <a:r>
              <a:rPr lang="en-GB" dirty="0" err="1"/>
              <a:t>photoactivation</a:t>
            </a:r>
            <a:r>
              <a:rPr lang="en-GB" dirty="0"/>
              <a:t> produces an excited/high energy/</a:t>
            </a:r>
            <a:br>
              <a:rPr lang="en-GB" dirty="0"/>
            </a:br>
            <a:r>
              <a:rPr lang="en-GB" dirty="0"/>
              <a:t>free electron;</a:t>
            </a:r>
            <a:br>
              <a:rPr lang="en-GB" dirty="0"/>
            </a:br>
            <a:r>
              <a:rPr lang="en-GB" dirty="0"/>
              <a:t>electron passed along a series of carriers;</a:t>
            </a:r>
            <a:br>
              <a:rPr lang="en-GB" dirty="0"/>
            </a:br>
            <a:r>
              <a:rPr lang="en-GB" dirty="0"/>
              <a:t>reduction of NADP</a:t>
            </a:r>
            <a:r>
              <a:rPr lang="en-GB" baseline="30000" dirty="0"/>
              <a:t>+</a:t>
            </a:r>
            <a:r>
              <a:rPr lang="en-GB" dirty="0"/>
              <a:t> / generates NADPH + H</a:t>
            </a:r>
            <a:r>
              <a:rPr lang="en-GB" baseline="30000" dirty="0"/>
              <a:t>+</a:t>
            </a:r>
            <a:r>
              <a:rPr lang="en-GB" dirty="0"/>
              <a:t>;</a:t>
            </a:r>
            <a:br>
              <a:rPr lang="en-GB" dirty="0"/>
            </a:br>
            <a:r>
              <a:rPr lang="en-GB" dirty="0"/>
              <a:t>absorption of light in photosystem II provides electron for photosystem I;</a:t>
            </a:r>
            <a:br>
              <a:rPr lang="en-GB" dirty="0"/>
            </a:br>
            <a:r>
              <a:rPr lang="en-GB" dirty="0"/>
              <a:t>photolysis of water produces H</a:t>
            </a:r>
            <a:r>
              <a:rPr lang="en-GB" baseline="30000" dirty="0"/>
              <a:t>+</a:t>
            </a:r>
            <a:r>
              <a:rPr lang="en-GB" dirty="0"/>
              <a:t> / O</a:t>
            </a:r>
            <a:r>
              <a:rPr lang="en-GB" baseline="-25000" dirty="0"/>
              <a:t>2</a:t>
            </a:r>
            <a:r>
              <a:rPr lang="en-GB" dirty="0"/>
              <a:t>;</a:t>
            </a:r>
            <a:br>
              <a:rPr lang="en-GB" dirty="0"/>
            </a:br>
            <a:r>
              <a:rPr lang="en-GB" dirty="0"/>
              <a:t>called non-cyclic photophosphorylation;</a:t>
            </a:r>
            <a:br>
              <a:rPr lang="en-GB" dirty="0"/>
            </a:br>
            <a:r>
              <a:rPr lang="en-GB" dirty="0"/>
              <a:t>in cyclic photophosphorylation electron returns to chlorophyll;</a:t>
            </a:r>
            <a:br>
              <a:rPr lang="en-GB" dirty="0"/>
            </a:br>
            <a:r>
              <a:rPr lang="en-GB" dirty="0"/>
              <a:t>generates ATP by H</a:t>
            </a:r>
            <a:r>
              <a:rPr lang="en-GB" baseline="30000" dirty="0"/>
              <a:t>+</a:t>
            </a:r>
            <a:r>
              <a:rPr lang="en-GB" dirty="0"/>
              <a:t> pumped across thylakoid membrane / by</a:t>
            </a:r>
            <a:br>
              <a:rPr lang="en-GB" dirty="0"/>
            </a:br>
            <a:r>
              <a:rPr lang="en-GB" dirty="0"/>
              <a:t>chemiosmosis / through ATP </a:t>
            </a:r>
            <a:r>
              <a:rPr lang="en-GB" dirty="0" err="1"/>
              <a:t>synthetase</a:t>
            </a:r>
            <a:r>
              <a:rPr lang="en-GB" dirty="0"/>
              <a:t>/synthase;	6 max</a:t>
            </a:r>
          </a:p>
          <a:p>
            <a:endParaRPr lang="en-GB" dirty="0"/>
          </a:p>
          <a:p>
            <a:endParaRPr lang="en-GB" dirty="0"/>
          </a:p>
        </p:txBody>
      </p:sp>
      <p:sp>
        <p:nvSpPr>
          <p:cNvPr id="5" name="Date Placeholder 4"/>
          <p:cNvSpPr>
            <a:spLocks noGrp="1"/>
          </p:cNvSpPr>
          <p:nvPr>
            <p:ph type="dt" sz="half" idx="10"/>
          </p:nvPr>
        </p:nvSpPr>
        <p:spPr/>
        <p:txBody>
          <a:bodyPr/>
          <a:lstStyle/>
          <a:p>
            <a:fld id="{229790F8-7585-42E0-8CBC-29B929C5F77F}" type="datetime1">
              <a:rPr lang="en-GB" smtClean="0"/>
              <a:pPr/>
              <a:t>07/02/2014</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50</a:t>
            </a:fld>
            <a:endParaRPr lang="en-GB"/>
          </a:p>
        </p:txBody>
      </p:sp>
    </p:spTree>
    <p:extLst>
      <p:ext uri="{BB962C8B-B14F-4D97-AF65-F5344CB8AC3E}">
        <p14:creationId xmlns="" xmlns:p14="http://schemas.microsoft.com/office/powerpoint/2010/main" val="2115540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228600" y="1447800"/>
            <a:ext cx="8915400" cy="4114800"/>
          </a:xfrm>
        </p:spPr>
        <p:txBody>
          <a:bodyPr/>
          <a:lstStyle/>
          <a:p>
            <a:pPr algn="ctr">
              <a:buFontTx/>
              <a:buNone/>
            </a:pPr>
            <a:endParaRPr lang="en-GB" sz="4000" i="1"/>
          </a:p>
          <a:p>
            <a:pPr algn="ctr">
              <a:buFontTx/>
              <a:buNone/>
            </a:pPr>
            <a:r>
              <a:rPr lang="en-GB" sz="5400">
                <a:solidFill>
                  <a:srgbClr val="008000"/>
                </a:solidFill>
              </a:rPr>
              <a:t>Photosynthesis </a:t>
            </a:r>
          </a:p>
          <a:p>
            <a:pPr algn="ctr">
              <a:buFontTx/>
              <a:buNone/>
            </a:pPr>
            <a:r>
              <a:rPr lang="en-GB" sz="5400">
                <a:solidFill>
                  <a:srgbClr val="008000"/>
                </a:solidFill>
              </a:rPr>
              <a:t>with algal balls</a:t>
            </a:r>
          </a:p>
          <a:p>
            <a:pPr algn="ctr">
              <a:buFontTx/>
              <a:buNone/>
            </a:pPr>
            <a:endParaRPr lang="en-GB" sz="1800" i="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304800"/>
            <a:ext cx="7772400" cy="1143000"/>
          </a:xfrm>
        </p:spPr>
        <p:txBody>
          <a:bodyPr/>
          <a:lstStyle/>
          <a:p>
            <a:pPr algn="l"/>
            <a:r>
              <a:rPr lang="en-GB">
                <a:solidFill>
                  <a:srgbClr val="008000"/>
                </a:solidFill>
              </a:rPr>
              <a:t>Algae</a:t>
            </a:r>
          </a:p>
        </p:txBody>
      </p:sp>
      <p:sp>
        <p:nvSpPr>
          <p:cNvPr id="199683" name="Rectangle 3"/>
          <p:cNvSpPr>
            <a:spLocks noGrp="1" noChangeArrowheads="1"/>
          </p:cNvSpPr>
          <p:nvPr>
            <p:ph type="body" idx="1"/>
          </p:nvPr>
        </p:nvSpPr>
        <p:spPr>
          <a:xfrm>
            <a:off x="3937000" y="2801938"/>
            <a:ext cx="4598988" cy="1760537"/>
          </a:xfrm>
        </p:spPr>
        <p:txBody>
          <a:bodyPr/>
          <a:lstStyle/>
          <a:p>
            <a:pPr marL="0" indent="0" eaLnBrk="0" hangingPunct="0">
              <a:lnSpc>
                <a:spcPct val="90000"/>
              </a:lnSpc>
              <a:spcBef>
                <a:spcPct val="0"/>
              </a:spcBef>
              <a:buClr>
                <a:schemeClr val="hlink"/>
              </a:buClr>
              <a:buSzPct val="40000"/>
              <a:buFontTx/>
              <a:buNone/>
            </a:pPr>
            <a:r>
              <a:rPr lang="en-GB" i="1"/>
              <a:t>Scenedesmus </a:t>
            </a:r>
            <a:r>
              <a:rPr lang="en-GB"/>
              <a:t>and</a:t>
            </a:r>
            <a:r>
              <a:rPr lang="en-GB" i="1"/>
              <a:t> Chlorella </a:t>
            </a:r>
            <a:r>
              <a:rPr lang="en-GB"/>
              <a:t>-successfully cultured in the laboratory</a:t>
            </a:r>
          </a:p>
        </p:txBody>
      </p:sp>
      <p:pic>
        <p:nvPicPr>
          <p:cNvPr id="199685" name="Picture 5" descr="MVC-001F"/>
          <p:cNvPicPr>
            <a:picLocks noChangeAspect="1" noChangeArrowheads="1"/>
          </p:cNvPicPr>
          <p:nvPr/>
        </p:nvPicPr>
        <p:blipFill>
          <a:blip r:embed="rId2" cstate="print"/>
          <a:srcRect/>
          <a:stretch>
            <a:fillRect/>
          </a:stretch>
        </p:blipFill>
        <p:spPr bwMode="auto">
          <a:xfrm>
            <a:off x="539750" y="1628775"/>
            <a:ext cx="30861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04800"/>
            <a:ext cx="7772400" cy="1143000"/>
          </a:xfrm>
        </p:spPr>
        <p:txBody>
          <a:bodyPr/>
          <a:lstStyle/>
          <a:p>
            <a:pPr algn="l"/>
            <a:r>
              <a:rPr lang="en-GB">
                <a:solidFill>
                  <a:srgbClr val="008000"/>
                </a:solidFill>
              </a:rPr>
              <a:t>Algae</a:t>
            </a:r>
          </a:p>
        </p:txBody>
      </p:sp>
      <p:sp>
        <p:nvSpPr>
          <p:cNvPr id="200707" name="Rectangle 3"/>
          <p:cNvSpPr>
            <a:spLocks noGrp="1" noChangeArrowheads="1"/>
          </p:cNvSpPr>
          <p:nvPr>
            <p:ph type="body" idx="1"/>
          </p:nvPr>
        </p:nvSpPr>
        <p:spPr>
          <a:xfrm>
            <a:off x="468313" y="2009775"/>
            <a:ext cx="7620000" cy="3200400"/>
          </a:xfrm>
        </p:spPr>
        <p:txBody>
          <a:bodyPr/>
          <a:lstStyle/>
          <a:p>
            <a:pPr marL="454025" indent="-454025" eaLnBrk="0" hangingPunct="0">
              <a:spcBef>
                <a:spcPct val="0"/>
              </a:spcBef>
              <a:buClr>
                <a:schemeClr val="hlink"/>
              </a:buClr>
            </a:pPr>
            <a:r>
              <a:rPr lang="en-GB" sz="2800"/>
              <a:t>Immobilised algae to demonstrate rates of photosynthesis</a:t>
            </a:r>
          </a:p>
          <a:p>
            <a:pPr marL="454025" indent="-454025" eaLnBrk="0" hangingPunct="0">
              <a:spcBef>
                <a:spcPct val="0"/>
              </a:spcBef>
              <a:buClr>
                <a:schemeClr val="hlink"/>
              </a:buClr>
            </a:pPr>
            <a:endParaRPr lang="en-GB" sz="2800"/>
          </a:p>
          <a:p>
            <a:pPr marL="454025" indent="-454025">
              <a:buClr>
                <a:schemeClr val="hlink"/>
              </a:buClr>
            </a:pPr>
            <a:r>
              <a:rPr lang="en-GB" sz="2800"/>
              <a:t>Algae ‘trapped’ in sodium alginate so that:</a:t>
            </a:r>
          </a:p>
          <a:p>
            <a:pPr marL="854075" lvl="1">
              <a:buClr>
                <a:schemeClr val="hlink"/>
              </a:buClr>
              <a:buFontTx/>
              <a:buChar char="•"/>
            </a:pPr>
            <a:r>
              <a:rPr lang="en-GB" sz="2400"/>
              <a:t>numbers can be regulated </a:t>
            </a:r>
          </a:p>
          <a:p>
            <a:pPr marL="854075" lvl="1">
              <a:buClr>
                <a:schemeClr val="hlink"/>
              </a:buClr>
              <a:buFontTx/>
              <a:buChar char="•"/>
            </a:pPr>
            <a:r>
              <a:rPr lang="en-GB" sz="2400"/>
              <a:t>they can be separated from the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07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07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0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MVC-007S"/>
          <p:cNvPicPr>
            <a:picLocks noChangeAspect="1" noChangeArrowheads="1"/>
          </p:cNvPicPr>
          <p:nvPr/>
        </p:nvPicPr>
        <p:blipFill>
          <a:blip r:embed="rId2" cstate="print"/>
          <a:srcRect/>
          <a:stretch>
            <a:fillRect/>
          </a:stretch>
        </p:blipFill>
        <p:spPr bwMode="auto">
          <a:xfrm>
            <a:off x="1331913" y="692150"/>
            <a:ext cx="6883400" cy="51625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MVC-008S"/>
          <p:cNvPicPr>
            <a:picLocks noChangeAspect="1" noChangeArrowheads="1"/>
          </p:cNvPicPr>
          <p:nvPr/>
        </p:nvPicPr>
        <p:blipFill>
          <a:blip r:embed="rId2" cstate="print"/>
          <a:srcRect/>
          <a:stretch>
            <a:fillRect/>
          </a:stretch>
        </p:blipFill>
        <p:spPr bwMode="auto">
          <a:xfrm>
            <a:off x="1258888" y="692150"/>
            <a:ext cx="6956425" cy="521811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MVC-003F"/>
          <p:cNvPicPr>
            <a:picLocks noChangeAspect="1" noChangeArrowheads="1"/>
          </p:cNvPicPr>
          <p:nvPr/>
        </p:nvPicPr>
        <p:blipFill>
          <a:blip r:embed="rId3" cstate="print"/>
          <a:srcRect/>
          <a:stretch>
            <a:fillRect/>
          </a:stretch>
        </p:blipFill>
        <p:spPr bwMode="auto">
          <a:xfrm>
            <a:off x="1476375" y="260350"/>
            <a:ext cx="7377113" cy="553243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MVC-003S"/>
          <p:cNvPicPr>
            <a:picLocks noChangeAspect="1" noChangeArrowheads="1"/>
          </p:cNvPicPr>
          <p:nvPr/>
        </p:nvPicPr>
        <p:blipFill>
          <a:blip r:embed="rId2" cstate="print"/>
          <a:srcRect/>
          <a:stretch>
            <a:fillRect/>
          </a:stretch>
        </p:blipFill>
        <p:spPr bwMode="auto">
          <a:xfrm>
            <a:off x="1187450" y="692150"/>
            <a:ext cx="7027863" cy="52705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image005"/>
          <p:cNvPicPr>
            <a:picLocks noChangeAspect="1" noChangeArrowheads="1"/>
          </p:cNvPicPr>
          <p:nvPr/>
        </p:nvPicPr>
        <p:blipFill>
          <a:blip r:embed="rId2" cstate="print"/>
          <a:srcRect/>
          <a:stretch>
            <a:fillRect/>
          </a:stretch>
        </p:blipFill>
        <p:spPr bwMode="auto">
          <a:xfrm>
            <a:off x="1619250" y="260350"/>
            <a:ext cx="7023100" cy="572293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304800"/>
            <a:ext cx="8134350" cy="1143000"/>
          </a:xfrm>
        </p:spPr>
        <p:txBody>
          <a:bodyPr/>
          <a:lstStyle/>
          <a:p>
            <a:pPr algn="l"/>
            <a:r>
              <a:rPr lang="en-GB" sz="3600">
                <a:solidFill>
                  <a:srgbClr val="008000"/>
                </a:solidFill>
              </a:rPr>
              <a:t>Hydrogencarbonate indicator</a:t>
            </a:r>
          </a:p>
        </p:txBody>
      </p:sp>
      <p:sp>
        <p:nvSpPr>
          <p:cNvPr id="201731" name="Rectangle 3"/>
          <p:cNvSpPr>
            <a:spLocks noGrp="1" noChangeArrowheads="1"/>
          </p:cNvSpPr>
          <p:nvPr>
            <p:ph type="body" idx="1"/>
          </p:nvPr>
        </p:nvSpPr>
        <p:spPr>
          <a:xfrm>
            <a:off x="827088" y="1484313"/>
            <a:ext cx="7620000" cy="3200400"/>
          </a:xfrm>
        </p:spPr>
        <p:txBody>
          <a:bodyPr>
            <a:normAutofit fontScale="92500" lnSpcReduction="10000"/>
          </a:bodyPr>
          <a:lstStyle/>
          <a:p>
            <a:pPr marL="454025" indent="-454025">
              <a:lnSpc>
                <a:spcPct val="90000"/>
              </a:lnSpc>
              <a:buClr>
                <a:schemeClr val="hlink"/>
              </a:buClr>
              <a:buFont typeface="Wingdings" pitchFamily="2" charset="2"/>
              <a:buNone/>
            </a:pPr>
            <a:r>
              <a:rPr lang="en-GB" sz="2800"/>
              <a:t>Hydrogen carbonate indicator:</a:t>
            </a:r>
          </a:p>
          <a:p>
            <a:pPr marL="454025" indent="-454025">
              <a:lnSpc>
                <a:spcPct val="90000"/>
              </a:lnSpc>
              <a:buClr>
                <a:schemeClr val="hlink"/>
              </a:buClr>
              <a:buFont typeface="Wingdings" pitchFamily="2" charset="2"/>
              <a:buNone/>
            </a:pPr>
            <a:endParaRPr lang="en-GB" sz="2800"/>
          </a:p>
          <a:p>
            <a:pPr marL="454025" indent="-454025">
              <a:lnSpc>
                <a:spcPct val="90000"/>
              </a:lnSpc>
              <a:buClr>
                <a:schemeClr val="hlink"/>
              </a:buClr>
            </a:pPr>
            <a:r>
              <a:rPr lang="en-GB" sz="2800"/>
              <a:t>routinely used to measure CO</a:t>
            </a:r>
            <a:r>
              <a:rPr lang="en-GB" sz="2800" baseline="-20000"/>
              <a:t>2 </a:t>
            </a:r>
            <a:r>
              <a:rPr lang="en-GB" sz="2800"/>
              <a:t>levels in aquatic systems.</a:t>
            </a:r>
          </a:p>
          <a:p>
            <a:pPr marL="454025" indent="-454025">
              <a:lnSpc>
                <a:spcPct val="90000"/>
              </a:lnSpc>
              <a:buClr>
                <a:schemeClr val="hlink"/>
              </a:buClr>
            </a:pPr>
            <a:r>
              <a:rPr lang="en-GB" sz="2800"/>
              <a:t>red in equilibrium with atmospheric air </a:t>
            </a:r>
          </a:p>
          <a:p>
            <a:pPr marL="454025" indent="-454025">
              <a:lnSpc>
                <a:spcPct val="90000"/>
              </a:lnSpc>
              <a:buClr>
                <a:schemeClr val="hlink"/>
              </a:buClr>
            </a:pPr>
            <a:r>
              <a:rPr lang="en-GB" sz="2800"/>
              <a:t>becomes more orange/yellow with increased CO</a:t>
            </a:r>
            <a:r>
              <a:rPr lang="en-GB" sz="2800" baseline="-20000"/>
              <a:t>2 </a:t>
            </a:r>
          </a:p>
          <a:p>
            <a:pPr marL="454025" indent="-454025">
              <a:lnSpc>
                <a:spcPct val="90000"/>
              </a:lnSpc>
              <a:buClr>
                <a:schemeClr val="hlink"/>
              </a:buClr>
            </a:pPr>
            <a:r>
              <a:rPr lang="en-GB" sz="2800"/>
              <a:t>changes from red through magenta to deep purple as CO</a:t>
            </a:r>
            <a:r>
              <a:rPr lang="en-GB" sz="2800" baseline="-20000"/>
              <a:t>2 </a:t>
            </a:r>
            <a:r>
              <a:rPr lang="en-GB" sz="2800"/>
              <a:t>is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1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Echalk</a:t>
            </a:r>
            <a:r>
              <a:rPr lang="en-GB" dirty="0" smtClean="0"/>
              <a:t> bouncing ph.syn. quiz</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Cnv0072"/>
          <p:cNvPicPr>
            <a:picLocks noChangeAspect="1" noChangeArrowheads="1"/>
          </p:cNvPicPr>
          <p:nvPr/>
        </p:nvPicPr>
        <p:blipFill>
          <a:blip r:embed="rId4" cstate="print"/>
          <a:srcRect/>
          <a:stretch>
            <a:fillRect/>
          </a:stretch>
        </p:blipFill>
        <p:spPr bwMode="auto">
          <a:xfrm>
            <a:off x="533400" y="2438400"/>
            <a:ext cx="8001000" cy="2133600"/>
          </a:xfrm>
          <a:prstGeom prst="rect">
            <a:avLst/>
          </a:prstGeom>
          <a:noFill/>
        </p:spPr>
      </p:pic>
      <p:graphicFrame>
        <p:nvGraphicFramePr>
          <p:cNvPr id="206855" name="Object 7"/>
          <p:cNvGraphicFramePr>
            <a:graphicFrameLocks noChangeAspect="1"/>
          </p:cNvGraphicFramePr>
          <p:nvPr/>
        </p:nvGraphicFramePr>
        <p:xfrm>
          <a:off x="762000" y="4953000"/>
          <a:ext cx="7489825" cy="995363"/>
        </p:xfrm>
        <a:graphic>
          <a:graphicData uri="http://schemas.openxmlformats.org/presentationml/2006/ole">
            <p:oleObj spid="_x0000_s1031" name="CS ChemDraw Drawing" r:id="rId5" imgW="7490460" imgH="995680" progId="">
              <p:embed/>
            </p:oleObj>
          </a:graphicData>
        </a:graphic>
      </p:graphicFrame>
      <p:sp>
        <p:nvSpPr>
          <p:cNvPr id="206856" name="Rectangle 8"/>
          <p:cNvSpPr>
            <a:spLocks noChangeArrowheads="1"/>
          </p:cNvSpPr>
          <p:nvPr/>
        </p:nvSpPr>
        <p:spPr bwMode="auto">
          <a:xfrm>
            <a:off x="381000" y="838200"/>
            <a:ext cx="8305800" cy="823913"/>
          </a:xfrm>
          <a:prstGeom prst="rect">
            <a:avLst/>
          </a:prstGeom>
          <a:noFill/>
          <a:ln w="9525">
            <a:noFill/>
            <a:miter lim="800000"/>
            <a:headEnd/>
            <a:tailEnd/>
          </a:ln>
          <a:effectLst/>
        </p:spPr>
        <p:txBody>
          <a:bodyPr>
            <a:spAutoFit/>
          </a:bodyPr>
          <a:lstStyle/>
          <a:p>
            <a:pPr algn="ctr"/>
            <a:r>
              <a:rPr lang="en-GB" sz="4800">
                <a:solidFill>
                  <a:srgbClr val="008000"/>
                </a:solidFill>
                <a:effectLst>
                  <a:outerShdw blurRad="38100" dist="38100" dir="2700000" algn="tl">
                    <a:srgbClr val="C0C0C0"/>
                  </a:outerShdw>
                </a:effectLst>
              </a:rPr>
              <a:t>Hydrogencarbonate indicator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MVC-004F"/>
          <p:cNvPicPr>
            <a:picLocks noChangeAspect="1" noChangeArrowheads="1"/>
          </p:cNvPicPr>
          <p:nvPr/>
        </p:nvPicPr>
        <p:blipFill>
          <a:blip r:embed="rId3" cstate="print"/>
          <a:srcRect/>
          <a:stretch>
            <a:fillRect/>
          </a:stretch>
        </p:blipFill>
        <p:spPr bwMode="auto">
          <a:xfrm>
            <a:off x="1116013" y="404813"/>
            <a:ext cx="7234237" cy="542607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381000"/>
            <a:ext cx="7772400" cy="1143000"/>
          </a:xfrm>
        </p:spPr>
        <p:txBody>
          <a:bodyPr/>
          <a:lstStyle/>
          <a:p>
            <a:pPr algn="l"/>
            <a:r>
              <a:rPr lang="en-GB" sz="4800">
                <a:solidFill>
                  <a:srgbClr val="008000"/>
                </a:solidFill>
              </a:rPr>
              <a:t>Variables?</a:t>
            </a:r>
          </a:p>
        </p:txBody>
      </p:sp>
      <p:sp>
        <p:nvSpPr>
          <p:cNvPr id="190467" name="Rectangle 3"/>
          <p:cNvSpPr>
            <a:spLocks noGrp="1" noChangeArrowheads="1"/>
          </p:cNvSpPr>
          <p:nvPr>
            <p:ph type="body" idx="1"/>
          </p:nvPr>
        </p:nvSpPr>
        <p:spPr/>
        <p:txBody>
          <a:bodyPr>
            <a:normAutofit lnSpcReduction="10000"/>
          </a:bodyPr>
          <a:lstStyle/>
          <a:p>
            <a:pPr marL="609600" indent="-609600">
              <a:lnSpc>
                <a:spcPct val="90000"/>
              </a:lnSpc>
              <a:buClr>
                <a:schemeClr val="hlink"/>
              </a:buClr>
            </a:pPr>
            <a:r>
              <a:rPr lang="en-GB" dirty="0"/>
              <a:t>Colour of light</a:t>
            </a:r>
          </a:p>
          <a:p>
            <a:pPr marL="609600" indent="-609600">
              <a:lnSpc>
                <a:spcPct val="90000"/>
              </a:lnSpc>
              <a:buClr>
                <a:schemeClr val="hlink"/>
              </a:buClr>
            </a:pPr>
            <a:r>
              <a:rPr lang="en-GB" dirty="0"/>
              <a:t>Light Intensity</a:t>
            </a:r>
          </a:p>
          <a:p>
            <a:pPr marL="990600" lvl="1" indent="-533400">
              <a:lnSpc>
                <a:spcPct val="90000"/>
              </a:lnSpc>
              <a:buClr>
                <a:schemeClr val="hlink"/>
              </a:buClr>
              <a:buFontTx/>
              <a:buChar char="•"/>
            </a:pPr>
            <a:r>
              <a:rPr lang="en-GB" sz="2400" dirty="0"/>
              <a:t>Distance from lamp</a:t>
            </a:r>
          </a:p>
          <a:p>
            <a:pPr marL="990600" lvl="1" indent="-533400">
              <a:lnSpc>
                <a:spcPct val="90000"/>
              </a:lnSpc>
              <a:buClr>
                <a:schemeClr val="hlink"/>
              </a:buClr>
              <a:buFontTx/>
              <a:buChar char="•"/>
            </a:pPr>
            <a:r>
              <a:rPr lang="en-GB" sz="2400" dirty="0"/>
              <a:t>Neutral density experiment</a:t>
            </a:r>
          </a:p>
          <a:p>
            <a:pPr marL="609600" indent="-609600">
              <a:lnSpc>
                <a:spcPct val="90000"/>
              </a:lnSpc>
              <a:buClr>
                <a:schemeClr val="hlink"/>
              </a:buClr>
            </a:pPr>
            <a:r>
              <a:rPr lang="en-GB" dirty="0"/>
              <a:t>Number of balls</a:t>
            </a:r>
          </a:p>
          <a:p>
            <a:pPr marL="609600" indent="-609600">
              <a:lnSpc>
                <a:spcPct val="90000"/>
              </a:lnSpc>
              <a:buClr>
                <a:schemeClr val="hlink"/>
              </a:buClr>
            </a:pPr>
            <a:r>
              <a:rPr lang="en-GB" dirty="0"/>
              <a:t>Ball size</a:t>
            </a:r>
          </a:p>
          <a:p>
            <a:pPr marL="609600" indent="-609600">
              <a:lnSpc>
                <a:spcPct val="90000"/>
              </a:lnSpc>
              <a:buClr>
                <a:schemeClr val="hlink"/>
              </a:buClr>
            </a:pPr>
            <a:r>
              <a:rPr lang="en-GB" dirty="0"/>
              <a:t>Concentration of algae</a:t>
            </a:r>
          </a:p>
          <a:p>
            <a:pPr marL="609600" indent="-609600">
              <a:lnSpc>
                <a:spcPct val="90000"/>
              </a:lnSpc>
              <a:buClr>
                <a:schemeClr val="hlink"/>
              </a:buClr>
            </a:pPr>
            <a:r>
              <a:rPr lang="en-GB" dirty="0"/>
              <a:t>Temperature  </a:t>
            </a:r>
          </a:p>
          <a:p>
            <a:pPr marL="609600" indent="-609600">
              <a:lnSpc>
                <a:spcPct val="90000"/>
              </a:lnSpc>
              <a:buClr>
                <a:schemeClr val="hlink"/>
              </a:buClr>
            </a:pPr>
            <a:r>
              <a:rPr lang="en-GB" dirty="0"/>
              <a:t>Starting [CO</a:t>
            </a:r>
            <a:r>
              <a:rPr lang="en-GB" baseline="-20000" dirty="0"/>
              <a:t>2</a:t>
            </a:r>
            <a:r>
              <a:rPr lang="en-GB" dirty="0"/>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down)">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wipe(down)">
                                      <p:cBhvr>
                                        <p:cTn id="12" dur="500"/>
                                        <p:tgtEl>
                                          <p:spTgt spid="190467">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wipe(down)">
                                      <p:cBhvr>
                                        <p:cTn id="15" dur="500"/>
                                        <p:tgtEl>
                                          <p:spTgt spid="190467">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wipe(down)">
                                      <p:cBhvr>
                                        <p:cTn id="18" dur="500"/>
                                        <p:tgtEl>
                                          <p:spTgt spid="1904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wipe(down)">
                                      <p:cBhvr>
                                        <p:cTn id="23" dur="500"/>
                                        <p:tgtEl>
                                          <p:spTgt spid="1904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0467">
                                            <p:txEl>
                                              <p:pRg st="5" end="5"/>
                                            </p:txEl>
                                          </p:spTgt>
                                        </p:tgtEl>
                                        <p:attrNameLst>
                                          <p:attrName>style.visibility</p:attrName>
                                        </p:attrNameLst>
                                      </p:cBhvr>
                                      <p:to>
                                        <p:strVal val="visible"/>
                                      </p:to>
                                    </p:set>
                                    <p:animEffect transition="in" filter="wipe(down)">
                                      <p:cBhvr>
                                        <p:cTn id="28" dur="500"/>
                                        <p:tgtEl>
                                          <p:spTgt spid="19046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0467">
                                            <p:txEl>
                                              <p:pRg st="6" end="6"/>
                                            </p:txEl>
                                          </p:spTgt>
                                        </p:tgtEl>
                                        <p:attrNameLst>
                                          <p:attrName>style.visibility</p:attrName>
                                        </p:attrNameLst>
                                      </p:cBhvr>
                                      <p:to>
                                        <p:strVal val="visible"/>
                                      </p:to>
                                    </p:set>
                                    <p:animEffect transition="in" filter="wipe(down)">
                                      <p:cBhvr>
                                        <p:cTn id="33" dur="500"/>
                                        <p:tgtEl>
                                          <p:spTgt spid="1904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0467">
                                            <p:txEl>
                                              <p:pRg st="7" end="7"/>
                                            </p:txEl>
                                          </p:spTgt>
                                        </p:tgtEl>
                                        <p:attrNameLst>
                                          <p:attrName>style.visibility</p:attrName>
                                        </p:attrNameLst>
                                      </p:cBhvr>
                                      <p:to>
                                        <p:strVal val="visible"/>
                                      </p:to>
                                    </p:set>
                                    <p:animEffect transition="in" filter="wipe(down)">
                                      <p:cBhvr>
                                        <p:cTn id="38" dur="500"/>
                                        <p:tgtEl>
                                          <p:spTgt spid="19046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0467">
                                            <p:txEl>
                                              <p:pRg st="8" end="8"/>
                                            </p:txEl>
                                          </p:spTgt>
                                        </p:tgtEl>
                                        <p:attrNameLst>
                                          <p:attrName>style.visibility</p:attrName>
                                        </p:attrNameLst>
                                      </p:cBhvr>
                                      <p:to>
                                        <p:strVal val="visible"/>
                                      </p:to>
                                    </p:set>
                                    <p:animEffect transition="in" filter="wipe(down)">
                                      <p:cBhvr>
                                        <p:cTn id="43" dur="500"/>
                                        <p:tgtEl>
                                          <p:spTgt spid="190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85800" y="381000"/>
            <a:ext cx="7772400" cy="1143000"/>
          </a:xfrm>
        </p:spPr>
        <p:txBody>
          <a:bodyPr/>
          <a:lstStyle/>
          <a:p>
            <a:pPr algn="l"/>
            <a:r>
              <a:rPr lang="en-GB" sz="3600">
                <a:solidFill>
                  <a:srgbClr val="008000"/>
                </a:solidFill>
              </a:rPr>
              <a:t>Can we quantify the colour change?</a:t>
            </a:r>
          </a:p>
        </p:txBody>
      </p:sp>
      <p:sp>
        <p:nvSpPr>
          <p:cNvPr id="245763" name="Rectangle 3"/>
          <p:cNvSpPr>
            <a:spLocks noGrp="1" noChangeArrowheads="1"/>
          </p:cNvSpPr>
          <p:nvPr>
            <p:ph type="body" idx="1"/>
          </p:nvPr>
        </p:nvSpPr>
        <p:spPr/>
        <p:txBody>
          <a:bodyPr/>
          <a:lstStyle/>
          <a:p>
            <a:pPr marL="609600" indent="-609600">
              <a:buFontTx/>
              <a:buNone/>
            </a:pPr>
            <a:r>
              <a:rPr lang="en-GB" sz="4400" dirty="0"/>
              <a:t>Yes!</a:t>
            </a:r>
          </a:p>
          <a:p>
            <a:pPr marL="609600" indent="-609600"/>
            <a:r>
              <a:rPr lang="en-GB" dirty="0"/>
              <a:t>By measuring the absorbance using a colorimeter</a:t>
            </a:r>
          </a:p>
          <a:p>
            <a:pPr marL="609600" indent="-609600"/>
            <a:r>
              <a:rPr lang="en-GB" dirty="0"/>
              <a:t>By comparing the colours to a range of prepared buffer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2000"/>
                                        <p:tgtEl>
                                          <p:spTgt spid="245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63">
                                            <p:txEl>
                                              <p:pRg st="1" end="1"/>
                                            </p:txEl>
                                          </p:spTgt>
                                        </p:tgtEl>
                                        <p:attrNameLst>
                                          <p:attrName>style.visibility</p:attrName>
                                        </p:attrNameLst>
                                      </p:cBhvr>
                                      <p:to>
                                        <p:strVal val="visible"/>
                                      </p:to>
                                    </p:set>
                                    <p:animEffect transition="in" filter="fade">
                                      <p:cBhvr>
                                        <p:cTn id="12" dur="2000"/>
                                        <p:tgtEl>
                                          <p:spTgt spid="245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Effect transition="in" filter="fade">
                                      <p:cBhvr>
                                        <p:cTn id="17" dur="2000"/>
                                        <p:tgtEl>
                                          <p:spTgt spid="245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MVC-010S"/>
          <p:cNvPicPr>
            <a:picLocks noChangeAspect="1" noChangeArrowheads="1"/>
          </p:cNvPicPr>
          <p:nvPr/>
        </p:nvPicPr>
        <p:blipFill>
          <a:blip r:embed="rId2" cstate="print"/>
          <a:srcRect/>
          <a:stretch>
            <a:fillRect/>
          </a:stretch>
        </p:blipFill>
        <p:spPr bwMode="auto">
          <a:xfrm>
            <a:off x="900113" y="404813"/>
            <a:ext cx="7315200" cy="54864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QUESTIONS</a:t>
            </a:r>
            <a:endParaRPr lang="en-GB"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GB" dirty="0" smtClean="0"/>
              <a:t>What tips would you have for someone making algal beads like this?</a:t>
            </a:r>
          </a:p>
          <a:p>
            <a:pPr marL="514350" lvl="0" indent="-514350">
              <a:buFont typeface="+mj-lt"/>
              <a:buAutoNum type="arabicPeriod"/>
            </a:pPr>
            <a:r>
              <a:rPr lang="en-GB" dirty="0" smtClean="0"/>
              <a:t>What does your graph tell you about photosynthesis and light intensity?</a:t>
            </a:r>
          </a:p>
          <a:p>
            <a:pPr marL="514350" lvl="0" indent="-514350">
              <a:buFont typeface="+mj-lt"/>
              <a:buAutoNum type="arabicPeriod"/>
            </a:pPr>
            <a:r>
              <a:rPr lang="en-GB" dirty="0" smtClean="0"/>
              <a:t>How could you improve this investigation? Do you think the results are valid? Could you make them more reliable?</a:t>
            </a:r>
          </a:p>
          <a:p>
            <a:pPr marL="514350" indent="-514350">
              <a:buFont typeface="+mj-lt"/>
              <a:buAutoNum type="arabicPeriod"/>
            </a:pPr>
            <a:r>
              <a:rPr lang="en-GB" dirty="0" smtClean="0"/>
              <a:t>What do you think about using algal beads in this way?</a:t>
            </a:r>
          </a:p>
          <a:p>
            <a:pPr marL="514350" lvl="0" indent="-514350">
              <a:buFont typeface="+mj-lt"/>
              <a:buAutoNum type="arabicPeriod"/>
            </a:pPr>
            <a:r>
              <a:rPr lang="en-GB" dirty="0" smtClean="0"/>
              <a:t>What else would you like to investigate about photosynthesis? How would you do it?</a:t>
            </a:r>
          </a:p>
          <a:p>
            <a:pPr marL="514350" indent="-514350">
              <a:buFont typeface="+mj-lt"/>
              <a:buAutoNum type="arabicPeriod"/>
            </a:pP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65</a:t>
            </a:fld>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179512" y="1268760"/>
            <a:ext cx="8507288" cy="5112568"/>
          </a:xfrm>
        </p:spPr>
        <p:txBody>
          <a:bodyPr>
            <a:normAutofit fontScale="70000" lnSpcReduction="20000"/>
          </a:bodyPr>
          <a:lstStyle/>
          <a:p>
            <a:pPr marL="514350" lvl="0" indent="-514350">
              <a:buFont typeface="+mj-lt"/>
              <a:buAutoNum type="arabicPeriod"/>
            </a:pPr>
            <a:r>
              <a:rPr lang="en-GB" dirty="0" smtClean="0"/>
              <a:t>Students may have noticed several things important to them. You might have told them about different concentrations of alginate, or different bores of dripping tube.</a:t>
            </a:r>
          </a:p>
          <a:p>
            <a:pPr marL="514350" lvl="0" indent="-514350">
              <a:buFont typeface="+mj-lt"/>
              <a:buAutoNum type="arabicPeriod"/>
            </a:pPr>
            <a:r>
              <a:rPr lang="en-GB" dirty="0" smtClean="0"/>
              <a:t>The rate of photosynthesis depends on light intensity. At low light intensities, the rate of photosynthesis is proportional to light intensity. At higher light intensities, other limiting factors are important.</a:t>
            </a:r>
          </a:p>
          <a:p>
            <a:pPr marL="514350" lvl="0" indent="-514350">
              <a:buFont typeface="+mj-lt"/>
              <a:buAutoNum type="arabicPeriod"/>
            </a:pPr>
            <a:r>
              <a:rPr lang="en-GB" dirty="0" smtClean="0"/>
              <a:t>Students may have a range of ideas how to improve this investigation. The procedure is reliable if there is a good connection between pH change, indicator change and carbon dioxide uptake. The procedure is seen to be reliable if all groups get similar results, if the results are similar when repeated, or if you get the same result in two (or more) containers treated in the same way.</a:t>
            </a:r>
          </a:p>
          <a:p>
            <a:pPr marL="514350" lvl="0" indent="-514350">
              <a:buFont typeface="+mj-lt"/>
              <a:buAutoNum type="arabicPeriod"/>
            </a:pPr>
            <a:r>
              <a:rPr lang="en-GB" dirty="0" smtClean="0"/>
              <a:t>Allow student personal response. Sources say many students think it is a lot of fun!</a:t>
            </a:r>
          </a:p>
          <a:p>
            <a:pPr marL="514350" lvl="0" indent="-514350">
              <a:buFont typeface="+mj-lt"/>
              <a:buAutoNum type="arabicPeriod"/>
            </a:pPr>
            <a:r>
              <a:rPr lang="en-GB" dirty="0" smtClean="0"/>
              <a:t>Open for students to devise and design their own procedures for coursework, or interest.</a:t>
            </a:r>
          </a:p>
          <a:p>
            <a:pPr marL="514350" indent="-514350">
              <a:buFont typeface="+mj-lt"/>
              <a:buAutoNum type="arabicPeriod"/>
            </a:pP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07/02/2014</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http://www.thebiologyfaculty.org/a-levels/item/79-harvesting-the-sun-light-dependent-reactions-pt1</a:t>
            </a:r>
            <a:endParaRPr lang="en-GB" dirty="0" smtClean="0"/>
          </a:p>
          <a:p>
            <a:r>
              <a:rPr lang="en-GB" dirty="0" smtClean="0">
                <a:hlinkClick r:id="rId3"/>
              </a:rPr>
              <a:t>http://www.thebiologyfaculty.org/a-levels/item/110-harvesting-the-sun-light-dependent-reactions-pt2</a:t>
            </a:r>
            <a:endParaRPr lang="en-GB" dirty="0" smtClean="0"/>
          </a:p>
          <a:p>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124744"/>
          </a:xfrm>
        </p:spPr>
        <p:txBody>
          <a:bodyPr>
            <a:normAutofit fontScale="90000"/>
          </a:bodyPr>
          <a:lstStyle/>
          <a:p>
            <a:r>
              <a:rPr lang="en-GB" dirty="0" smtClean="0"/>
              <a:t>Objectives</a:t>
            </a:r>
            <a:br>
              <a:rPr lang="en-GB" dirty="0" smtClean="0"/>
            </a:br>
            <a:r>
              <a:rPr lang="en-GB" dirty="0" smtClean="0"/>
              <a:t>I should be able to…</a:t>
            </a:r>
            <a:endParaRPr lang="en-GB" dirty="0"/>
          </a:p>
        </p:txBody>
      </p:sp>
      <p:sp>
        <p:nvSpPr>
          <p:cNvPr id="3" name="Subtitle 2"/>
          <p:cNvSpPr>
            <a:spLocks noGrp="1"/>
          </p:cNvSpPr>
          <p:nvPr>
            <p:ph type="subTitle" idx="1"/>
          </p:nvPr>
        </p:nvSpPr>
        <p:spPr>
          <a:xfrm>
            <a:off x="467544" y="1412776"/>
            <a:ext cx="8136904" cy="5445224"/>
          </a:xfrm>
        </p:spPr>
        <p:txBody>
          <a:bodyPr>
            <a:normAutofit/>
          </a:bodyPr>
          <a:lstStyle/>
          <a:p>
            <a:r>
              <a:rPr lang="en-GB" dirty="0"/>
              <a:t>8.2.5 Explain the light-independent reactions.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22536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381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60350"/>
            <a:ext cx="8229600" cy="1143000"/>
          </a:xfrm>
        </p:spPr>
        <p:txBody>
          <a:bodyPr/>
          <a:lstStyle/>
          <a:p>
            <a:r>
              <a:rPr lang="en-GB">
                <a:latin typeface="Comic Sans MS" pitchFamily="66" charset="0"/>
              </a:rPr>
              <a:t>Photosynthetic pigments</a:t>
            </a:r>
          </a:p>
        </p:txBody>
      </p:sp>
      <p:sp>
        <p:nvSpPr>
          <p:cNvPr id="17411" name="Rectangle 3"/>
          <p:cNvSpPr>
            <a:spLocks noGrp="1" noChangeArrowheads="1"/>
          </p:cNvSpPr>
          <p:nvPr>
            <p:ph type="body" idx="1"/>
          </p:nvPr>
        </p:nvSpPr>
        <p:spPr/>
        <p:txBody>
          <a:bodyPr/>
          <a:lstStyle/>
          <a:p>
            <a:r>
              <a:rPr lang="en-GB">
                <a:latin typeface="Comic Sans MS" pitchFamily="66" charset="0"/>
              </a:rPr>
              <a:t>Absorb certain wavelengths of light</a:t>
            </a:r>
          </a:p>
          <a:p>
            <a:r>
              <a:rPr lang="en-GB">
                <a:latin typeface="Comic Sans MS" pitchFamily="66" charset="0"/>
              </a:rPr>
              <a:t>Reflect other wavelengths (these are the colours we see)</a:t>
            </a:r>
          </a:p>
          <a:p>
            <a:r>
              <a:rPr lang="en-GB">
                <a:latin typeface="Comic Sans MS" pitchFamily="66" charset="0"/>
              </a:rPr>
              <a:t>Arranged in photosystems in thylakoid membranes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light-independent reaction AKA The Calvin cycle</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506222"/>
            <a:ext cx="7050360" cy="5287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652120" y="3100318"/>
            <a:ext cx="2376264" cy="646331"/>
          </a:xfrm>
          <a:prstGeom prst="rect">
            <a:avLst/>
          </a:prstGeom>
          <a:solidFill>
            <a:schemeClr val="bg1"/>
          </a:solidFill>
        </p:spPr>
        <p:txBody>
          <a:bodyPr wrap="square" rtlCol="0">
            <a:spAutoFit/>
          </a:bodyPr>
          <a:lstStyle/>
          <a:p>
            <a:r>
              <a:rPr lang="en-GB" dirty="0" err="1" smtClean="0"/>
              <a:t>Glycerate</a:t>
            </a:r>
            <a:r>
              <a:rPr lang="en-GB" dirty="0" smtClean="0"/>
              <a:t> 3-phosphate</a:t>
            </a:r>
          </a:p>
          <a:p>
            <a:endParaRPr lang="en-GB" dirty="0"/>
          </a:p>
        </p:txBody>
      </p:sp>
      <p:sp>
        <p:nvSpPr>
          <p:cNvPr id="9" name="TextBox 8"/>
          <p:cNvSpPr txBox="1"/>
          <p:nvPr/>
        </p:nvSpPr>
        <p:spPr>
          <a:xfrm>
            <a:off x="3203848" y="5840316"/>
            <a:ext cx="2952328" cy="369332"/>
          </a:xfrm>
          <a:prstGeom prst="rect">
            <a:avLst/>
          </a:prstGeom>
          <a:solidFill>
            <a:schemeClr val="bg1"/>
          </a:solidFill>
        </p:spPr>
        <p:txBody>
          <a:bodyPr wrap="square" rtlCol="0">
            <a:spAutoFit/>
          </a:bodyPr>
          <a:lstStyle/>
          <a:p>
            <a:pPr algn="ctr"/>
            <a:r>
              <a:rPr lang="en-GB" dirty="0" smtClean="0"/>
              <a:t>Triose phosphate</a:t>
            </a:r>
          </a:p>
        </p:txBody>
      </p:sp>
      <p:sp>
        <p:nvSpPr>
          <p:cNvPr id="8" name="Content Placeholder 7"/>
          <p:cNvSpPr>
            <a:spLocks noGrp="1"/>
          </p:cNvSpPr>
          <p:nvPr>
            <p:ph idx="1"/>
          </p:nvPr>
        </p:nvSpPr>
        <p:spPr/>
        <p:txBody>
          <a:bodyPr/>
          <a:lstStyle/>
          <a:p>
            <a:endParaRPr lang="en-GB"/>
          </a:p>
        </p:txBody>
      </p:sp>
    </p:spTree>
    <p:extLst>
      <p:ext uri="{BB962C8B-B14F-4D97-AF65-F5344CB8AC3E}">
        <p14:creationId xmlns:p14="http://schemas.microsoft.com/office/powerpoint/2010/main" xmlns="" val="33598676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Calvin cycle or carbon fixation</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Takes place in the </a:t>
            </a:r>
            <a:r>
              <a:rPr lang="en-GB" dirty="0" err="1" smtClean="0">
                <a:solidFill>
                  <a:srgbClr val="FF0000"/>
                </a:solidFill>
              </a:rPr>
              <a:t>stroma</a:t>
            </a:r>
            <a:r>
              <a:rPr lang="en-GB" dirty="0" smtClean="0"/>
              <a:t> of chloroplasts</a:t>
            </a:r>
          </a:p>
          <a:p>
            <a:r>
              <a:rPr lang="en-GB" dirty="0" smtClean="0"/>
              <a:t>Makes a molecule called </a:t>
            </a:r>
            <a:r>
              <a:rPr lang="en-GB" dirty="0" smtClean="0">
                <a:solidFill>
                  <a:srgbClr val="FF0000"/>
                </a:solidFill>
              </a:rPr>
              <a:t>triose phosphate </a:t>
            </a:r>
            <a:r>
              <a:rPr lang="en-GB" dirty="0" smtClean="0"/>
              <a:t>from </a:t>
            </a:r>
            <a:r>
              <a:rPr lang="en-GB" dirty="0" smtClean="0">
                <a:solidFill>
                  <a:srgbClr val="FF0000"/>
                </a:solidFill>
              </a:rPr>
              <a:t>carbon dioxide </a:t>
            </a:r>
            <a:r>
              <a:rPr lang="en-GB" dirty="0" smtClean="0"/>
              <a:t>and </a:t>
            </a:r>
            <a:r>
              <a:rPr lang="en-GB" dirty="0" err="1" smtClean="0">
                <a:solidFill>
                  <a:srgbClr val="FF0000"/>
                </a:solidFill>
              </a:rPr>
              <a:t>ribulose</a:t>
            </a:r>
            <a:r>
              <a:rPr lang="en-GB" dirty="0" smtClean="0">
                <a:solidFill>
                  <a:srgbClr val="FF0000"/>
                </a:solidFill>
              </a:rPr>
              <a:t> </a:t>
            </a:r>
            <a:r>
              <a:rPr lang="en-GB" dirty="0" err="1" smtClean="0">
                <a:solidFill>
                  <a:srgbClr val="FF0000"/>
                </a:solidFill>
              </a:rPr>
              <a:t>bisphosphate</a:t>
            </a:r>
            <a:r>
              <a:rPr lang="en-GB" dirty="0" smtClean="0">
                <a:solidFill>
                  <a:srgbClr val="FF0000"/>
                </a:solidFill>
              </a:rPr>
              <a:t> </a:t>
            </a:r>
            <a:r>
              <a:rPr lang="en-GB" dirty="0" smtClean="0"/>
              <a:t>– a 5 carbon compound</a:t>
            </a:r>
          </a:p>
          <a:p>
            <a:r>
              <a:rPr lang="en-GB" dirty="0" smtClean="0"/>
              <a:t>Triose phosphate can be used to make </a:t>
            </a:r>
            <a:r>
              <a:rPr lang="en-GB" dirty="0" smtClean="0">
                <a:solidFill>
                  <a:srgbClr val="FF0000"/>
                </a:solidFill>
              </a:rPr>
              <a:t>glucose</a:t>
            </a:r>
            <a:r>
              <a:rPr lang="en-GB" dirty="0" smtClean="0"/>
              <a:t> and other </a:t>
            </a:r>
            <a:r>
              <a:rPr lang="en-GB" dirty="0" smtClean="0">
                <a:solidFill>
                  <a:srgbClr val="FF0000"/>
                </a:solidFill>
              </a:rPr>
              <a:t>useful organic substances</a:t>
            </a:r>
          </a:p>
          <a:p>
            <a:r>
              <a:rPr lang="en-GB" dirty="0" smtClean="0"/>
              <a:t>It needs </a:t>
            </a:r>
            <a:r>
              <a:rPr lang="en-GB" dirty="0" smtClean="0">
                <a:solidFill>
                  <a:srgbClr val="FF0000"/>
                </a:solidFill>
              </a:rPr>
              <a:t>ATP</a:t>
            </a:r>
            <a:r>
              <a:rPr lang="en-GB" dirty="0" smtClean="0"/>
              <a:t> and </a:t>
            </a:r>
            <a:r>
              <a:rPr lang="en-GB" dirty="0" smtClean="0">
                <a:solidFill>
                  <a:srgbClr val="FF0000"/>
                </a:solidFill>
              </a:rPr>
              <a:t>H</a:t>
            </a:r>
            <a:r>
              <a:rPr lang="en-GB" baseline="30000" dirty="0" smtClean="0">
                <a:solidFill>
                  <a:srgbClr val="FF0000"/>
                </a:solidFill>
              </a:rPr>
              <a:t>+</a:t>
            </a:r>
            <a:r>
              <a:rPr lang="en-GB" baseline="30000" dirty="0" smtClean="0"/>
              <a:t>  </a:t>
            </a:r>
            <a:r>
              <a:rPr lang="en-GB" dirty="0" smtClean="0"/>
              <a:t> ions to keep the cycle going</a:t>
            </a:r>
          </a:p>
          <a:p>
            <a:r>
              <a:rPr lang="en-GB" dirty="0" smtClean="0"/>
              <a:t>The reactions are linked in a </a:t>
            </a:r>
            <a:r>
              <a:rPr lang="en-GB" dirty="0" smtClean="0">
                <a:solidFill>
                  <a:srgbClr val="FF0000"/>
                </a:solidFill>
              </a:rPr>
              <a:t>cycle</a:t>
            </a:r>
            <a:r>
              <a:rPr lang="en-GB" dirty="0" smtClean="0"/>
              <a:t> which means the starting compound, </a:t>
            </a:r>
            <a:r>
              <a:rPr lang="en-GB" dirty="0" err="1" smtClean="0">
                <a:solidFill>
                  <a:srgbClr val="FF0000"/>
                </a:solidFill>
              </a:rPr>
              <a:t>ribulose</a:t>
            </a:r>
            <a:r>
              <a:rPr lang="en-GB" dirty="0" smtClean="0">
                <a:solidFill>
                  <a:srgbClr val="FF0000"/>
                </a:solidFill>
              </a:rPr>
              <a:t> </a:t>
            </a:r>
            <a:r>
              <a:rPr lang="en-GB" dirty="0" err="1" smtClean="0">
                <a:solidFill>
                  <a:srgbClr val="FF0000"/>
                </a:solidFill>
              </a:rPr>
              <a:t>bisphosphate</a:t>
            </a:r>
            <a:r>
              <a:rPr lang="en-GB" dirty="0" smtClean="0">
                <a:solidFill>
                  <a:srgbClr val="FF0000"/>
                </a:solidFill>
              </a:rPr>
              <a:t> </a:t>
            </a:r>
            <a:r>
              <a:rPr lang="en-GB" dirty="0" smtClean="0"/>
              <a:t>is </a:t>
            </a:r>
            <a:r>
              <a:rPr lang="en-GB" dirty="0" smtClean="0">
                <a:solidFill>
                  <a:srgbClr val="FF0000"/>
                </a:solidFill>
              </a:rPr>
              <a:t>regenerated</a:t>
            </a:r>
          </a:p>
          <a:p>
            <a:endParaRPr lang="en-GB" dirty="0" smtClean="0"/>
          </a:p>
          <a:p>
            <a:endParaRPr lang="en-GB" dirty="0"/>
          </a:p>
        </p:txBody>
      </p:sp>
    </p:spTree>
    <p:extLst>
      <p:ext uri="{BB962C8B-B14F-4D97-AF65-F5344CB8AC3E}">
        <p14:creationId xmlns:p14="http://schemas.microsoft.com/office/powerpoint/2010/main" xmlns="" val="24810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58" y="18142"/>
            <a:ext cx="9125542" cy="6845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4051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18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8467" y="5661248"/>
            <a:ext cx="2817749"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356992"/>
            <a:ext cx="3013774"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68144" y="3486199"/>
            <a:ext cx="3013774" cy="461665"/>
          </a:xfrm>
          <a:prstGeom prst="rect">
            <a:avLst/>
          </a:prstGeom>
          <a:noFill/>
        </p:spPr>
        <p:txBody>
          <a:bodyPr wrap="none" rtlCol="0">
            <a:spAutoFit/>
          </a:bodyPr>
          <a:lstStyle/>
          <a:p>
            <a:r>
              <a:rPr lang="en-GB" sz="2400" dirty="0" err="1" smtClean="0"/>
              <a:t>Glycerate</a:t>
            </a:r>
            <a:r>
              <a:rPr lang="en-GB" sz="2400" dirty="0" smtClean="0"/>
              <a:t> 3-phosphate</a:t>
            </a:r>
            <a:endParaRPr lang="en-GB" sz="2400" dirty="0"/>
          </a:p>
        </p:txBody>
      </p:sp>
      <p:sp>
        <p:nvSpPr>
          <p:cNvPr id="6" name="TextBox 5"/>
          <p:cNvSpPr txBox="1"/>
          <p:nvPr/>
        </p:nvSpPr>
        <p:spPr>
          <a:xfrm>
            <a:off x="3698467" y="5808419"/>
            <a:ext cx="2683170" cy="523220"/>
          </a:xfrm>
          <a:prstGeom prst="rect">
            <a:avLst/>
          </a:prstGeom>
          <a:noFill/>
        </p:spPr>
        <p:txBody>
          <a:bodyPr wrap="none" rtlCol="0">
            <a:spAutoFit/>
          </a:bodyPr>
          <a:lstStyle/>
          <a:p>
            <a:r>
              <a:rPr lang="en-GB" sz="2800" dirty="0" smtClean="0"/>
              <a:t>Triose phosphate</a:t>
            </a:r>
            <a:endParaRPr lang="en-GB" sz="2800" dirty="0"/>
          </a:p>
        </p:txBody>
      </p:sp>
    </p:spTree>
    <p:extLst>
      <p:ext uri="{BB962C8B-B14F-4D97-AF65-F5344CB8AC3E}">
        <p14:creationId xmlns:p14="http://schemas.microsoft.com/office/powerpoint/2010/main" xmlns="" val="4158766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Phase 1 – Carbon dioxide combines with </a:t>
            </a:r>
            <a:r>
              <a:rPr lang="en-GB" dirty="0" err="1" smtClean="0"/>
              <a:t>ribulose</a:t>
            </a:r>
            <a:r>
              <a:rPr lang="en-GB" dirty="0" smtClean="0"/>
              <a:t> </a:t>
            </a:r>
            <a:r>
              <a:rPr lang="en-GB" dirty="0" err="1" smtClean="0"/>
              <a:t>bisphosphate</a:t>
            </a:r>
            <a:r>
              <a:rPr lang="en-GB" dirty="0" smtClean="0"/>
              <a:t> (</a:t>
            </a:r>
            <a:r>
              <a:rPr lang="en-GB" dirty="0" err="1" smtClean="0"/>
              <a:t>RuBP</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rgbClr val="FF0000"/>
                </a:solidFill>
              </a:rPr>
              <a:t>CO</a:t>
            </a:r>
            <a:r>
              <a:rPr lang="en-GB" baseline="-25000" dirty="0" smtClean="0">
                <a:solidFill>
                  <a:srgbClr val="FF0000"/>
                </a:solidFill>
              </a:rPr>
              <a:t>2</a:t>
            </a:r>
            <a:r>
              <a:rPr lang="en-GB" baseline="-25000" dirty="0" smtClean="0"/>
              <a:t>  </a:t>
            </a:r>
            <a:r>
              <a:rPr lang="en-GB" dirty="0"/>
              <a:t> </a:t>
            </a:r>
            <a:r>
              <a:rPr lang="en-GB" dirty="0" smtClean="0"/>
              <a:t>enters the leaf through </a:t>
            </a:r>
            <a:r>
              <a:rPr lang="en-GB" dirty="0" smtClean="0">
                <a:solidFill>
                  <a:srgbClr val="FF0000"/>
                </a:solidFill>
              </a:rPr>
              <a:t>stomata</a:t>
            </a:r>
            <a:r>
              <a:rPr lang="en-GB" dirty="0" smtClean="0"/>
              <a:t> and diffuses into the </a:t>
            </a:r>
            <a:r>
              <a:rPr lang="en-GB" dirty="0" err="1" smtClean="0">
                <a:solidFill>
                  <a:srgbClr val="FF0000"/>
                </a:solidFill>
              </a:rPr>
              <a:t>stroma</a:t>
            </a:r>
            <a:r>
              <a:rPr lang="en-GB" dirty="0" smtClean="0"/>
              <a:t> of chloroplasts</a:t>
            </a:r>
          </a:p>
          <a:p>
            <a:r>
              <a:rPr lang="en-GB" dirty="0" smtClean="0"/>
              <a:t>Here, it’s combined with </a:t>
            </a:r>
            <a:r>
              <a:rPr lang="en-GB" dirty="0" err="1" smtClean="0">
                <a:solidFill>
                  <a:srgbClr val="FF0000"/>
                </a:solidFill>
              </a:rPr>
              <a:t>RuBP</a:t>
            </a:r>
            <a:r>
              <a:rPr lang="en-GB" dirty="0" smtClean="0"/>
              <a:t>, a </a:t>
            </a:r>
            <a:r>
              <a:rPr lang="en-GB" dirty="0" smtClean="0">
                <a:solidFill>
                  <a:srgbClr val="FF0000"/>
                </a:solidFill>
              </a:rPr>
              <a:t>5-carbon</a:t>
            </a:r>
            <a:r>
              <a:rPr lang="en-GB" dirty="0" smtClean="0"/>
              <a:t> compound. This gives an </a:t>
            </a:r>
            <a:r>
              <a:rPr lang="en-GB" dirty="0" smtClean="0">
                <a:solidFill>
                  <a:srgbClr val="FF0000"/>
                </a:solidFill>
              </a:rPr>
              <a:t>unstable 6-carbon </a:t>
            </a:r>
            <a:r>
              <a:rPr lang="en-GB" dirty="0" smtClean="0"/>
              <a:t>compound which quickly breaks down into </a:t>
            </a:r>
            <a:r>
              <a:rPr lang="en-GB" dirty="0" smtClean="0">
                <a:solidFill>
                  <a:srgbClr val="FF0000"/>
                </a:solidFill>
              </a:rPr>
              <a:t>two</a:t>
            </a:r>
            <a:r>
              <a:rPr lang="en-GB" dirty="0" smtClean="0"/>
              <a:t> molecules of a </a:t>
            </a:r>
            <a:r>
              <a:rPr lang="en-GB" dirty="0" smtClean="0">
                <a:solidFill>
                  <a:srgbClr val="FF0000"/>
                </a:solidFill>
              </a:rPr>
              <a:t>3-carbon</a:t>
            </a:r>
            <a:r>
              <a:rPr lang="en-GB" dirty="0" smtClean="0"/>
              <a:t> compound called </a:t>
            </a:r>
            <a:r>
              <a:rPr lang="en-GB" dirty="0" err="1" smtClean="0">
                <a:solidFill>
                  <a:srgbClr val="FF0000"/>
                </a:solidFill>
              </a:rPr>
              <a:t>glycerate</a:t>
            </a:r>
            <a:r>
              <a:rPr lang="en-GB" dirty="0" smtClean="0">
                <a:solidFill>
                  <a:srgbClr val="FF0000"/>
                </a:solidFill>
              </a:rPr>
              <a:t> 3-phosphate (GP)</a:t>
            </a:r>
          </a:p>
          <a:p>
            <a:r>
              <a:rPr lang="en-GB" dirty="0" smtClean="0"/>
              <a:t>The enzyme  </a:t>
            </a:r>
            <a:r>
              <a:rPr lang="en-GB" dirty="0" err="1" smtClean="0">
                <a:solidFill>
                  <a:srgbClr val="FF0000"/>
                </a:solidFill>
              </a:rPr>
              <a:t>Rubisco</a:t>
            </a:r>
            <a:r>
              <a:rPr lang="en-GB" dirty="0" smtClean="0"/>
              <a:t> ( </a:t>
            </a:r>
            <a:r>
              <a:rPr lang="en-GB" dirty="0" err="1" smtClean="0"/>
              <a:t>Ribulose</a:t>
            </a:r>
            <a:r>
              <a:rPr lang="en-GB" dirty="0" smtClean="0"/>
              <a:t> </a:t>
            </a:r>
            <a:r>
              <a:rPr lang="en-GB" dirty="0" err="1" smtClean="0"/>
              <a:t>bisphosphate</a:t>
            </a:r>
            <a:r>
              <a:rPr lang="en-GB" dirty="0" smtClean="0"/>
              <a:t> carboxylase) catalyses the reaction between the two</a:t>
            </a:r>
            <a:endParaRPr lang="en-GB" dirty="0"/>
          </a:p>
        </p:txBody>
      </p:sp>
    </p:spTree>
    <p:extLst>
      <p:ext uri="{BB962C8B-B14F-4D97-AF65-F5344CB8AC3E}">
        <p14:creationId xmlns:p14="http://schemas.microsoft.com/office/powerpoint/2010/main" xmlns="" val="23847560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123"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467"/>
            <a:ext cx="9110047" cy="6832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156176" y="3284984"/>
            <a:ext cx="1728192"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5661248"/>
            <a:ext cx="2376264"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413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Phase 2 – ATP and reduced NADP reduces GP to triose phosphate (TP)</a:t>
            </a:r>
            <a:endParaRPr lang="en-GB" dirty="0"/>
          </a:p>
        </p:txBody>
      </p:sp>
      <p:sp>
        <p:nvSpPr>
          <p:cNvPr id="5" name="Content Placeholder 4"/>
          <p:cNvSpPr>
            <a:spLocks noGrp="1"/>
          </p:cNvSpPr>
          <p:nvPr>
            <p:ph idx="1"/>
          </p:nvPr>
        </p:nvSpPr>
        <p:spPr/>
        <p:txBody>
          <a:bodyPr>
            <a:normAutofit fontScale="92500"/>
          </a:bodyPr>
          <a:lstStyle/>
          <a:p>
            <a:r>
              <a:rPr lang="en-GB" dirty="0" smtClean="0">
                <a:solidFill>
                  <a:srgbClr val="FF0000"/>
                </a:solidFill>
              </a:rPr>
              <a:t>ATP</a:t>
            </a:r>
            <a:r>
              <a:rPr lang="en-GB" dirty="0" smtClean="0"/>
              <a:t> from the </a:t>
            </a:r>
            <a:r>
              <a:rPr lang="en-GB" dirty="0" smtClean="0">
                <a:solidFill>
                  <a:srgbClr val="FF0000"/>
                </a:solidFill>
              </a:rPr>
              <a:t>light-dependent</a:t>
            </a:r>
            <a:r>
              <a:rPr lang="en-GB" dirty="0" smtClean="0"/>
              <a:t> reaction </a:t>
            </a:r>
            <a:r>
              <a:rPr lang="en-GB" dirty="0" smtClean="0">
                <a:solidFill>
                  <a:srgbClr val="FF0000"/>
                </a:solidFill>
              </a:rPr>
              <a:t>provides energy </a:t>
            </a:r>
            <a:r>
              <a:rPr lang="en-GB" dirty="0" smtClean="0"/>
              <a:t>to turn the </a:t>
            </a:r>
            <a:r>
              <a:rPr lang="en-GB" dirty="0" smtClean="0">
                <a:solidFill>
                  <a:srgbClr val="FF0000"/>
                </a:solidFill>
              </a:rPr>
              <a:t>3-carbon GP </a:t>
            </a:r>
            <a:r>
              <a:rPr lang="en-GB" dirty="0" smtClean="0"/>
              <a:t>into a </a:t>
            </a:r>
            <a:r>
              <a:rPr lang="en-GB" dirty="0" smtClean="0">
                <a:solidFill>
                  <a:srgbClr val="FF0000"/>
                </a:solidFill>
              </a:rPr>
              <a:t>different</a:t>
            </a:r>
            <a:r>
              <a:rPr lang="en-GB" dirty="0" smtClean="0"/>
              <a:t> 3-carbon compound </a:t>
            </a:r>
            <a:r>
              <a:rPr lang="en-GB" dirty="0" smtClean="0">
                <a:solidFill>
                  <a:srgbClr val="FF0000"/>
                </a:solidFill>
              </a:rPr>
              <a:t>called triose phosphate (TP)</a:t>
            </a:r>
          </a:p>
          <a:p>
            <a:r>
              <a:rPr lang="en-GB" dirty="0" smtClean="0"/>
              <a:t>This reaction also requires </a:t>
            </a:r>
            <a:r>
              <a:rPr lang="en-GB" dirty="0" smtClean="0">
                <a:solidFill>
                  <a:srgbClr val="FF0000"/>
                </a:solidFill>
              </a:rPr>
              <a:t>H</a:t>
            </a:r>
            <a:r>
              <a:rPr lang="en-GB" baseline="30000" dirty="0" smtClean="0">
                <a:solidFill>
                  <a:srgbClr val="FF0000"/>
                </a:solidFill>
              </a:rPr>
              <a:t>+</a:t>
            </a:r>
            <a:r>
              <a:rPr lang="en-GB" dirty="0" smtClean="0">
                <a:solidFill>
                  <a:srgbClr val="FF0000"/>
                </a:solidFill>
              </a:rPr>
              <a:t> ions </a:t>
            </a:r>
            <a:r>
              <a:rPr lang="en-GB" dirty="0" smtClean="0"/>
              <a:t>which come from </a:t>
            </a:r>
            <a:r>
              <a:rPr lang="en-GB" dirty="0" smtClean="0">
                <a:solidFill>
                  <a:srgbClr val="FF0000"/>
                </a:solidFill>
              </a:rPr>
              <a:t>reduced NADP </a:t>
            </a:r>
            <a:r>
              <a:rPr lang="en-GB" dirty="0" smtClean="0"/>
              <a:t>(also from </a:t>
            </a:r>
            <a:r>
              <a:rPr lang="en-GB" dirty="0" smtClean="0">
                <a:solidFill>
                  <a:srgbClr val="FF0000"/>
                </a:solidFill>
              </a:rPr>
              <a:t>the light-dependent</a:t>
            </a:r>
            <a:r>
              <a:rPr lang="en-GB" dirty="0" smtClean="0"/>
              <a:t> reaction. Reduced NADP is recycled to NADP</a:t>
            </a:r>
          </a:p>
          <a:p>
            <a:r>
              <a:rPr lang="en-GB" dirty="0" smtClean="0">
                <a:solidFill>
                  <a:srgbClr val="FF0000"/>
                </a:solidFill>
              </a:rPr>
              <a:t>TP</a:t>
            </a:r>
            <a:r>
              <a:rPr lang="en-GB" dirty="0" smtClean="0"/>
              <a:t> is then converted into many </a:t>
            </a:r>
            <a:r>
              <a:rPr lang="en-GB" dirty="0" smtClean="0">
                <a:solidFill>
                  <a:srgbClr val="FF0000"/>
                </a:solidFill>
              </a:rPr>
              <a:t>useful organic compounds</a:t>
            </a:r>
            <a:r>
              <a:rPr lang="en-GB" dirty="0" smtClean="0"/>
              <a:t> such as glucose</a:t>
            </a:r>
            <a:endParaRPr lang="en-GB" dirty="0"/>
          </a:p>
        </p:txBody>
      </p:sp>
    </p:spTree>
    <p:extLst>
      <p:ext uri="{BB962C8B-B14F-4D97-AF65-F5344CB8AC3E}">
        <p14:creationId xmlns:p14="http://schemas.microsoft.com/office/powerpoint/2010/main" xmlns="" val="41992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18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8467" y="5661248"/>
            <a:ext cx="2817749"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356992"/>
            <a:ext cx="3013774"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68144" y="3486199"/>
            <a:ext cx="3013774" cy="461665"/>
          </a:xfrm>
          <a:prstGeom prst="rect">
            <a:avLst/>
          </a:prstGeom>
          <a:noFill/>
        </p:spPr>
        <p:txBody>
          <a:bodyPr wrap="none" rtlCol="0">
            <a:spAutoFit/>
          </a:bodyPr>
          <a:lstStyle/>
          <a:p>
            <a:r>
              <a:rPr lang="en-GB" sz="2400" dirty="0" err="1" smtClean="0"/>
              <a:t>Glycerate</a:t>
            </a:r>
            <a:r>
              <a:rPr lang="en-GB" sz="2400" dirty="0" smtClean="0"/>
              <a:t> 3-phosphate</a:t>
            </a:r>
            <a:endParaRPr lang="en-GB" sz="2400" dirty="0"/>
          </a:p>
        </p:txBody>
      </p:sp>
      <p:sp>
        <p:nvSpPr>
          <p:cNvPr id="6" name="TextBox 5"/>
          <p:cNvSpPr txBox="1"/>
          <p:nvPr/>
        </p:nvSpPr>
        <p:spPr>
          <a:xfrm>
            <a:off x="3698467" y="5808419"/>
            <a:ext cx="2683170" cy="523220"/>
          </a:xfrm>
          <a:prstGeom prst="rect">
            <a:avLst/>
          </a:prstGeom>
          <a:noFill/>
        </p:spPr>
        <p:txBody>
          <a:bodyPr wrap="none" rtlCol="0">
            <a:spAutoFit/>
          </a:bodyPr>
          <a:lstStyle/>
          <a:p>
            <a:r>
              <a:rPr lang="en-GB" sz="2800" dirty="0" smtClean="0"/>
              <a:t>Triose phosphate</a:t>
            </a:r>
            <a:endParaRPr lang="en-GB" sz="2800" dirty="0"/>
          </a:p>
        </p:txBody>
      </p:sp>
    </p:spTree>
    <p:extLst>
      <p:ext uri="{BB962C8B-B14F-4D97-AF65-F5344CB8AC3E}">
        <p14:creationId xmlns:p14="http://schemas.microsoft.com/office/powerpoint/2010/main" xmlns="" val="26779685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3 – </a:t>
            </a:r>
            <a:r>
              <a:rPr lang="en-GB" dirty="0" err="1" smtClean="0"/>
              <a:t>RuBP</a:t>
            </a:r>
            <a:r>
              <a:rPr lang="en-GB" dirty="0" smtClean="0"/>
              <a:t> is regenerated</a:t>
            </a:r>
            <a:endParaRPr lang="en-GB" dirty="0"/>
          </a:p>
        </p:txBody>
      </p:sp>
      <p:sp>
        <p:nvSpPr>
          <p:cNvPr id="5" name="Content Placeholder 4"/>
          <p:cNvSpPr>
            <a:spLocks noGrp="1"/>
          </p:cNvSpPr>
          <p:nvPr>
            <p:ph idx="1"/>
          </p:nvPr>
        </p:nvSpPr>
        <p:spPr/>
        <p:txBody>
          <a:bodyPr/>
          <a:lstStyle/>
          <a:p>
            <a:r>
              <a:rPr lang="en-GB" dirty="0" smtClean="0">
                <a:solidFill>
                  <a:srgbClr val="FF0000"/>
                </a:solidFill>
              </a:rPr>
              <a:t>Five</a:t>
            </a:r>
            <a:r>
              <a:rPr lang="en-GB" dirty="0" smtClean="0"/>
              <a:t> out of every </a:t>
            </a:r>
            <a:r>
              <a:rPr lang="en-GB" dirty="0" smtClean="0">
                <a:solidFill>
                  <a:srgbClr val="FF0000"/>
                </a:solidFill>
              </a:rPr>
              <a:t>six</a:t>
            </a:r>
            <a:r>
              <a:rPr lang="en-GB" dirty="0" smtClean="0"/>
              <a:t> molecules of TP is used to </a:t>
            </a:r>
            <a:r>
              <a:rPr lang="en-GB" dirty="0" smtClean="0">
                <a:solidFill>
                  <a:srgbClr val="FF0000"/>
                </a:solidFill>
              </a:rPr>
              <a:t>regenerate </a:t>
            </a:r>
            <a:r>
              <a:rPr lang="en-GB" dirty="0" err="1" smtClean="0">
                <a:solidFill>
                  <a:srgbClr val="FF0000"/>
                </a:solidFill>
              </a:rPr>
              <a:t>RuBP</a:t>
            </a:r>
            <a:endParaRPr lang="en-GB" dirty="0" smtClean="0">
              <a:solidFill>
                <a:srgbClr val="FF0000"/>
              </a:solidFill>
            </a:endParaRPr>
          </a:p>
          <a:p>
            <a:r>
              <a:rPr lang="en-GB" dirty="0" smtClean="0"/>
              <a:t>Regenerating </a:t>
            </a:r>
            <a:r>
              <a:rPr lang="en-GB" dirty="0" err="1" smtClean="0"/>
              <a:t>RuBP</a:t>
            </a:r>
            <a:r>
              <a:rPr lang="en-GB" dirty="0" smtClean="0"/>
              <a:t> takes the </a:t>
            </a:r>
            <a:r>
              <a:rPr lang="en-GB" dirty="0" smtClean="0">
                <a:solidFill>
                  <a:srgbClr val="FF0000"/>
                </a:solidFill>
              </a:rPr>
              <a:t>rest</a:t>
            </a:r>
            <a:r>
              <a:rPr lang="en-GB" dirty="0" smtClean="0"/>
              <a:t> of the </a:t>
            </a:r>
            <a:r>
              <a:rPr lang="en-GB" dirty="0" smtClean="0">
                <a:solidFill>
                  <a:srgbClr val="FF0000"/>
                </a:solidFill>
              </a:rPr>
              <a:t>ATP</a:t>
            </a:r>
            <a:r>
              <a:rPr lang="en-GB" dirty="0" smtClean="0"/>
              <a:t> produced by the </a:t>
            </a:r>
            <a:r>
              <a:rPr lang="en-GB" dirty="0" smtClean="0">
                <a:solidFill>
                  <a:srgbClr val="FF0000"/>
                </a:solidFill>
              </a:rPr>
              <a:t>light-dependent reaction</a:t>
            </a:r>
            <a:endParaRPr lang="en-GB" dirty="0">
              <a:solidFill>
                <a:srgbClr val="FF0000"/>
              </a:solidFill>
            </a:endParaRPr>
          </a:p>
        </p:txBody>
      </p:sp>
    </p:spTree>
    <p:extLst>
      <p:ext uri="{BB962C8B-B14F-4D97-AF65-F5344CB8AC3E}">
        <p14:creationId xmlns:p14="http://schemas.microsoft.com/office/powerpoint/2010/main" xmlns="" val="10406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18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8467" y="5661248"/>
            <a:ext cx="2817749"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356992"/>
            <a:ext cx="3013774"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68144" y="3486199"/>
            <a:ext cx="3013774" cy="461665"/>
          </a:xfrm>
          <a:prstGeom prst="rect">
            <a:avLst/>
          </a:prstGeom>
          <a:noFill/>
        </p:spPr>
        <p:txBody>
          <a:bodyPr wrap="none" rtlCol="0">
            <a:spAutoFit/>
          </a:bodyPr>
          <a:lstStyle/>
          <a:p>
            <a:r>
              <a:rPr lang="en-GB" sz="2400" dirty="0" err="1" smtClean="0"/>
              <a:t>Glycerate</a:t>
            </a:r>
            <a:r>
              <a:rPr lang="en-GB" sz="2400" dirty="0" smtClean="0"/>
              <a:t> 3-phosphate</a:t>
            </a:r>
            <a:endParaRPr lang="en-GB" sz="2400" dirty="0"/>
          </a:p>
        </p:txBody>
      </p:sp>
      <p:sp>
        <p:nvSpPr>
          <p:cNvPr id="6" name="TextBox 5"/>
          <p:cNvSpPr txBox="1"/>
          <p:nvPr/>
        </p:nvSpPr>
        <p:spPr>
          <a:xfrm>
            <a:off x="3698467" y="5808419"/>
            <a:ext cx="2683170" cy="523220"/>
          </a:xfrm>
          <a:prstGeom prst="rect">
            <a:avLst/>
          </a:prstGeom>
          <a:noFill/>
        </p:spPr>
        <p:txBody>
          <a:bodyPr wrap="none" rtlCol="0">
            <a:spAutoFit/>
          </a:bodyPr>
          <a:lstStyle/>
          <a:p>
            <a:r>
              <a:rPr lang="en-GB" sz="2800" dirty="0" smtClean="0"/>
              <a:t>Triose phosphate</a:t>
            </a:r>
            <a:endParaRPr lang="en-GB" sz="2800" dirty="0"/>
          </a:p>
        </p:txBody>
      </p:sp>
    </p:spTree>
    <p:extLst>
      <p:ext uri="{BB962C8B-B14F-4D97-AF65-F5344CB8AC3E}">
        <p14:creationId xmlns:p14="http://schemas.microsoft.com/office/powerpoint/2010/main" xmlns="" val="3319734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pic>
        <p:nvPicPr>
          <p:cNvPr id="18436" name="Picture 4" descr="photosystem"/>
          <p:cNvPicPr>
            <a:picLocks noGrp="1" noChangeAspect="1" noChangeArrowheads="1"/>
          </p:cNvPicPr>
          <p:nvPr>
            <p:ph type="body" idx="1"/>
          </p:nvPr>
        </p:nvPicPr>
        <p:blipFill>
          <a:blip r:embed="rId2" cstate="print"/>
          <a:srcRect/>
          <a:stretch>
            <a:fillRect/>
          </a:stretch>
        </p:blipFill>
        <p:spPr>
          <a:xfrm>
            <a:off x="0" y="139700"/>
            <a:ext cx="9144000" cy="6602413"/>
          </a:xfrm>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organic substances</a:t>
            </a:r>
            <a:endParaRPr lang="en-GB" dirty="0"/>
          </a:p>
        </p:txBody>
      </p:sp>
      <p:sp>
        <p:nvSpPr>
          <p:cNvPr id="3" name="Content Placeholder 2"/>
          <p:cNvSpPr>
            <a:spLocks noGrp="1"/>
          </p:cNvSpPr>
          <p:nvPr>
            <p:ph idx="1"/>
          </p:nvPr>
        </p:nvSpPr>
        <p:spPr/>
        <p:txBody>
          <a:bodyPr>
            <a:normAutofit fontScale="92500"/>
          </a:bodyPr>
          <a:lstStyle/>
          <a:p>
            <a:r>
              <a:rPr lang="en-GB" dirty="0" smtClean="0"/>
              <a:t>Calvin cycle is the starting point for making </a:t>
            </a:r>
            <a:r>
              <a:rPr lang="en-GB" dirty="0" smtClean="0">
                <a:solidFill>
                  <a:srgbClr val="FF0000"/>
                </a:solidFill>
              </a:rPr>
              <a:t>all</a:t>
            </a:r>
            <a:r>
              <a:rPr lang="en-GB" dirty="0" smtClean="0"/>
              <a:t> organic substances a plant needs</a:t>
            </a:r>
          </a:p>
          <a:p>
            <a:r>
              <a:rPr lang="en-GB" dirty="0" smtClean="0">
                <a:solidFill>
                  <a:srgbClr val="FF0000"/>
                </a:solidFill>
              </a:rPr>
              <a:t>TP</a:t>
            </a:r>
            <a:r>
              <a:rPr lang="en-GB" dirty="0" smtClean="0"/>
              <a:t> and </a:t>
            </a:r>
            <a:r>
              <a:rPr lang="en-GB" dirty="0" smtClean="0">
                <a:solidFill>
                  <a:srgbClr val="FF0000"/>
                </a:solidFill>
              </a:rPr>
              <a:t>GP</a:t>
            </a:r>
            <a:r>
              <a:rPr lang="en-GB" dirty="0" smtClean="0"/>
              <a:t> are used to make </a:t>
            </a:r>
            <a:r>
              <a:rPr lang="en-GB" dirty="0" smtClean="0">
                <a:solidFill>
                  <a:srgbClr val="FF0000"/>
                </a:solidFill>
              </a:rPr>
              <a:t>carbohydrates</a:t>
            </a:r>
            <a:r>
              <a:rPr lang="en-GB" dirty="0" smtClean="0"/>
              <a:t>, </a:t>
            </a:r>
            <a:r>
              <a:rPr lang="en-GB" dirty="0" smtClean="0">
                <a:solidFill>
                  <a:srgbClr val="FF0000"/>
                </a:solidFill>
              </a:rPr>
              <a:t>lipids</a:t>
            </a:r>
            <a:r>
              <a:rPr lang="en-GB" dirty="0" smtClean="0"/>
              <a:t> and </a:t>
            </a:r>
            <a:r>
              <a:rPr lang="en-GB" dirty="0" smtClean="0">
                <a:solidFill>
                  <a:srgbClr val="FF0000"/>
                </a:solidFill>
              </a:rPr>
              <a:t>proteins</a:t>
            </a:r>
          </a:p>
          <a:p>
            <a:r>
              <a:rPr lang="en-GB" dirty="0" smtClean="0">
                <a:solidFill>
                  <a:srgbClr val="FF0000"/>
                </a:solidFill>
              </a:rPr>
              <a:t>Hexose sugars </a:t>
            </a:r>
            <a:r>
              <a:rPr lang="en-GB" dirty="0" smtClean="0"/>
              <a:t>– </a:t>
            </a:r>
            <a:r>
              <a:rPr lang="en-GB" dirty="0" smtClean="0">
                <a:solidFill>
                  <a:srgbClr val="FF0000"/>
                </a:solidFill>
              </a:rPr>
              <a:t>two TP</a:t>
            </a:r>
          </a:p>
          <a:p>
            <a:r>
              <a:rPr lang="en-GB" dirty="0" smtClean="0">
                <a:solidFill>
                  <a:srgbClr val="FF0000"/>
                </a:solidFill>
              </a:rPr>
              <a:t>Starch</a:t>
            </a:r>
            <a:r>
              <a:rPr lang="en-GB" dirty="0" smtClean="0"/>
              <a:t> – many </a:t>
            </a:r>
            <a:r>
              <a:rPr lang="en-GB" dirty="0" smtClean="0">
                <a:solidFill>
                  <a:srgbClr val="FF0000"/>
                </a:solidFill>
              </a:rPr>
              <a:t>hexose</a:t>
            </a:r>
            <a:r>
              <a:rPr lang="en-GB" dirty="0" smtClean="0"/>
              <a:t> sugars</a:t>
            </a:r>
          </a:p>
          <a:p>
            <a:r>
              <a:rPr lang="en-GB" dirty="0" smtClean="0">
                <a:solidFill>
                  <a:srgbClr val="FF0000"/>
                </a:solidFill>
              </a:rPr>
              <a:t>Lipids </a:t>
            </a:r>
            <a:r>
              <a:rPr lang="en-GB" dirty="0" smtClean="0"/>
              <a:t>– </a:t>
            </a:r>
            <a:r>
              <a:rPr lang="en-GB" dirty="0" smtClean="0">
                <a:solidFill>
                  <a:srgbClr val="FF0000"/>
                </a:solidFill>
              </a:rPr>
              <a:t>fatty acids </a:t>
            </a:r>
            <a:r>
              <a:rPr lang="en-GB" dirty="0" smtClean="0"/>
              <a:t>from </a:t>
            </a:r>
            <a:r>
              <a:rPr lang="en-GB" dirty="0" smtClean="0">
                <a:solidFill>
                  <a:srgbClr val="FF0000"/>
                </a:solidFill>
              </a:rPr>
              <a:t>GP </a:t>
            </a:r>
            <a:r>
              <a:rPr lang="en-GB" dirty="0" smtClean="0"/>
              <a:t>and </a:t>
            </a:r>
            <a:r>
              <a:rPr lang="en-GB" dirty="0" smtClean="0">
                <a:solidFill>
                  <a:srgbClr val="FF0000"/>
                </a:solidFill>
              </a:rPr>
              <a:t>glycerol</a:t>
            </a:r>
            <a:r>
              <a:rPr lang="en-GB" dirty="0" smtClean="0"/>
              <a:t> from </a:t>
            </a:r>
            <a:r>
              <a:rPr lang="en-GB" dirty="0" smtClean="0">
                <a:solidFill>
                  <a:srgbClr val="FF0000"/>
                </a:solidFill>
              </a:rPr>
              <a:t>TP</a:t>
            </a:r>
          </a:p>
          <a:p>
            <a:r>
              <a:rPr lang="en-GB" dirty="0" smtClean="0">
                <a:solidFill>
                  <a:srgbClr val="FF0000"/>
                </a:solidFill>
              </a:rPr>
              <a:t>Proteins</a:t>
            </a:r>
            <a:r>
              <a:rPr lang="en-GB" dirty="0" smtClean="0"/>
              <a:t> – some </a:t>
            </a:r>
            <a:r>
              <a:rPr lang="en-GB" dirty="0" smtClean="0">
                <a:solidFill>
                  <a:srgbClr val="FF0000"/>
                </a:solidFill>
              </a:rPr>
              <a:t>amino acids </a:t>
            </a:r>
            <a:r>
              <a:rPr lang="en-GB" dirty="0" smtClean="0"/>
              <a:t>from </a:t>
            </a:r>
            <a:r>
              <a:rPr lang="en-GB" dirty="0" smtClean="0">
                <a:solidFill>
                  <a:srgbClr val="FF0000"/>
                </a:solidFill>
              </a:rPr>
              <a:t>GP</a:t>
            </a:r>
            <a:endParaRPr lang="en-GB" dirty="0">
              <a:solidFill>
                <a:srgbClr val="FF0000"/>
              </a:solidFill>
            </a:endParaRPr>
          </a:p>
        </p:txBody>
      </p:sp>
    </p:spTree>
    <p:extLst>
      <p:ext uri="{BB962C8B-B14F-4D97-AF65-F5344CB8AC3E}">
        <p14:creationId xmlns:p14="http://schemas.microsoft.com/office/powerpoint/2010/main" xmlns="" val="7696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r>
              <a:rPr lang="en-GB" dirty="0" smtClean="0"/>
              <a:t>How many turns does the Calvin cycle need to make one hexose sugar?</a:t>
            </a:r>
            <a:endParaRPr lang="en-GB" dirty="0"/>
          </a:p>
        </p:txBody>
      </p:sp>
      <p:sp>
        <p:nvSpPr>
          <p:cNvPr id="3" name="Content Placeholder 2"/>
          <p:cNvSpPr>
            <a:spLocks noGrp="1"/>
          </p:cNvSpPr>
          <p:nvPr>
            <p:ph sz="half" idx="1"/>
          </p:nvPr>
        </p:nvSpPr>
        <p:spPr>
          <a:xfrm>
            <a:off x="161798" y="1556792"/>
            <a:ext cx="4038600" cy="5112568"/>
          </a:xfrm>
        </p:spPr>
        <p:txBody>
          <a:bodyPr>
            <a:normAutofit fontScale="62500" lnSpcReduction="20000"/>
          </a:bodyPr>
          <a:lstStyle/>
          <a:p>
            <a:r>
              <a:rPr lang="en-GB" dirty="0" smtClean="0"/>
              <a:t>The Calvin cycle needs </a:t>
            </a:r>
            <a:r>
              <a:rPr lang="en-GB" dirty="0" smtClean="0">
                <a:solidFill>
                  <a:srgbClr val="FF0000"/>
                </a:solidFill>
              </a:rPr>
              <a:t>six turns </a:t>
            </a:r>
            <a:r>
              <a:rPr lang="en-GB" dirty="0" smtClean="0"/>
              <a:t>to make </a:t>
            </a:r>
            <a:r>
              <a:rPr lang="en-GB" dirty="0" smtClean="0">
                <a:solidFill>
                  <a:srgbClr val="FF0000"/>
                </a:solidFill>
              </a:rPr>
              <a:t>one hexose sugar</a:t>
            </a:r>
          </a:p>
          <a:p>
            <a:r>
              <a:rPr lang="en-GB" dirty="0" smtClean="0"/>
              <a:t>Why?</a:t>
            </a:r>
          </a:p>
          <a:p>
            <a:r>
              <a:rPr lang="en-GB" dirty="0" smtClean="0">
                <a:solidFill>
                  <a:srgbClr val="FF0000"/>
                </a:solidFill>
              </a:rPr>
              <a:t>Three turns </a:t>
            </a:r>
            <a:r>
              <a:rPr lang="en-GB" dirty="0" smtClean="0"/>
              <a:t>of the cycle produces </a:t>
            </a:r>
            <a:r>
              <a:rPr lang="en-GB" dirty="0" smtClean="0">
                <a:solidFill>
                  <a:srgbClr val="FF0000"/>
                </a:solidFill>
              </a:rPr>
              <a:t>six</a:t>
            </a:r>
            <a:r>
              <a:rPr lang="en-GB" dirty="0" smtClean="0"/>
              <a:t> molecules of </a:t>
            </a:r>
            <a:r>
              <a:rPr lang="en-GB" dirty="0" smtClean="0">
                <a:solidFill>
                  <a:srgbClr val="FF0000"/>
                </a:solidFill>
              </a:rPr>
              <a:t>TP</a:t>
            </a:r>
            <a:r>
              <a:rPr lang="en-GB" dirty="0" smtClean="0"/>
              <a:t> – two molecules of TP are made for every one CO</a:t>
            </a:r>
            <a:r>
              <a:rPr lang="en-GB" baseline="-25000" dirty="0" smtClean="0"/>
              <a:t>2</a:t>
            </a:r>
            <a:r>
              <a:rPr lang="en-GB" dirty="0" smtClean="0"/>
              <a:t> used</a:t>
            </a:r>
          </a:p>
          <a:p>
            <a:r>
              <a:rPr lang="en-GB" dirty="0" smtClean="0">
                <a:solidFill>
                  <a:srgbClr val="FF0000"/>
                </a:solidFill>
              </a:rPr>
              <a:t>Five</a:t>
            </a:r>
            <a:r>
              <a:rPr lang="en-GB" dirty="0" smtClean="0"/>
              <a:t> out of </a:t>
            </a:r>
            <a:r>
              <a:rPr lang="en-GB" dirty="0" smtClean="0">
                <a:solidFill>
                  <a:srgbClr val="FF0000"/>
                </a:solidFill>
              </a:rPr>
              <a:t>six</a:t>
            </a:r>
            <a:r>
              <a:rPr lang="en-GB" dirty="0" smtClean="0"/>
              <a:t> of these TP molecules are used to </a:t>
            </a:r>
            <a:r>
              <a:rPr lang="en-GB" dirty="0" smtClean="0">
                <a:solidFill>
                  <a:srgbClr val="FF0000"/>
                </a:solidFill>
              </a:rPr>
              <a:t>regenerate </a:t>
            </a:r>
            <a:r>
              <a:rPr lang="en-GB" dirty="0" err="1" smtClean="0">
                <a:solidFill>
                  <a:srgbClr val="FF0000"/>
                </a:solidFill>
              </a:rPr>
              <a:t>RuBP</a:t>
            </a:r>
            <a:endParaRPr lang="en-GB" dirty="0" smtClean="0">
              <a:solidFill>
                <a:srgbClr val="FF0000"/>
              </a:solidFill>
            </a:endParaRPr>
          </a:p>
          <a:p>
            <a:r>
              <a:rPr lang="en-GB" dirty="0" smtClean="0"/>
              <a:t>So, for </a:t>
            </a:r>
            <a:r>
              <a:rPr lang="en-GB" dirty="0" smtClean="0">
                <a:solidFill>
                  <a:srgbClr val="FF0000"/>
                </a:solidFill>
              </a:rPr>
              <a:t>three turns</a:t>
            </a:r>
            <a:r>
              <a:rPr lang="en-GB" dirty="0" smtClean="0"/>
              <a:t>, only </a:t>
            </a:r>
            <a:r>
              <a:rPr lang="en-GB" dirty="0" smtClean="0">
                <a:solidFill>
                  <a:srgbClr val="FF0000"/>
                </a:solidFill>
              </a:rPr>
              <a:t>one TP</a:t>
            </a:r>
            <a:r>
              <a:rPr lang="en-GB" dirty="0" smtClean="0"/>
              <a:t> is produced that’s used to make a </a:t>
            </a:r>
            <a:r>
              <a:rPr lang="en-GB" dirty="0" smtClean="0">
                <a:solidFill>
                  <a:srgbClr val="FF0000"/>
                </a:solidFill>
              </a:rPr>
              <a:t>hexose sugar</a:t>
            </a:r>
          </a:p>
          <a:p>
            <a:r>
              <a:rPr lang="en-GB" dirty="0" smtClean="0"/>
              <a:t>A hexose sugar has </a:t>
            </a:r>
            <a:r>
              <a:rPr lang="en-GB" dirty="0" smtClean="0">
                <a:solidFill>
                  <a:srgbClr val="FF0000"/>
                </a:solidFill>
              </a:rPr>
              <a:t>six carbon </a:t>
            </a:r>
            <a:r>
              <a:rPr lang="en-GB" dirty="0" smtClean="0"/>
              <a:t>atoms, so </a:t>
            </a:r>
            <a:r>
              <a:rPr lang="en-GB" dirty="0" smtClean="0">
                <a:solidFill>
                  <a:srgbClr val="FF0000"/>
                </a:solidFill>
              </a:rPr>
              <a:t>two TP </a:t>
            </a:r>
            <a:r>
              <a:rPr lang="en-GB" dirty="0" smtClean="0"/>
              <a:t>molecules are needed to make one hexose sugar</a:t>
            </a:r>
          </a:p>
          <a:p>
            <a:r>
              <a:rPr lang="en-GB" dirty="0" smtClean="0"/>
              <a:t>This means the cycle must turn </a:t>
            </a:r>
            <a:r>
              <a:rPr lang="en-GB" dirty="0" smtClean="0">
                <a:solidFill>
                  <a:srgbClr val="FF0000"/>
                </a:solidFill>
              </a:rPr>
              <a:t>six</a:t>
            </a:r>
            <a:r>
              <a:rPr lang="en-GB" dirty="0" smtClean="0"/>
              <a:t> times to produce </a:t>
            </a:r>
            <a:r>
              <a:rPr lang="en-GB" dirty="0" smtClean="0">
                <a:solidFill>
                  <a:srgbClr val="FF0000"/>
                </a:solidFill>
              </a:rPr>
              <a:t>two TP molecules </a:t>
            </a:r>
            <a:r>
              <a:rPr lang="en-GB" dirty="0" smtClean="0"/>
              <a:t>to make </a:t>
            </a:r>
            <a:r>
              <a:rPr lang="en-GB" dirty="0" smtClean="0">
                <a:solidFill>
                  <a:srgbClr val="FF0000"/>
                </a:solidFill>
              </a:rPr>
              <a:t>one hexose sugar</a:t>
            </a:r>
          </a:p>
          <a:p>
            <a:r>
              <a:rPr lang="en-GB" dirty="0" smtClean="0"/>
              <a:t>Six turns of the cycle need </a:t>
            </a:r>
            <a:r>
              <a:rPr lang="en-GB" dirty="0" smtClean="0">
                <a:solidFill>
                  <a:srgbClr val="FF0000"/>
                </a:solidFill>
              </a:rPr>
              <a:t>18 ATP </a:t>
            </a:r>
            <a:r>
              <a:rPr lang="en-GB" dirty="0" smtClean="0"/>
              <a:t>and </a:t>
            </a:r>
            <a:r>
              <a:rPr lang="en-GB" dirty="0" smtClean="0">
                <a:solidFill>
                  <a:srgbClr val="FF0000"/>
                </a:solidFill>
              </a:rPr>
              <a:t>12 reduced NADP </a:t>
            </a:r>
            <a:r>
              <a:rPr lang="en-GB" dirty="0" smtClean="0"/>
              <a:t>from the light-dependent reaction</a:t>
            </a:r>
          </a:p>
          <a:p>
            <a:endParaRPr lang="en-GB" dirty="0"/>
          </a:p>
        </p:txBody>
      </p:sp>
      <p:sp>
        <p:nvSpPr>
          <p:cNvPr id="4" name="Content Placeholder 3"/>
          <p:cNvSpPr>
            <a:spLocks noGrp="1"/>
          </p:cNvSpPr>
          <p:nvPr>
            <p:ph sz="half" idx="2"/>
          </p:nvPr>
        </p:nvSpPr>
        <p:spPr/>
        <p:txBody>
          <a:bodyPr>
            <a:normAutofit fontScale="62500" lnSpcReduction="20000"/>
          </a:bodyPr>
          <a:lstStyle/>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689" t="95" b="-95"/>
          <a:stretch/>
        </p:blipFill>
        <p:spPr bwMode="auto">
          <a:xfrm>
            <a:off x="4211960" y="1556792"/>
            <a:ext cx="4806961" cy="439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995936" y="4653136"/>
            <a:ext cx="122413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3077105"/>
            <a:ext cx="1368152" cy="247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076056" y="5602589"/>
            <a:ext cx="1792798" cy="369332"/>
          </a:xfrm>
          <a:prstGeom prst="rect">
            <a:avLst/>
          </a:prstGeom>
          <a:solidFill>
            <a:schemeClr val="bg1"/>
          </a:solidFill>
        </p:spPr>
        <p:txBody>
          <a:bodyPr wrap="none" rtlCol="0">
            <a:spAutoFit/>
          </a:bodyPr>
          <a:lstStyle/>
          <a:p>
            <a:r>
              <a:rPr lang="en-GB" dirty="0" smtClean="0"/>
              <a:t>Triose phosphate</a:t>
            </a:r>
            <a:endParaRPr lang="en-GB" dirty="0"/>
          </a:p>
        </p:txBody>
      </p:sp>
      <p:sp>
        <p:nvSpPr>
          <p:cNvPr id="8" name="TextBox 7"/>
          <p:cNvSpPr txBox="1"/>
          <p:nvPr/>
        </p:nvSpPr>
        <p:spPr>
          <a:xfrm>
            <a:off x="7265130" y="3077105"/>
            <a:ext cx="1598515" cy="276999"/>
          </a:xfrm>
          <a:prstGeom prst="rect">
            <a:avLst/>
          </a:prstGeom>
          <a:solidFill>
            <a:schemeClr val="bg1"/>
          </a:solidFill>
        </p:spPr>
        <p:txBody>
          <a:bodyPr wrap="none" rtlCol="0">
            <a:spAutoFit/>
          </a:bodyPr>
          <a:lstStyle/>
          <a:p>
            <a:r>
              <a:rPr lang="en-GB" sz="1200" dirty="0" err="1" smtClean="0"/>
              <a:t>Glycerate</a:t>
            </a:r>
            <a:r>
              <a:rPr lang="en-GB" sz="1200" dirty="0" smtClean="0"/>
              <a:t> 3-phosphate</a:t>
            </a:r>
            <a:endParaRPr lang="en-GB" sz="1200" dirty="0"/>
          </a:p>
        </p:txBody>
      </p:sp>
      <p:pic>
        <p:nvPicPr>
          <p:cNvPr id="1028" name="Picture 4"/>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4280587" y="5049689"/>
            <a:ext cx="1895475"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62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84784"/>
            <a:ext cx="8229600" cy="1143000"/>
          </a:xfrm>
        </p:spPr>
        <p:txBody>
          <a:bodyPr>
            <a:normAutofit fontScale="90000"/>
          </a:bodyPr>
          <a:lstStyle/>
          <a:p>
            <a:r>
              <a:rPr lang="en-GB" dirty="0">
                <a:hlinkClick r:id="rId2"/>
              </a:rPr>
              <a:t>http://</a:t>
            </a:r>
            <a:r>
              <a:rPr lang="en-GB" dirty="0" smtClean="0">
                <a:hlinkClick r:id="rId2"/>
              </a:rPr>
              <a:t>highered.mcgraw-hill.com/sites/9834092339/student_view0/chapter39/calvin_cycle.html</a:t>
            </a:r>
            <a:r>
              <a:rPr lang="en-GB" dirty="0" smtClean="0"/>
              <a:t> </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xmlns="" val="2679622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noAutofit/>
          </a:bodyPr>
          <a:lstStyle/>
          <a:p>
            <a:pPr marL="514350" indent="-514350">
              <a:buNone/>
            </a:pPr>
            <a:r>
              <a:rPr lang="en-GB" sz="1600" cap="all" dirty="0" smtClean="0"/>
              <a:t>light strikes the photosynthetic pigments of </a:t>
            </a:r>
            <a:r>
              <a:rPr lang="en-GB" sz="1600" cap="all" dirty="0" err="1" smtClean="0"/>
              <a:t>photosystem</a:t>
            </a:r>
            <a:r>
              <a:rPr lang="en-GB" sz="1600" cap="all" dirty="0" smtClean="0"/>
              <a:t> II on </a:t>
            </a:r>
            <a:r>
              <a:rPr lang="en-GB" sz="1600" cap="all" dirty="0" err="1" smtClean="0"/>
              <a:t>grana</a:t>
            </a:r>
            <a:r>
              <a:rPr lang="en-GB" sz="1600" cap="all" dirty="0" smtClean="0"/>
              <a:t> membrane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Light energy is focussed on electrons in a chlorophyll A  molecule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electrons rise in energy content and leave PSII</a:t>
            </a:r>
            <a:endParaRPr lang="en-GB" sz="1600" cap="all" dirty="0" smtClean="0">
              <a:effectLst>
                <a:innerShdw blurRad="63500" dist="50800">
                  <a:prstClr val="black">
                    <a:alpha val="50000"/>
                  </a:prstClr>
                </a:innerShdw>
              </a:effectLst>
            </a:endParaRPr>
          </a:p>
          <a:p>
            <a:pPr marL="514350" indent="-514350">
              <a:buNone/>
            </a:pPr>
            <a:r>
              <a:rPr lang="en-GB" sz="1600" cap="all" dirty="0" smtClean="0"/>
              <a:t> Light stimulates an enzyme to break a molecule of water in photolysis</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2 electrons from this molecule replace the electrons lost from PSII </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electrons that left PSII pass down electron carriers; energy is tapped off to join a phosphate group from the </a:t>
            </a:r>
            <a:r>
              <a:rPr lang="en-GB" sz="1600" cap="all" dirty="0" err="1" smtClean="0"/>
              <a:t>stroma</a:t>
            </a:r>
            <a:r>
              <a:rPr lang="en-GB" sz="1600" cap="all" dirty="0" smtClean="0"/>
              <a:t> to an ADP molecule to make ATP</a:t>
            </a:r>
            <a:endParaRPr lang="en-GB" sz="1600" cap="all" dirty="0" smtClean="0">
              <a:effectLst>
                <a:innerShdw blurRad="63500" dist="50800">
                  <a:prstClr val="black">
                    <a:alpha val="50000"/>
                  </a:prstClr>
                </a:innerShdw>
              </a:effectLst>
            </a:endParaRPr>
          </a:p>
          <a:p>
            <a:pPr marL="514350" indent="-514350">
              <a:buNone/>
            </a:pPr>
            <a:r>
              <a:rPr lang="en-GB" sz="1600" cap="all" dirty="0" smtClean="0"/>
              <a:t> Light hits PSI; the energy is passed down accessory pigments to chlorophyll on the </a:t>
            </a:r>
            <a:r>
              <a:rPr lang="en-GB" sz="1600" cap="all" dirty="0" err="1" smtClean="0"/>
              <a:t>grana</a:t>
            </a:r>
            <a:r>
              <a:rPr lang="en-GB" sz="1600" cap="all" dirty="0" smtClean="0"/>
              <a:t> membrane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electrons from PSII replace the electrons that have left PSI</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electrons in this chlorophyll molecule in PSI absorb the energy, rising them to a higher energy level</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electrons pass down a sequence of electron carriers; energy is tapped off and used to join H+ from water to NADP to make NADPH</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Two </a:t>
            </a:r>
            <a:r>
              <a:rPr lang="en-GB" sz="1600" cap="all" dirty="0" err="1" smtClean="0"/>
              <a:t>oxygens</a:t>
            </a:r>
            <a:r>
              <a:rPr lang="en-GB" sz="1600" cap="all" dirty="0" smtClean="0"/>
              <a:t> from photolysis combine and are evolved as 0</a:t>
            </a:r>
            <a:r>
              <a:rPr lang="en-GB" sz="1600" cap="all" baseline="-25000" dirty="0" smtClean="0"/>
              <a:t>2</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light independent stage now occurs. It uses 2 products from the light dependent stage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These are ATP and NADPH</a:t>
            </a:r>
            <a:endParaRPr lang="en-GB" sz="1600" cap="all" dirty="0" smtClean="0">
              <a:effectLst>
                <a:innerShdw blurRad="63500" dist="50800">
                  <a:prstClr val="black">
                    <a:alpha val="50000"/>
                  </a:prstClr>
                </a:innerShdw>
              </a:effectLst>
            </a:endParaRPr>
          </a:p>
          <a:p>
            <a:pPr marL="514350" indent="-514350">
              <a:buNone/>
            </a:pPr>
            <a:r>
              <a:rPr lang="en-GB" sz="1600" cap="all" dirty="0" smtClean="0"/>
              <a:t> CO</a:t>
            </a:r>
            <a:r>
              <a:rPr lang="en-GB" sz="1600" cap="all" baseline="-25000" dirty="0" smtClean="0"/>
              <a:t>2</a:t>
            </a:r>
            <a:r>
              <a:rPr lang="en-GB" sz="1600" cap="all" dirty="0" smtClean="0"/>
              <a:t> binds with 5 C </a:t>
            </a:r>
            <a:r>
              <a:rPr lang="en-GB" sz="1600" cap="all" dirty="0" err="1" smtClean="0"/>
              <a:t>RuBP</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This makes a 6 C molecules which immediately breaks down to 2 3 C molecules</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These are called G 3 P or </a:t>
            </a:r>
            <a:r>
              <a:rPr lang="en-GB" sz="1600" cap="all" dirty="0" err="1" smtClean="0"/>
              <a:t>glycerate</a:t>
            </a:r>
            <a:r>
              <a:rPr lang="en-GB" sz="1600" cap="all" dirty="0" smtClean="0"/>
              <a:t> 3 phosphate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ATP provides energy and NADPH provides H to reduce G 3 P to </a:t>
            </a:r>
            <a:r>
              <a:rPr lang="en-GB" sz="1600" cap="all" dirty="0" err="1" smtClean="0"/>
              <a:t>triose</a:t>
            </a:r>
            <a:r>
              <a:rPr lang="en-GB" sz="1600" cap="all" dirty="0" smtClean="0"/>
              <a:t> phosphate</a:t>
            </a:r>
            <a:endParaRPr lang="en-GB" sz="1600" cap="all" dirty="0" smtClean="0">
              <a:effectLst>
                <a:innerShdw blurRad="63500" dist="50800">
                  <a:prstClr val="black">
                    <a:alpha val="50000"/>
                  </a:prstClr>
                </a:innerShdw>
              </a:effectLst>
            </a:endParaRPr>
          </a:p>
          <a:p>
            <a:pPr marL="514350" indent="-514350">
              <a:buNone/>
            </a:pPr>
            <a:r>
              <a:rPr lang="en-GB" sz="1600" cap="all" dirty="0" smtClean="0"/>
              <a:t> 5 out of 6 </a:t>
            </a:r>
            <a:r>
              <a:rPr lang="en-GB" sz="1600" cap="all" dirty="0" err="1" smtClean="0"/>
              <a:t>triose</a:t>
            </a:r>
            <a:r>
              <a:rPr lang="en-GB" sz="1600" cap="all" dirty="0" smtClean="0"/>
              <a:t> phosphates reform 3 </a:t>
            </a:r>
            <a:r>
              <a:rPr lang="en-GB" sz="1600" cap="all" dirty="0" err="1" smtClean="0"/>
              <a:t>RuBP</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 sixth </a:t>
            </a:r>
            <a:r>
              <a:rPr lang="en-GB" sz="1600" cap="all" dirty="0" err="1" smtClean="0"/>
              <a:t>triose</a:t>
            </a:r>
            <a:r>
              <a:rPr lang="en-GB" sz="1600" cap="all" dirty="0" smtClean="0"/>
              <a:t> phosphate is the building block of carbohydrates</a:t>
            </a:r>
            <a:endParaRPr lang="en-GB" sz="1600" cap="all" dirty="0" smtClean="0">
              <a:effectLst>
                <a:innerShdw blurRad="63500" dist="50800">
                  <a:prstClr val="black">
                    <a:alpha val="50000"/>
                  </a:prstClr>
                </a:innerShdw>
              </a:effectLst>
            </a:endParaRPr>
          </a:p>
          <a:p>
            <a:pPr marL="514350" indent="-514350">
              <a:buNone/>
            </a:pPr>
            <a:r>
              <a:rPr lang="en-GB" sz="1600" cap="all" dirty="0" smtClean="0"/>
              <a:t> These can be modified into proteins or fats </a:t>
            </a:r>
            <a:endParaRPr lang="en-GB" sz="1600" cap="all" dirty="0" smtClean="0">
              <a:effectLst>
                <a:innerShdw blurRad="63500" dist="50800">
                  <a:prstClr val="black">
                    <a:alpha val="50000"/>
                  </a:prstClr>
                </a:innerShdw>
              </a:effectLst>
            </a:endParaRPr>
          </a:p>
          <a:p>
            <a:pPr marL="514350" indent="-514350">
              <a:buNone/>
            </a:pP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atin typeface="Comic Sans MS" pitchFamily="66" charset="0"/>
              </a:rPr>
              <a:t>Chlorophylls</a:t>
            </a:r>
          </a:p>
        </p:txBody>
      </p:sp>
      <p:sp>
        <p:nvSpPr>
          <p:cNvPr id="19459" name="Rectangle 3"/>
          <p:cNvSpPr>
            <a:spLocks noGrp="1" noChangeArrowheads="1"/>
          </p:cNvSpPr>
          <p:nvPr>
            <p:ph type="body" idx="1"/>
          </p:nvPr>
        </p:nvSpPr>
        <p:spPr/>
        <p:txBody>
          <a:bodyPr/>
          <a:lstStyle/>
          <a:p>
            <a:r>
              <a:rPr lang="en-GB" u="sng">
                <a:latin typeface="Comic Sans MS" pitchFamily="66" charset="0"/>
              </a:rPr>
              <a:t>Chlorophyll a</a:t>
            </a:r>
          </a:p>
          <a:p>
            <a:pPr lvl="1"/>
            <a:r>
              <a:rPr lang="en-GB">
                <a:latin typeface="Comic Sans MS" pitchFamily="66" charset="0"/>
              </a:rPr>
              <a:t>Is in the “Primary pigment reaction centre”</a:t>
            </a:r>
          </a:p>
          <a:p>
            <a:pPr lvl="1"/>
            <a:r>
              <a:rPr lang="en-GB">
                <a:latin typeface="Comic Sans MS" pitchFamily="66" charset="0"/>
              </a:rPr>
              <a:t>Two forms </a:t>
            </a:r>
          </a:p>
          <a:p>
            <a:pPr lvl="2"/>
            <a:r>
              <a:rPr lang="en-GB">
                <a:latin typeface="Comic Sans MS" pitchFamily="66" charset="0"/>
              </a:rPr>
              <a:t>P</a:t>
            </a:r>
            <a:r>
              <a:rPr lang="en-GB" baseline="-25000">
                <a:latin typeface="Comic Sans MS" pitchFamily="66" charset="0"/>
              </a:rPr>
              <a:t>680</a:t>
            </a:r>
            <a:r>
              <a:rPr lang="en-GB">
                <a:latin typeface="Comic Sans MS" pitchFamily="66" charset="0"/>
              </a:rPr>
              <a:t> – in photosystem 2</a:t>
            </a:r>
          </a:p>
          <a:p>
            <a:pPr lvl="2"/>
            <a:r>
              <a:rPr lang="en-GB">
                <a:latin typeface="Comic Sans MS" pitchFamily="66" charset="0"/>
              </a:rPr>
              <a:t>P</a:t>
            </a:r>
            <a:r>
              <a:rPr lang="en-GB" baseline="-25000">
                <a:latin typeface="Comic Sans MS" pitchFamily="66" charset="0"/>
              </a:rPr>
              <a:t>700 </a:t>
            </a:r>
            <a:r>
              <a:rPr lang="en-GB">
                <a:latin typeface="Comic Sans MS" pitchFamily="66" charset="0"/>
              </a:rPr>
              <a:t>– in photosystem 1</a:t>
            </a:r>
          </a:p>
          <a:p>
            <a:pPr lvl="1"/>
            <a:r>
              <a:rPr lang="en-GB">
                <a:latin typeface="Comic Sans MS" pitchFamily="66" charset="0"/>
              </a:rPr>
              <a:t>Appears yellow-green</a:t>
            </a:r>
          </a:p>
          <a:p>
            <a:pPr lvl="1"/>
            <a:r>
              <a:rPr lang="en-GB">
                <a:latin typeface="Comic Sans MS" pitchFamily="66" charset="0"/>
              </a:rPr>
              <a:t>Absorbs red light (and blue at 450nm)</a:t>
            </a:r>
          </a:p>
          <a:p>
            <a:pPr lvl="1"/>
            <a:r>
              <a:rPr lang="en-GB">
                <a:latin typeface="Comic Sans MS" pitchFamily="66" charset="0"/>
              </a:rPr>
              <a:t>contains a Mg atom – when light hits this, a pair of electrons become excited</a:t>
            </a:r>
          </a:p>
          <a:p>
            <a:pPr lvl="1"/>
            <a:endParaRPr lang="en-GB">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2406</TotalTime>
  <Words>2321</Words>
  <Application>Microsoft Office PowerPoint</Application>
  <PresentationFormat>On-screen Show (4:3)</PresentationFormat>
  <Paragraphs>317</Paragraphs>
  <Slides>83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Office Theme</vt:lpstr>
      <vt:lpstr>CS ChemDraw Drawing</vt:lpstr>
      <vt:lpstr>Chloroplasts</vt:lpstr>
      <vt:lpstr>Objectives</vt:lpstr>
      <vt:lpstr>Evolution of the chloroplast</vt:lpstr>
      <vt:lpstr>Current organisms trying endosymbiosis to get chloroplasts</vt:lpstr>
      <vt:lpstr>Slide 5</vt:lpstr>
      <vt:lpstr>Echalk bouncing ph.syn. quiz</vt:lpstr>
      <vt:lpstr>Photosynthetic pigments</vt:lpstr>
      <vt:lpstr>Slide 8</vt:lpstr>
      <vt:lpstr>Chlorophylls</vt:lpstr>
      <vt:lpstr>Accessory pigments</vt:lpstr>
      <vt:lpstr>Slide 11</vt:lpstr>
      <vt:lpstr>Slide 12</vt:lpstr>
      <vt:lpstr>Slide 13</vt:lpstr>
      <vt:lpstr>Separation of Chlorophyll Pigments by Paper Chromatography </vt:lpstr>
      <vt:lpstr>Slide 15</vt:lpstr>
      <vt:lpstr>Slide 16</vt:lpstr>
      <vt:lpstr>Chloroplast structure</vt:lpstr>
      <vt:lpstr>Size and Shape</vt:lpstr>
      <vt:lpstr>Electron micrograph</vt:lpstr>
      <vt:lpstr>Slide 20</vt:lpstr>
      <vt:lpstr>Slide 21</vt:lpstr>
      <vt:lpstr>Membranes</vt:lpstr>
      <vt:lpstr>Lamellae and thylakoids</vt:lpstr>
      <vt:lpstr>Stroma</vt:lpstr>
      <vt:lpstr>Grana</vt:lpstr>
      <vt:lpstr>Diagram labelling quick-draw</vt:lpstr>
      <vt:lpstr>Diagram labelling quick-draw</vt:lpstr>
      <vt:lpstr>You should be able to…</vt:lpstr>
      <vt:lpstr>Oxidation and reduction – always take place together</vt:lpstr>
      <vt:lpstr>Slide 30</vt:lpstr>
      <vt:lpstr>Slide 31</vt:lpstr>
      <vt:lpstr>Slide 32</vt:lpstr>
      <vt:lpstr>Pigments and photosystems</vt:lpstr>
      <vt:lpstr>Photosynthesis</vt:lpstr>
      <vt:lpstr>Slide 35</vt:lpstr>
      <vt:lpstr>Light dependent reaction</vt:lpstr>
      <vt:lpstr>Analogy</vt:lpstr>
      <vt:lpstr>Photosynthesis Animations</vt:lpstr>
      <vt:lpstr>Photophosphorylation and photolysis</vt:lpstr>
      <vt:lpstr>Light-dependent reaction</vt:lpstr>
      <vt:lpstr>Slide 41</vt:lpstr>
      <vt:lpstr>Non-cyclic photophosphorylation</vt:lpstr>
      <vt:lpstr>Light energy excites electrons in chlorophyll</vt:lpstr>
      <vt:lpstr>Photolysis of water produces protons  ( H+ ions), electrons and O2</vt:lpstr>
      <vt:lpstr>Energy from the excited electrons makes ATP</vt:lpstr>
      <vt:lpstr>Generation of reduced NADP</vt:lpstr>
      <vt:lpstr>Cyclic photophosphorylation</vt:lpstr>
      <vt:lpstr>Cyclic photophosphorylation</vt:lpstr>
      <vt:lpstr>Exam question</vt:lpstr>
      <vt:lpstr>Slide 50</vt:lpstr>
      <vt:lpstr>Slide 51</vt:lpstr>
      <vt:lpstr>Algae</vt:lpstr>
      <vt:lpstr>Algae</vt:lpstr>
      <vt:lpstr>Slide 54</vt:lpstr>
      <vt:lpstr>Slide 55</vt:lpstr>
      <vt:lpstr>Slide 56</vt:lpstr>
      <vt:lpstr>Slide 57</vt:lpstr>
      <vt:lpstr>Slide 58</vt:lpstr>
      <vt:lpstr>Hydrogencarbonate indicator</vt:lpstr>
      <vt:lpstr>Slide 60</vt:lpstr>
      <vt:lpstr>Slide 61</vt:lpstr>
      <vt:lpstr>Variables?</vt:lpstr>
      <vt:lpstr>Can we quantify the colour change?</vt:lpstr>
      <vt:lpstr>Slide 64</vt:lpstr>
      <vt:lpstr>QUESTIONS</vt:lpstr>
      <vt:lpstr>Answers</vt:lpstr>
      <vt:lpstr>Slide 67</vt:lpstr>
      <vt:lpstr>Objectives I should be able to…</vt:lpstr>
      <vt:lpstr>Slide 69</vt:lpstr>
      <vt:lpstr>The light-independent reaction AKA The Calvin cycle</vt:lpstr>
      <vt:lpstr>The Calvin cycle or carbon fixation</vt:lpstr>
      <vt:lpstr>Slide 72</vt:lpstr>
      <vt:lpstr>Slide 73</vt:lpstr>
      <vt:lpstr>Phase 1 – Carbon dioxide combines with ribulose bisphosphate (RuBP)</vt:lpstr>
      <vt:lpstr>Slide 75</vt:lpstr>
      <vt:lpstr>Phase 2 – ATP and reduced NADP reduces GP to triose phosphate (TP)</vt:lpstr>
      <vt:lpstr>Slide 77</vt:lpstr>
      <vt:lpstr>Phase 3 – RuBP is regenerated</vt:lpstr>
      <vt:lpstr>Slide 79</vt:lpstr>
      <vt:lpstr>Useful organic substances</vt:lpstr>
      <vt:lpstr>How many turns does the Calvin cycle need to make one hexose sugar?</vt:lpstr>
      <vt:lpstr>http://highered.mcgraw-hill.com/sites/9834092339/student_view0/chapter39/calvin_cycle.html </vt:lpstr>
      <vt:lpstr>Slide 83</vt:lpstr>
    </vt:vector>
  </TitlesOfParts>
  <Company>City of Bristol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74</cp:revision>
  <dcterms:created xsi:type="dcterms:W3CDTF">2012-05-22T08:35:20Z</dcterms:created>
  <dcterms:modified xsi:type="dcterms:W3CDTF">2014-02-07T09:44:25Z</dcterms:modified>
</cp:coreProperties>
</file>