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45"/>
  </p:notesMasterIdLst>
  <p:sldIdLst>
    <p:sldId id="256" r:id="rId2"/>
    <p:sldId id="279" r:id="rId3"/>
    <p:sldId id="257" r:id="rId4"/>
    <p:sldId id="265" r:id="rId5"/>
    <p:sldId id="258" r:id="rId6"/>
    <p:sldId id="267" r:id="rId7"/>
    <p:sldId id="259" r:id="rId8"/>
    <p:sldId id="268" r:id="rId9"/>
    <p:sldId id="269" r:id="rId10"/>
    <p:sldId id="270" r:id="rId11"/>
    <p:sldId id="260" r:id="rId12"/>
    <p:sldId id="280" r:id="rId13"/>
    <p:sldId id="282" r:id="rId14"/>
    <p:sldId id="283" r:id="rId15"/>
    <p:sldId id="284" r:id="rId16"/>
    <p:sldId id="285" r:id="rId17"/>
    <p:sldId id="271" r:id="rId18"/>
    <p:sldId id="272" r:id="rId19"/>
    <p:sldId id="275" r:id="rId20"/>
    <p:sldId id="288" r:id="rId21"/>
    <p:sldId id="289" r:id="rId22"/>
    <p:sldId id="290" r:id="rId23"/>
    <p:sldId id="291" r:id="rId24"/>
    <p:sldId id="287" r:id="rId25"/>
    <p:sldId id="286" r:id="rId26"/>
    <p:sldId id="293" r:id="rId27"/>
    <p:sldId id="295" r:id="rId28"/>
    <p:sldId id="296" r:id="rId29"/>
    <p:sldId id="297" r:id="rId30"/>
    <p:sldId id="298" r:id="rId31"/>
    <p:sldId id="299" r:id="rId32"/>
    <p:sldId id="300" r:id="rId33"/>
    <p:sldId id="301" r:id="rId34"/>
    <p:sldId id="302" r:id="rId35"/>
    <p:sldId id="276" r:id="rId36"/>
    <p:sldId id="277" r:id="rId37"/>
    <p:sldId id="278" r:id="rId38"/>
    <p:sldId id="292" r:id="rId39"/>
    <p:sldId id="303" r:id="rId40"/>
    <p:sldId id="273" r:id="rId41"/>
    <p:sldId id="304" r:id="rId42"/>
    <p:sldId id="305" r:id="rId43"/>
    <p:sldId id="27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60" autoAdjust="0"/>
  </p:normalViewPr>
  <p:slideViewPr>
    <p:cSldViewPr>
      <p:cViewPr varScale="1">
        <p:scale>
          <a:sx n="65" d="100"/>
          <a:sy n="65" d="100"/>
        </p:scale>
        <p:origin x="-66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072BD0-5CEB-4FF3-8280-9F3B90FD61A6}" type="datetimeFigureOut">
              <a:rPr lang="en-GB" smtClean="0"/>
              <a:pPr/>
              <a:t>18/06/2013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32612F-1F5D-4ADD-9EEE-F7F5F7F3860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85405" y="8685782"/>
            <a:ext cx="2971003" cy="456764"/>
          </a:xfrm>
          <a:prstGeom prst="rect">
            <a:avLst/>
          </a:prstGeom>
          <a:noFill/>
          <a:ln w="9525">
            <a:noFill/>
            <a:miter lim="800000"/>
            <a:headEnd/>
            <a:tailEnd/>
          </a:ln>
        </p:spPr>
        <p:txBody>
          <a:bodyPr anchor="b"/>
          <a:lstStyle/>
          <a:p>
            <a:pPr algn="r"/>
            <a:fld id="{C591F6A8-7261-4811-A6BB-0EC6945228C7}" type="slidenum">
              <a:rPr lang="en-US" sz="1200">
                <a:latin typeface="Calibri" pitchFamily="-107" charset="0"/>
              </a:rPr>
              <a:pPr algn="r"/>
              <a:t>14</a:t>
            </a:fld>
            <a:endParaRPr lang="en-US" sz="1200">
              <a:latin typeface="Calibri" pitchFamily="-107" charset="0"/>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a:lstStyle/>
          <a:p>
            <a:pPr eaLnBrk="1" hangingPunct="1">
              <a:spcBef>
                <a:spcPct val="0"/>
              </a:spcBef>
            </a:pPr>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5405" y="8685782"/>
            <a:ext cx="2971003" cy="456764"/>
          </a:xfrm>
          <a:prstGeom prst="rect">
            <a:avLst/>
          </a:prstGeom>
          <a:noFill/>
          <a:ln w="9525">
            <a:noFill/>
            <a:miter lim="800000"/>
            <a:headEnd/>
            <a:tailEnd/>
          </a:ln>
        </p:spPr>
        <p:txBody>
          <a:bodyPr anchor="b"/>
          <a:lstStyle/>
          <a:p>
            <a:pPr algn="r"/>
            <a:fld id="{B16FAFA9-4E99-4B72-9160-3E5D9E6E3234}" type="slidenum">
              <a:rPr lang="en-US" sz="1200">
                <a:latin typeface="Calibri" pitchFamily="-107" charset="0"/>
              </a:rPr>
              <a:pPr algn="r"/>
              <a:t>15</a:t>
            </a:fld>
            <a:endParaRPr lang="en-US" sz="1200">
              <a:latin typeface="Calibri" pitchFamily="-107"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a:lstStyle/>
          <a:p>
            <a:pPr eaLnBrk="1" hangingPunct="1">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5405" y="8685782"/>
            <a:ext cx="2971003" cy="456764"/>
          </a:xfrm>
          <a:prstGeom prst="rect">
            <a:avLst/>
          </a:prstGeom>
          <a:noFill/>
          <a:ln w="9525">
            <a:noFill/>
            <a:miter lim="800000"/>
            <a:headEnd/>
            <a:tailEnd/>
          </a:ln>
        </p:spPr>
        <p:txBody>
          <a:bodyPr anchor="b"/>
          <a:lstStyle/>
          <a:p>
            <a:pPr algn="r"/>
            <a:fld id="{B16FAFA9-4E99-4B72-9160-3E5D9E6E3234}" type="slidenum">
              <a:rPr lang="en-US" sz="1200">
                <a:latin typeface="Calibri" pitchFamily="-107" charset="0"/>
              </a:rPr>
              <a:pPr algn="r"/>
              <a:t>16</a:t>
            </a:fld>
            <a:endParaRPr lang="en-US" sz="1200">
              <a:latin typeface="Calibri" pitchFamily="-107"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700" name="Rectangle 3"/>
          <p:cNvSpPr>
            <a:spLocks noGrp="1" noChangeArrowheads="1"/>
          </p:cNvSpPr>
          <p:nvPr>
            <p:ph type="body" idx="1"/>
          </p:nvPr>
        </p:nvSpPr>
        <p:spPr bwMode="auto">
          <a:noFill/>
        </p:spPr>
        <p:txBody>
          <a:bodyPr/>
          <a:lstStyle/>
          <a:p>
            <a:pPr eaLnBrk="1" hangingPunct="1">
              <a:spcBef>
                <a:spcPct val="0"/>
              </a:spcBef>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BEBA868-3071-4D6A-9CD5-F3F56864857C}" type="slidenum">
              <a:rPr lang="en-GB" smtClean="0"/>
              <a:pPr/>
              <a:t>35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C434519-64EA-40AC-8995-6FF73414FD87}" type="slidenum">
              <a:rPr lang="en-GB" smtClean="0"/>
              <a:pPr/>
              <a:t>36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BEBA868-3071-4D6A-9CD5-F3F56864857C}" type="slidenum">
              <a:rPr lang="en-GB" smtClean="0"/>
              <a:pPr/>
              <a:t>37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solidFill>
                  <a:schemeClr val="bg1">
                    <a:lumMod val="50000"/>
                  </a:schemeClr>
                </a:solidFill>
              </a:defRPr>
            </a:lvl1pPr>
          </a:lstStyle>
          <a:p>
            <a:fld id="{53564D61-6820-4DAF-96EC-231F81B44EF7}" type="datetimeFigureOut">
              <a:rPr lang="en-GB" smtClean="0"/>
              <a:pPr/>
              <a:t>18/06/2013</a:t>
            </a:fld>
            <a:r>
              <a:rPr lang="en-GB" dirty="0" smtClean="0"/>
              <a:t> </a:t>
            </a:r>
            <a:endParaRPr lang="en-GB" dirty="0"/>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lstStyle>
          <a:p>
            <a:r>
              <a:rPr lang="en-GB" dirty="0" smtClean="0"/>
              <a:t>Mr A Lovat</a:t>
            </a:r>
            <a:endParaRPr lang="en-GB" dirty="0"/>
          </a:p>
        </p:txBody>
      </p:sp>
      <p:sp>
        <p:nvSpPr>
          <p:cNvPr id="6" name="Slide Number Placeholder 5"/>
          <p:cNvSpPr>
            <a:spLocks noGrp="1"/>
          </p:cNvSpPr>
          <p:nvPr>
            <p:ph type="sldNum" sz="quarter" idx="12"/>
          </p:nvPr>
        </p:nvSpPr>
        <p:spPr/>
        <p:txBody>
          <a:bodyPr/>
          <a:lstStyle/>
          <a:p>
            <a:fld id="{4C189E12-4EBC-49B6-AD2A-A00411212FCA}" type="slidenum">
              <a:rPr lang="en-GB" smtClean="0"/>
              <a:pPr/>
              <a:t>‹#›</a:t>
            </a:fld>
            <a:endParaRPr lang="en-GB"/>
          </a:p>
        </p:txBody>
      </p:sp>
      <p:pic>
        <p:nvPicPr>
          <p:cNvPr id="7" name="Picture 6" descr="imagesCABUHI9K.jpg"/>
          <p:cNvPicPr>
            <a:picLocks noChangeAspect="1"/>
          </p:cNvPicPr>
          <p:nvPr userDrawn="1"/>
        </p:nvPicPr>
        <p:blipFill>
          <a:blip r:embed="rId2" cstate="print"/>
          <a:stretch>
            <a:fillRect/>
          </a:stretch>
        </p:blipFill>
        <p:spPr>
          <a:xfrm>
            <a:off x="1" y="1"/>
            <a:ext cx="1763688" cy="79975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564D61-6820-4DAF-96EC-231F81B44EF7}" type="datetimeFigureOut">
              <a:rPr lang="en-GB" smtClean="0"/>
              <a:pPr/>
              <a:t>18/06/2013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564D61-6820-4DAF-96EC-231F81B44EF7}" type="datetimeFigureOut">
              <a:rPr lang="en-GB" smtClean="0"/>
              <a:pPr/>
              <a:t>18/06/2013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564D61-6820-4DAF-96EC-231F81B44EF7}" type="datetimeFigureOut">
              <a:rPr lang="en-GB" smtClean="0"/>
              <a:pPr/>
              <a:t>18/06/2013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564D61-6820-4DAF-96EC-231F81B44EF7}" type="datetimeFigureOut">
              <a:rPr lang="en-GB" smtClean="0"/>
              <a:pPr/>
              <a:t>18/06/2013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3564D61-6820-4DAF-96EC-231F81B44EF7}" type="datetimeFigureOut">
              <a:rPr lang="en-GB" smtClean="0"/>
              <a:pPr/>
              <a:t>18/06/2013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3564D61-6820-4DAF-96EC-231F81B44EF7}" type="datetimeFigureOut">
              <a:rPr lang="en-GB" smtClean="0"/>
              <a:pPr/>
              <a:t>18/06/2013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3564D61-6820-4DAF-96EC-231F81B44EF7}" type="datetimeFigureOut">
              <a:rPr lang="en-GB" smtClean="0"/>
              <a:pPr/>
              <a:t>18/06/2013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64D61-6820-4DAF-96EC-231F81B44EF7}" type="datetimeFigureOut">
              <a:rPr lang="en-GB" smtClean="0"/>
              <a:pPr/>
              <a:t>18/06/2013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564D61-6820-4DAF-96EC-231F81B44EF7}" type="datetimeFigureOut">
              <a:rPr lang="en-GB" smtClean="0"/>
              <a:pPr/>
              <a:t>18/06/2013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564D61-6820-4DAF-96EC-231F81B44EF7}" type="datetimeFigureOut">
              <a:rPr lang="en-GB" smtClean="0"/>
              <a:pPr/>
              <a:t>18/06/2013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189E12-4EBC-49B6-AD2A-A00411212FC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53564D61-6820-4DAF-96EC-231F81B44EF7}" type="datetimeFigureOut">
              <a:rPr lang="en-GB" smtClean="0"/>
              <a:pPr/>
              <a:t>18/06/2013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r>
              <a:rPr lang="en-GB" dirty="0" smtClean="0"/>
              <a:t>Mr A Lovat</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89E12-4EBC-49B6-AD2A-A00411212FCA}" type="slidenum">
              <a:rPr lang="en-GB" smtClean="0"/>
              <a:pPr/>
              <a:t>‹#›</a:t>
            </a:fld>
            <a:endParaRPr lang="en-GB"/>
          </a:p>
        </p:txBody>
      </p:sp>
      <p:pic>
        <p:nvPicPr>
          <p:cNvPr id="7" name="Picture 6" descr="imagesCABUHI9K.jpg"/>
          <p:cNvPicPr>
            <a:picLocks noChangeAspect="1"/>
          </p:cNvPicPr>
          <p:nvPr/>
        </p:nvPicPr>
        <p:blipFill>
          <a:blip r:embed="rId13" cstate="print"/>
          <a:stretch>
            <a:fillRect/>
          </a:stretch>
        </p:blipFill>
        <p:spPr>
          <a:xfrm>
            <a:off x="1" y="1"/>
            <a:ext cx="1763688" cy="799750"/>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z.about.com/d/chemistry/1/0/w/a/atp.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accessexcellence.org/RC/VL/GG/ecb/ATP_ADP.ph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upload.wikimedia.org/wikipedia/commons/9/9c/Chloroplast_diagram.sv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www.nobelprize.org/nobel_prizes/chemistry/laureates/1978/mitchell-speech.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sciencedirect.com/science/article/pii/S0005272806000028"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en.wikipedia.org/wiki/File:Peter_Dennis_Mitchell.jpg" TargetMode="External"/><Relationship Id="rId2" Type="http://schemas.openxmlformats.org/officeDocument/2006/relationships/hyperlink" Target="http://www.its.caltech.edu/~skopf/ESE_Bi168/files/2A.%20Mitchell%201961.pdf"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upload.wikimedia.org/wikipedia/commons/8/89/Mitochondrial_electron_transport_chain%E2%80%94Etc4.sv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nobelprize.org/nobel_prizes/chemistry/laureates/1978/mitchell-bio.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youtube.com/watch?v=qtyP3zkZYl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newscientist.com/video/45319855001-lifes-origins.html" TargetMode="External"/><Relationship Id="rId2" Type="http://schemas.openxmlformats.org/officeDocument/2006/relationships/hyperlink" Target="http://www.newscientist.com/article/mg20427306.200-was-our-oldest-ancestor-a-protonpowered-rock.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dnatube.com/video/104/ATP-synthase-structure-and-mechanism"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www.youtube.com/watch?v=BGU-g4IYD7c" TargetMode="Externa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4.1 The Importance of ATP</a:t>
            </a:r>
            <a:endParaRPr lang="en-GB" dirty="0"/>
          </a:p>
        </p:txBody>
      </p:sp>
      <p:sp>
        <p:nvSpPr>
          <p:cNvPr id="3" name="Subtitle 2"/>
          <p:cNvSpPr>
            <a:spLocks noGrp="1"/>
          </p:cNvSpPr>
          <p:nvPr>
            <p:ph type="subTitle" idx="1"/>
          </p:nvPr>
        </p:nvSpPr>
        <p:spPr/>
        <p:txBody>
          <a:bodyPr/>
          <a:lstStyle/>
          <a:p>
            <a:r>
              <a:rPr lang="en-GB" dirty="0" smtClean="0"/>
              <a:t>Adenosine Tri-Phosphate</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15888"/>
            <a:ext cx="8229600" cy="850900"/>
          </a:xfrm>
        </p:spPr>
        <p:txBody>
          <a:bodyPr/>
          <a:lstStyle/>
          <a:p>
            <a:r>
              <a:rPr lang="en-GB"/>
              <a:t>The structure of ATP</a:t>
            </a:r>
            <a:endParaRPr lang="en-US"/>
          </a:p>
        </p:txBody>
      </p:sp>
      <p:grpSp>
        <p:nvGrpSpPr>
          <p:cNvPr id="2" name="Group 21"/>
          <p:cNvGrpSpPr>
            <a:grpSpLocks/>
          </p:cNvGrpSpPr>
          <p:nvPr/>
        </p:nvGrpSpPr>
        <p:grpSpPr bwMode="auto">
          <a:xfrm>
            <a:off x="3708400" y="2636838"/>
            <a:ext cx="3889375" cy="1798637"/>
            <a:chOff x="1519" y="1571"/>
            <a:chExt cx="2450" cy="1133"/>
          </a:xfrm>
        </p:grpSpPr>
        <p:sp>
          <p:nvSpPr>
            <p:cNvPr id="14345" name="AutoShape 9"/>
            <p:cNvSpPr>
              <a:spLocks noChangeArrowheads="1"/>
            </p:cNvSpPr>
            <p:nvPr/>
          </p:nvSpPr>
          <p:spPr bwMode="auto">
            <a:xfrm>
              <a:off x="2154" y="2115"/>
              <a:ext cx="635" cy="589"/>
            </a:xfrm>
            <a:prstGeom prst="pentagon">
              <a:avLst/>
            </a:prstGeom>
            <a:solidFill>
              <a:schemeClr val="accent1"/>
            </a:solidFill>
            <a:ln w="9525">
              <a:solidFill>
                <a:schemeClr val="tx1"/>
              </a:solidFill>
              <a:miter lim="800000"/>
              <a:headEnd/>
              <a:tailEnd/>
            </a:ln>
            <a:effectLst/>
          </p:spPr>
          <p:txBody>
            <a:bodyPr wrap="none" anchor="ctr"/>
            <a:lstStyle/>
            <a:p>
              <a:pPr algn="ctr"/>
              <a:r>
                <a:rPr lang="en-GB" b="1"/>
                <a:t>Ribose</a:t>
              </a:r>
            </a:p>
            <a:p>
              <a:pPr algn="ctr"/>
              <a:r>
                <a:rPr lang="en-GB" b="1"/>
                <a:t>Sugar</a:t>
              </a:r>
              <a:endParaRPr lang="en-US" b="1"/>
            </a:p>
          </p:txBody>
        </p:sp>
        <p:sp>
          <p:nvSpPr>
            <p:cNvPr id="14346" name="Rectangle 10"/>
            <p:cNvSpPr>
              <a:spLocks noChangeArrowheads="1"/>
            </p:cNvSpPr>
            <p:nvPr/>
          </p:nvSpPr>
          <p:spPr bwMode="auto">
            <a:xfrm>
              <a:off x="2971" y="2160"/>
              <a:ext cx="998" cy="317"/>
            </a:xfrm>
            <a:prstGeom prst="rect">
              <a:avLst/>
            </a:prstGeom>
            <a:solidFill>
              <a:srgbClr val="00FF00"/>
            </a:solidFill>
            <a:ln w="9525">
              <a:solidFill>
                <a:schemeClr val="tx1"/>
              </a:solidFill>
              <a:miter lim="800000"/>
              <a:headEnd/>
              <a:tailEnd/>
            </a:ln>
            <a:effectLst/>
          </p:spPr>
          <p:txBody>
            <a:bodyPr wrap="none" anchor="ctr"/>
            <a:lstStyle/>
            <a:p>
              <a:pPr algn="ctr"/>
              <a:r>
                <a:rPr lang="en-GB" b="1"/>
                <a:t>Adenine</a:t>
              </a:r>
              <a:endParaRPr lang="en-US" b="1"/>
            </a:p>
          </p:txBody>
        </p:sp>
        <p:grpSp>
          <p:nvGrpSpPr>
            <p:cNvPr id="3" name="Group 14"/>
            <p:cNvGrpSpPr>
              <a:grpSpLocks/>
            </p:cNvGrpSpPr>
            <p:nvPr/>
          </p:nvGrpSpPr>
          <p:grpSpPr bwMode="auto">
            <a:xfrm>
              <a:off x="1519" y="1571"/>
              <a:ext cx="635" cy="771"/>
              <a:chOff x="1519" y="1571"/>
              <a:chExt cx="635" cy="771"/>
            </a:xfrm>
          </p:grpSpPr>
          <p:sp>
            <p:nvSpPr>
              <p:cNvPr id="14344" name="Oval 8"/>
              <p:cNvSpPr>
                <a:spLocks noChangeArrowheads="1"/>
              </p:cNvSpPr>
              <p:nvPr/>
            </p:nvSpPr>
            <p:spPr bwMode="auto">
              <a:xfrm>
                <a:off x="1519" y="1571"/>
                <a:ext cx="589" cy="589"/>
              </a:xfrm>
              <a:prstGeom prst="ellipse">
                <a:avLst/>
              </a:prstGeom>
              <a:solidFill>
                <a:srgbClr val="FF6600"/>
              </a:solidFill>
              <a:ln w="9525">
                <a:solidFill>
                  <a:schemeClr val="tx1"/>
                </a:solidFill>
                <a:round/>
                <a:headEnd/>
                <a:tailEnd/>
              </a:ln>
              <a:effectLst/>
            </p:spPr>
            <p:txBody>
              <a:bodyPr wrap="none" anchor="ctr"/>
              <a:lstStyle/>
              <a:p>
                <a:pPr algn="ctr"/>
                <a:r>
                  <a:rPr lang="en-GB" sz="1400" b="1"/>
                  <a:t>Phosphate</a:t>
                </a:r>
                <a:endParaRPr lang="en-US" sz="1400" b="1"/>
              </a:p>
            </p:txBody>
          </p:sp>
          <p:sp>
            <p:nvSpPr>
              <p:cNvPr id="14347" name="Line 11"/>
              <p:cNvSpPr>
                <a:spLocks noChangeShapeType="1"/>
              </p:cNvSpPr>
              <p:nvPr/>
            </p:nvSpPr>
            <p:spPr bwMode="auto">
              <a:xfrm flipH="1" flipV="1">
                <a:off x="1973" y="2115"/>
                <a:ext cx="181" cy="227"/>
              </a:xfrm>
              <a:prstGeom prst="line">
                <a:avLst/>
              </a:prstGeom>
              <a:noFill/>
              <a:ln w="38100">
                <a:solidFill>
                  <a:schemeClr val="tx1"/>
                </a:solidFill>
                <a:round/>
                <a:headEnd/>
                <a:tailEnd/>
              </a:ln>
              <a:effectLst/>
            </p:spPr>
            <p:txBody>
              <a:bodyPr/>
              <a:lstStyle/>
              <a:p>
                <a:endParaRPr lang="en-GB"/>
              </a:p>
            </p:txBody>
          </p:sp>
        </p:grpSp>
        <p:sp>
          <p:nvSpPr>
            <p:cNvPr id="14348" name="Line 12"/>
            <p:cNvSpPr>
              <a:spLocks noChangeShapeType="1"/>
            </p:cNvSpPr>
            <p:nvPr/>
          </p:nvSpPr>
          <p:spPr bwMode="auto">
            <a:xfrm>
              <a:off x="2789" y="2342"/>
              <a:ext cx="182" cy="0"/>
            </a:xfrm>
            <a:prstGeom prst="line">
              <a:avLst/>
            </a:prstGeom>
            <a:noFill/>
            <a:ln w="38100">
              <a:solidFill>
                <a:schemeClr val="tx1"/>
              </a:solidFill>
              <a:round/>
              <a:headEnd/>
              <a:tailEnd/>
            </a:ln>
            <a:effectLst/>
          </p:spPr>
          <p:txBody>
            <a:bodyPr/>
            <a:lstStyle/>
            <a:p>
              <a:endParaRPr lang="en-GB"/>
            </a:p>
          </p:txBody>
        </p:sp>
      </p:grpSp>
      <p:grpSp>
        <p:nvGrpSpPr>
          <p:cNvPr id="4" name="Group 15"/>
          <p:cNvGrpSpPr>
            <a:grpSpLocks/>
          </p:cNvGrpSpPr>
          <p:nvPr/>
        </p:nvGrpSpPr>
        <p:grpSpPr bwMode="auto">
          <a:xfrm>
            <a:off x="1692275" y="981075"/>
            <a:ext cx="1008063" cy="1223963"/>
            <a:chOff x="1519" y="1571"/>
            <a:chExt cx="635" cy="771"/>
          </a:xfrm>
        </p:grpSpPr>
        <p:sp>
          <p:nvSpPr>
            <p:cNvPr id="14352" name="Oval 16"/>
            <p:cNvSpPr>
              <a:spLocks noChangeArrowheads="1"/>
            </p:cNvSpPr>
            <p:nvPr/>
          </p:nvSpPr>
          <p:spPr bwMode="auto">
            <a:xfrm>
              <a:off x="1519" y="1571"/>
              <a:ext cx="589" cy="589"/>
            </a:xfrm>
            <a:prstGeom prst="ellipse">
              <a:avLst/>
            </a:prstGeom>
            <a:solidFill>
              <a:srgbClr val="FF6600"/>
            </a:solidFill>
            <a:ln w="9525">
              <a:solidFill>
                <a:schemeClr val="tx1"/>
              </a:solidFill>
              <a:round/>
              <a:headEnd/>
              <a:tailEnd/>
            </a:ln>
            <a:effectLst/>
          </p:spPr>
          <p:txBody>
            <a:bodyPr wrap="none" anchor="ctr"/>
            <a:lstStyle/>
            <a:p>
              <a:pPr algn="ctr"/>
              <a:r>
                <a:rPr lang="en-GB" sz="1400" b="1"/>
                <a:t>Phosphate</a:t>
              </a:r>
              <a:endParaRPr lang="en-US" sz="1400" b="1"/>
            </a:p>
          </p:txBody>
        </p:sp>
        <p:sp>
          <p:nvSpPr>
            <p:cNvPr id="14353" name="Line 17"/>
            <p:cNvSpPr>
              <a:spLocks noChangeShapeType="1"/>
            </p:cNvSpPr>
            <p:nvPr/>
          </p:nvSpPr>
          <p:spPr bwMode="auto">
            <a:xfrm flipH="1" flipV="1">
              <a:off x="1973" y="2115"/>
              <a:ext cx="181" cy="227"/>
            </a:xfrm>
            <a:prstGeom prst="line">
              <a:avLst/>
            </a:prstGeom>
            <a:noFill/>
            <a:ln w="38100">
              <a:solidFill>
                <a:schemeClr val="tx1"/>
              </a:solidFill>
              <a:round/>
              <a:headEnd/>
              <a:tailEnd/>
            </a:ln>
            <a:effectLst/>
          </p:spPr>
          <p:txBody>
            <a:bodyPr/>
            <a:lstStyle/>
            <a:p>
              <a:endParaRPr lang="en-GB"/>
            </a:p>
          </p:txBody>
        </p:sp>
      </p:grpSp>
      <p:grpSp>
        <p:nvGrpSpPr>
          <p:cNvPr id="5" name="Group 18"/>
          <p:cNvGrpSpPr>
            <a:grpSpLocks/>
          </p:cNvGrpSpPr>
          <p:nvPr/>
        </p:nvGrpSpPr>
        <p:grpSpPr bwMode="auto">
          <a:xfrm>
            <a:off x="2700338" y="1844675"/>
            <a:ext cx="1008062" cy="1223963"/>
            <a:chOff x="1519" y="1571"/>
            <a:chExt cx="635" cy="771"/>
          </a:xfrm>
        </p:grpSpPr>
        <p:sp>
          <p:nvSpPr>
            <p:cNvPr id="14355" name="Oval 19"/>
            <p:cNvSpPr>
              <a:spLocks noChangeArrowheads="1"/>
            </p:cNvSpPr>
            <p:nvPr/>
          </p:nvSpPr>
          <p:spPr bwMode="auto">
            <a:xfrm>
              <a:off x="1519" y="1571"/>
              <a:ext cx="589" cy="589"/>
            </a:xfrm>
            <a:prstGeom prst="ellipse">
              <a:avLst/>
            </a:prstGeom>
            <a:solidFill>
              <a:srgbClr val="FF6600"/>
            </a:solidFill>
            <a:ln w="9525">
              <a:solidFill>
                <a:schemeClr val="tx1"/>
              </a:solidFill>
              <a:round/>
              <a:headEnd/>
              <a:tailEnd/>
            </a:ln>
            <a:effectLst/>
          </p:spPr>
          <p:txBody>
            <a:bodyPr wrap="none" anchor="ctr"/>
            <a:lstStyle/>
            <a:p>
              <a:pPr algn="ctr"/>
              <a:r>
                <a:rPr lang="en-GB" sz="1400" b="1"/>
                <a:t>Phosphate</a:t>
              </a:r>
              <a:endParaRPr lang="en-US" sz="1400" b="1"/>
            </a:p>
          </p:txBody>
        </p:sp>
        <p:sp>
          <p:nvSpPr>
            <p:cNvPr id="14356" name="Line 20"/>
            <p:cNvSpPr>
              <a:spLocks noChangeShapeType="1"/>
            </p:cNvSpPr>
            <p:nvPr/>
          </p:nvSpPr>
          <p:spPr bwMode="auto">
            <a:xfrm flipH="1" flipV="1">
              <a:off x="1973" y="2115"/>
              <a:ext cx="181" cy="227"/>
            </a:xfrm>
            <a:prstGeom prst="line">
              <a:avLst/>
            </a:prstGeom>
            <a:noFill/>
            <a:ln w="38100">
              <a:solidFill>
                <a:schemeClr val="tx1"/>
              </a:solidFill>
              <a:round/>
              <a:headEnd/>
              <a:tailEnd/>
            </a:ln>
            <a:effectLst/>
          </p:spPr>
          <p:txBody>
            <a:bodyPr/>
            <a:lstStyle/>
            <a:p>
              <a:endParaRPr lang="en-GB"/>
            </a:p>
          </p:txBody>
        </p:sp>
      </p:grpSp>
      <p:sp>
        <p:nvSpPr>
          <p:cNvPr id="14358" name="Text Box 22"/>
          <p:cNvSpPr txBox="1">
            <a:spLocks noChangeArrowheads="1"/>
          </p:cNvSpPr>
          <p:nvPr/>
        </p:nvSpPr>
        <p:spPr bwMode="auto">
          <a:xfrm>
            <a:off x="5148263" y="4652963"/>
            <a:ext cx="2160587" cy="366712"/>
          </a:xfrm>
          <a:prstGeom prst="rect">
            <a:avLst/>
          </a:prstGeom>
          <a:noFill/>
          <a:ln w="9525">
            <a:noFill/>
            <a:miter lim="800000"/>
            <a:headEnd/>
            <a:tailEnd/>
          </a:ln>
          <a:effectLst/>
        </p:spPr>
        <p:txBody>
          <a:bodyPr>
            <a:spAutoFit/>
          </a:bodyPr>
          <a:lstStyle/>
          <a:p>
            <a:pPr algn="ctr">
              <a:spcBef>
                <a:spcPct val="50000"/>
              </a:spcBef>
            </a:pPr>
            <a:r>
              <a:rPr lang="en-GB" b="1"/>
              <a:t>Adenosine</a:t>
            </a:r>
            <a:endParaRPr lang="en-US" b="1"/>
          </a:p>
        </p:txBody>
      </p:sp>
      <p:sp>
        <p:nvSpPr>
          <p:cNvPr id="14359" name="Text Box 23"/>
          <p:cNvSpPr txBox="1">
            <a:spLocks noChangeArrowheads="1"/>
          </p:cNvSpPr>
          <p:nvPr/>
        </p:nvSpPr>
        <p:spPr bwMode="auto">
          <a:xfrm>
            <a:off x="3708400" y="5157788"/>
            <a:ext cx="3959225" cy="366712"/>
          </a:xfrm>
          <a:prstGeom prst="rect">
            <a:avLst/>
          </a:prstGeom>
          <a:noFill/>
          <a:ln w="9525">
            <a:noFill/>
            <a:miter lim="800000"/>
            <a:headEnd/>
            <a:tailEnd/>
          </a:ln>
          <a:effectLst/>
        </p:spPr>
        <p:txBody>
          <a:bodyPr>
            <a:spAutoFit/>
          </a:bodyPr>
          <a:lstStyle/>
          <a:p>
            <a:pPr algn="ctr">
              <a:spcBef>
                <a:spcPct val="50000"/>
              </a:spcBef>
            </a:pPr>
            <a:r>
              <a:rPr lang="en-GB" b="1"/>
              <a:t>Adenosine monophosphate, AMP</a:t>
            </a:r>
            <a:endParaRPr lang="en-US" b="1"/>
          </a:p>
        </p:txBody>
      </p:sp>
      <p:sp>
        <p:nvSpPr>
          <p:cNvPr id="14360" name="Text Box 24"/>
          <p:cNvSpPr txBox="1">
            <a:spLocks noChangeArrowheads="1"/>
          </p:cNvSpPr>
          <p:nvPr/>
        </p:nvSpPr>
        <p:spPr bwMode="auto">
          <a:xfrm>
            <a:off x="3419475" y="5734050"/>
            <a:ext cx="3384550" cy="366713"/>
          </a:xfrm>
          <a:prstGeom prst="rect">
            <a:avLst/>
          </a:prstGeom>
          <a:noFill/>
          <a:ln w="9525">
            <a:noFill/>
            <a:miter lim="800000"/>
            <a:headEnd/>
            <a:tailEnd/>
          </a:ln>
          <a:effectLst/>
        </p:spPr>
        <p:txBody>
          <a:bodyPr>
            <a:spAutoFit/>
          </a:bodyPr>
          <a:lstStyle/>
          <a:p>
            <a:pPr algn="ctr">
              <a:spcBef>
                <a:spcPct val="50000"/>
              </a:spcBef>
            </a:pPr>
            <a:r>
              <a:rPr lang="en-GB" b="1"/>
              <a:t>Adenosine diphosphate, ADP</a:t>
            </a:r>
            <a:endParaRPr lang="en-US" b="1"/>
          </a:p>
        </p:txBody>
      </p:sp>
      <p:sp>
        <p:nvSpPr>
          <p:cNvPr id="14361" name="Text Box 25"/>
          <p:cNvSpPr txBox="1">
            <a:spLocks noChangeArrowheads="1"/>
          </p:cNvSpPr>
          <p:nvPr/>
        </p:nvSpPr>
        <p:spPr bwMode="auto">
          <a:xfrm>
            <a:off x="2700338" y="6308725"/>
            <a:ext cx="3600450" cy="366713"/>
          </a:xfrm>
          <a:prstGeom prst="rect">
            <a:avLst/>
          </a:prstGeom>
          <a:noFill/>
          <a:ln w="9525">
            <a:noFill/>
            <a:miter lim="800000"/>
            <a:headEnd/>
            <a:tailEnd/>
          </a:ln>
          <a:effectLst/>
        </p:spPr>
        <p:txBody>
          <a:bodyPr>
            <a:spAutoFit/>
          </a:bodyPr>
          <a:lstStyle/>
          <a:p>
            <a:pPr algn="ctr">
              <a:spcBef>
                <a:spcPct val="50000"/>
              </a:spcBef>
            </a:pPr>
            <a:r>
              <a:rPr lang="en-GB" b="1"/>
              <a:t>Adenosine triphosphate, ATP</a:t>
            </a:r>
            <a:endParaRPr lang="en-US" b="1"/>
          </a:p>
        </p:txBody>
      </p:sp>
      <p:sp>
        <p:nvSpPr>
          <p:cNvPr id="14362" name="Line 26"/>
          <p:cNvSpPr>
            <a:spLocks noChangeShapeType="1"/>
          </p:cNvSpPr>
          <p:nvPr/>
        </p:nvSpPr>
        <p:spPr bwMode="auto">
          <a:xfrm flipH="1">
            <a:off x="4716463" y="4941888"/>
            <a:ext cx="2879725" cy="0"/>
          </a:xfrm>
          <a:prstGeom prst="line">
            <a:avLst/>
          </a:prstGeom>
          <a:noFill/>
          <a:ln w="9525">
            <a:solidFill>
              <a:schemeClr val="tx1"/>
            </a:solidFill>
            <a:round/>
            <a:headEnd type="triangle" w="med" len="med"/>
            <a:tailEnd type="triangle" w="med" len="med"/>
          </a:ln>
          <a:effectLst/>
        </p:spPr>
        <p:txBody>
          <a:bodyPr/>
          <a:lstStyle/>
          <a:p>
            <a:endParaRPr lang="en-GB"/>
          </a:p>
        </p:txBody>
      </p:sp>
      <p:sp>
        <p:nvSpPr>
          <p:cNvPr id="14363" name="Line 27"/>
          <p:cNvSpPr>
            <a:spLocks noChangeShapeType="1"/>
          </p:cNvSpPr>
          <p:nvPr/>
        </p:nvSpPr>
        <p:spPr bwMode="auto">
          <a:xfrm flipH="1">
            <a:off x="3708400" y="5445125"/>
            <a:ext cx="3887788" cy="0"/>
          </a:xfrm>
          <a:prstGeom prst="line">
            <a:avLst/>
          </a:prstGeom>
          <a:noFill/>
          <a:ln w="9525">
            <a:solidFill>
              <a:schemeClr val="tx1"/>
            </a:solidFill>
            <a:round/>
            <a:headEnd type="triangle" w="med" len="med"/>
            <a:tailEnd type="triangle" w="med" len="med"/>
          </a:ln>
          <a:effectLst/>
        </p:spPr>
        <p:txBody>
          <a:bodyPr/>
          <a:lstStyle/>
          <a:p>
            <a:endParaRPr lang="en-GB"/>
          </a:p>
        </p:txBody>
      </p:sp>
      <p:sp>
        <p:nvSpPr>
          <p:cNvPr id="14364" name="Line 28"/>
          <p:cNvSpPr>
            <a:spLocks noChangeShapeType="1"/>
          </p:cNvSpPr>
          <p:nvPr/>
        </p:nvSpPr>
        <p:spPr bwMode="auto">
          <a:xfrm flipH="1">
            <a:off x="2700338" y="6021388"/>
            <a:ext cx="4895850" cy="0"/>
          </a:xfrm>
          <a:prstGeom prst="line">
            <a:avLst/>
          </a:prstGeom>
          <a:noFill/>
          <a:ln w="9525">
            <a:solidFill>
              <a:schemeClr val="tx1"/>
            </a:solidFill>
            <a:round/>
            <a:headEnd type="triangle" w="med" len="med"/>
            <a:tailEnd type="triangle" w="med" len="med"/>
          </a:ln>
          <a:effectLst/>
        </p:spPr>
        <p:txBody>
          <a:bodyPr/>
          <a:lstStyle/>
          <a:p>
            <a:endParaRPr lang="en-GB"/>
          </a:p>
        </p:txBody>
      </p:sp>
      <p:sp>
        <p:nvSpPr>
          <p:cNvPr id="14365" name="Line 29"/>
          <p:cNvSpPr>
            <a:spLocks noChangeShapeType="1"/>
          </p:cNvSpPr>
          <p:nvPr/>
        </p:nvSpPr>
        <p:spPr bwMode="auto">
          <a:xfrm flipH="1">
            <a:off x="1692275" y="6597650"/>
            <a:ext cx="5903913" cy="0"/>
          </a:xfrm>
          <a:prstGeom prst="line">
            <a:avLst/>
          </a:prstGeom>
          <a:noFill/>
          <a:ln w="9525">
            <a:solidFill>
              <a:schemeClr val="tx1"/>
            </a:solidFill>
            <a:round/>
            <a:headEnd type="triangle" w="med" len="med"/>
            <a:tailEnd type="triangle" w="med" len="med"/>
          </a:ln>
          <a:effectLst/>
        </p:spPr>
        <p:txBody>
          <a:bodyPr/>
          <a:lstStyle/>
          <a:p>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Content Placeholder 3"/>
          <p:cNvGrpSpPr>
            <a:grpSpLocks noGrp="1"/>
          </p:cNvGrpSpPr>
          <p:nvPr>
            <p:ph idx="1"/>
          </p:nvPr>
        </p:nvGrpSpPr>
        <p:grpSpPr>
          <a:xfrm>
            <a:off x="755576" y="908720"/>
            <a:ext cx="7560840" cy="5016426"/>
            <a:chOff x="2428860" y="3214686"/>
            <a:chExt cx="5429288" cy="3205186"/>
          </a:xfrm>
        </p:grpSpPr>
        <p:pic>
          <p:nvPicPr>
            <p:cNvPr id="5" name="Picture 2" descr="Adenosine Triphosphate (ATP)">
              <a:hlinkClick r:id="rId2" tooltip="View Full-Size"/>
            </p:cNvPr>
            <p:cNvPicPr>
              <a:picLocks noChangeAspect="1" noChangeArrowheads="1"/>
            </p:cNvPicPr>
            <p:nvPr/>
          </p:nvPicPr>
          <p:blipFill>
            <a:blip r:embed="rId3" cstate="print"/>
            <a:srcRect/>
            <a:stretch>
              <a:fillRect/>
            </a:stretch>
          </p:blipFill>
          <p:spPr bwMode="auto">
            <a:xfrm>
              <a:off x="2428860" y="3214686"/>
              <a:ext cx="5214974" cy="3035116"/>
            </a:xfrm>
            <a:prstGeom prst="rect">
              <a:avLst/>
            </a:prstGeom>
            <a:noFill/>
            <a:ln>
              <a:noFill/>
            </a:ln>
          </p:spPr>
        </p:pic>
        <p:sp>
          <p:nvSpPr>
            <p:cNvPr id="6" name="Right Brace 5"/>
            <p:cNvSpPr/>
            <p:nvPr/>
          </p:nvSpPr>
          <p:spPr>
            <a:xfrm>
              <a:off x="7643834" y="3286124"/>
              <a:ext cx="214314" cy="185738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Right Brace 6"/>
            <p:cNvSpPr/>
            <p:nvPr/>
          </p:nvSpPr>
          <p:spPr>
            <a:xfrm rot="5400000">
              <a:off x="3566913" y="4443611"/>
              <a:ext cx="419104" cy="2409458"/>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Right Brace 7"/>
            <p:cNvSpPr/>
            <p:nvPr/>
          </p:nvSpPr>
          <p:spPr>
            <a:xfrm rot="5400000">
              <a:off x="5934084" y="5495940"/>
              <a:ext cx="276228" cy="1571636"/>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Rectangle 3"/>
          <p:cNvSpPr/>
          <p:nvPr/>
        </p:nvSpPr>
        <p:spPr>
          <a:xfrm>
            <a:off x="2195736" y="0"/>
            <a:ext cx="5472608" cy="646331"/>
          </a:xfrm>
          <a:prstGeom prst="rect">
            <a:avLst/>
          </a:prstGeom>
        </p:spPr>
        <p:txBody>
          <a:bodyPr wrap="square">
            <a:spAutoFit/>
          </a:bodyPr>
          <a:lstStyle/>
          <a:p>
            <a:r>
              <a:rPr lang="en-GB" dirty="0" smtClean="0">
                <a:hlinkClick r:id="rId2"/>
              </a:rPr>
              <a:t>http://www.accessexcellence.org/RC/VL/GG/ecb/ATP_ADP.php</a:t>
            </a:r>
            <a:r>
              <a:rPr lang="en-GB" dirty="0" smtClean="0"/>
              <a:t> </a:t>
            </a:r>
            <a:endParaRPr lang="en-GB" dirty="0"/>
          </a:p>
        </p:txBody>
      </p:sp>
      <p:pic>
        <p:nvPicPr>
          <p:cNvPr id="1026" name="Picture 2" descr="Interconversion of ATP and ADP"/>
          <p:cNvPicPr>
            <a:picLocks noChangeAspect="1" noChangeArrowheads="1"/>
          </p:cNvPicPr>
          <p:nvPr/>
        </p:nvPicPr>
        <p:blipFill>
          <a:blip r:embed="rId3" cstate="print"/>
          <a:srcRect/>
          <a:stretch>
            <a:fillRect/>
          </a:stretch>
        </p:blipFill>
        <p:spPr bwMode="auto">
          <a:xfrm>
            <a:off x="791072" y="646849"/>
            <a:ext cx="8352928" cy="621115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What’s a mole?</a:t>
            </a:r>
            <a:endParaRPr lang="en-GB" dirty="0"/>
          </a:p>
        </p:txBody>
      </p:sp>
      <p:sp>
        <p:nvSpPr>
          <p:cNvPr id="3" name="Subtitle 2"/>
          <p:cNvSpPr>
            <a:spLocks noGrp="1"/>
          </p:cNvSpPr>
          <p:nvPr>
            <p:ph type="subTitle" idx="1"/>
          </p:nvPr>
        </p:nvSpPr>
        <p:spPr/>
        <p:txBody>
          <a:bodyPr/>
          <a:lstStyle/>
          <a:p>
            <a:endParaRPr lang="en-GB"/>
          </a:p>
        </p:txBody>
      </p:sp>
      <p:pic>
        <p:nvPicPr>
          <p:cNvPr id="34818" name="Picture 2" descr="http://www.ipswichpestcontrol.co.uk/userimages/mole1245.jpg"/>
          <p:cNvPicPr>
            <a:picLocks noChangeAspect="1" noChangeArrowheads="1"/>
          </p:cNvPicPr>
          <p:nvPr/>
        </p:nvPicPr>
        <p:blipFill>
          <a:blip r:embed="rId2" cstate="print"/>
          <a:srcRect/>
          <a:stretch>
            <a:fillRect/>
          </a:stretch>
        </p:blipFill>
        <p:spPr bwMode="auto">
          <a:xfrm>
            <a:off x="2699792" y="3284984"/>
            <a:ext cx="3810000" cy="2857500"/>
          </a:xfrm>
          <a:prstGeom prst="rect">
            <a:avLst/>
          </a:prstGeom>
          <a:noFill/>
        </p:spPr>
      </p:pic>
      <p:sp>
        <p:nvSpPr>
          <p:cNvPr id="34820" name="AutoShape 4" descr="data:image/jpeg;base64,/9j/4AAQSkZJRgABAQAAAQABAAD/2wBDAAkGBwgHBgkIBwgKCgkLDRYPDQwMDRsUFRAWIB0iIiAdHx8kKDQsJCYxJx8fLT0tMTU3Ojo6Iys/RD84QzQ5Ojf/2wBDAQoKCg0MDRoPDxo3JR8lNzc3Nzc3Nzc3Nzc3Nzc3Nzc3Nzc3Nzc3Nzc3Nzc3Nzc3Nzc3Nzc3Nzc3Nzc3Nzc3Nzf/wAARCADFAQADASIAAhEBAxEB/8QAGwAAAgMBAQEAAAAAAAAAAAAAAwQBAgUABgf/xAAzEAACAQMEAQMCBQMEAwEAAAABAhEAAyEEEjFBURMiYQVxBjKBkaEjQrEUwdHhM1Ji8P/EABoBAAMBAQEBAAAAAAAAAAAAAAABAgMEBQb/xAAlEQEBAAICAgIBBAMAAAAAAAAAAQIRAyESMQRBUSIyQmETM3H/2gAMAwEAAhEDEQA/APLLbdXkD9DVNTaLZbjwO6dhmx+9VurnavEc+K58nfjiyU0e64AwEckVvaFIWQMfalks+4HvitnR2BtAMmRwKn0J3RNNaUuNxMk+K0ktqpEfl781W0m0AbACOzRijLAHPZms9tpAGJ3EPhZxiouIAoAMA0w6yYAn9KCUb8oJPZI6pbVosLJxtmB2aMqgCOZ7qGVkSPzeDV0MqGKgRnPdGxZsLUobSKXJK+aX9AN7iMGtSwFcZ3FW5UDihXbFzcYICjAXijYk+mc+kWBAx5ilv9KPUCtJA4BrbSyYiCIGapqrH9FXH5hg0bEmqzbejZ9PcumfbGAK6xYhh3uPujoeKcRCbRtlyrNAaO6ZTThHUAjmJpVtMuk2bANsEJnoAVJ0Tq/jvaKe0qbkgtt/ip1NlEWBun/2J5q2W7vTPfT3CwNyUA4M5qUt7jtVAw8tODTQsFQu87nJwDmBTvp+kgJADN2cUtlayH0zB4Zushak6cMR6bwO9xzWiwMwoBn4qvpMW2mI+RFTbo9s+7pXIG4T0M0o2gZRuHsJz8VtXrCoVCRJop0ybYkGKW9l5PP2Wu27my4o+D1Whba7AL2Vf+KZ/wBP7yGUYx96m0fQfYwlG4/+aeyyuwiLDgb7bI3iJqGsWhm0ymOpp64qlBCndE8UJrNt4JWAf4oQXNpY3BDnqaBfVZ2kSKOLTo5AMgdHJqt1ZuRgkjBHdPY0yrtkTI4+RSzWiTxjnFat63NvHB5FJsoWYJx1Qr2xfTJkAROahLbM+B7RgmndhW37RO41ItbEM+cVsjLqEwsOABx/mtrRWtrh2JB4xWZphvviIwe69Lp9MfZvAkieKnKnhjpVlZB7hycYzXYckZBHZpxka1AKgkYBOZqn+nYn1GBJHis2kJyQ42sBPH3qywrQRJjPiaJctycpHggUJwwTn3dEHmkdgiWxDMpAHjmqorK5Ix4nujWrbvaVpyZJjr71IVdpVhB6xg/NBSptDY3uC/IHVFu2goDou4nz1VLXstcKfmDTVld0FhKkeZmgf2U9Njz+wFWsoLh2lYjqnvTEErknhaqlsokj8/BPmlsWs/UaZV2sEE5xVFA9QKOCcfFP303MoMbfilghFxVMnEgD4pqgSXFk22bwQfFHt7nWAzALz80L0kRkBwftE0wGK2jtX7x3Rtel9Jbl/UuE48cUe6PUYCCT3NQn9QgqYQQsUdQrOYyRgGhlfYAckxslR0aJZVNxEc+aIiE/25HdUZJb28AVNo9gtZJu724HGKi5aXlfaf8ANMhiSCRuH+Kq9tLhABz4JpF2XtrdXMliOiKi9cSPchz4pkIyKQcCguhJkL11QOrQbW4qEgMIhTNQzlPa4jEZq/pQQQTHNEaHG1gQ0wfmnCsLFgNtyMEQYpW+ptuSh+aaKkKw2yqmlPcX9+V4FUJECXUDgMMUq2lIJMiWpoH81vdEZFCvM2wkTNBs+3bwDA80LUfkz3TZUgHwKBdX1b6oBgCtdps2W0dkhZ5ZjJr0Nl1Cm0pYtt9zeftSul0y25LLJYc05ZtMLgLIATiQeKz22xxmhNPeJi2oJ28VomySIZVnkZOaBYs7WlZk9zzTgD2iN1o7QPzTMUk5630T1OjAXd+XEwcifvSg2MQCPcME05rdTvSFyvEeKytxRpIEmkUl12b05KBw6gOcAjxTCIAOQdpjcR/FZrXd7Da/BpnS6k7z0nAmgtU21vcZ9yAfl+ahJQ53EHn/AJplLqlZyxHNR6c8IAZ/ils5RrCi4JIgiq3du0kCAaLaXeoRJknxxU3rQgiJIoqPsstoOkIe5yKXuLtVV5YCKcAKDBgTyKo1vDMi7gT3S2uFFUtckriIAPUVUlSw3Aw2B8mnWtqlwkYxEHzUXbCsFhSNp3ULmUB07Nb9rDI+MU7YRWlhiOK5VT8xyeh5qTOwwDt8CnEZXyWEsCAOPFCCAqP8VFq85JhCpHnsUb08AmZHEUUa0q4G1So55oZtzOYNMKoBjqq3AuQf4pFKDbJSd5x/irlMbkyDVgnuMiV8Vb0znbj46oKlyoRpj9KHcUbgeccUxcjKwQ1BvHaJiSKADZAHqJyY5pJ1AYz4pq6xtww7GaXujawYceDVQaJXLRPvnI/xQrvtGBg5rR2+1z1jFIXAGUrxFM5Sb3QqsvjmifT7ZuuxEgzzE0M2xtbd2eRWv9KsL7SDMiIqtquoLa05BkAHxJrSt2wie4gE/NNaPSA8L7vtgCi6iwIGZxzipZ3klumWyg5UZMddUw94pbJIEheSIEEcRVhZa2u/cdnMRwKDqLgLhRwMn5FJXVZOou7h7cQYz3SN3EFl+Y81o3raO/twJgUvqrIZTtxjvqhptmNc2mQeoinNLclRlZPbeTS4tbm2tTKWSqyvWY80K0f0t8239znPxxWvbVXQmJkcmvPsrXGRVIiciad+mawW7509xpEYM0qnPHc21dP7AAT7p9x+Kab3IQCBjig209mMs3numFUKCQQMcmiMMr2UVVWQSRNUf2pGYj9qYuqfzGC00teVSRiD2PNSvHuim2A1pjkHv9KsoVmJ4JwaC6syIltoIMn7UUj0ANmdwiT5plYq1sqDtEkY5qLIbcZgKaKgJeSckSB81dVVsyM9Dqg99BOjbgFJE+KsW9sEe4VcoQf1qg3QTcGJxFA3sO65UiBPVXtiUnuMir7g8ealDB2kDBpC+nTAg98VBbYeDmudRuEMJio9xOc00aCuDcTK9TmgMSTBE+KaunhDMmhkBZA8YpKlI3kkweCOKCy7ratHHNMsDcuDskGgLhWWQJNUYAuLbZh/a3+aznJdmMfFNX0/MZ/SlSZWO6qDWgMkGfj9q2fp6gBdsdd1mBPaSexTmku7VEjin7iso9Zo9QluwUfBpe/qAzsQJHQrPtX9wjyKsxIBIiYwDU21lOOS7MPfJhAPvNUIGSphTn4pZLrKSMZ/ip9VRiR+lC7Neg7iSxLQIH70vqF9uVzR7l7JOM0N7syJ5pLlJW9MTcBjjP3oq2yCDGOKe04BmfOPijsluCFgH70j8+2Ddt/1IEhu6X1rtZK3bc7rZBI8itfUadXuSsfes/V2vUVhjNLbadvRfTtYl7TK4ggjzT6OCBuMg9g1476Fde0zWiw2g4+M16rSXFuAGc+Kcc3JhrsdzjOc0uyjaSBgGDR2MMZ7HRobGDIJAPRoTj0DbkDcxO6IGeaLuW5G7mRVXTdBJiPHVXGYE8mkd7duYFTtyD/bRLv9OLgHMVRyLYYngGrqweyu4TBimm/kI3GdztFQ9zIET5q1/FwOmJzFdvEMT+lCo5CQ2eKsbiwAwgz1Qjc5FDO4LtUkk9mket+xml1JU7DyDRAxUcCgNwok/pRQ6AZyeBQmxGSdzD9KBdBVcHnuiNdlzt4jvzQixMjugSUAIWfdjj7UtcMKWiCDTSXP6rEgxEUJ7RdzuGPFCv8ApAk3VLKPb3Qmt72wI8xTbKLTOij7VULsUgnmqh0oEJXbXNbcDcpg+D3R7KyP0oy28YAmnvVVZtn2dXds3QrqQtatu9vXd3SWoWOQfvVF1C2jseR/9Af7U9ypuNN6nVJaEuRxxWXf1t64pOmGB2f+KLetreIYMHgzjmqhEWPbGc4p6E0zHua8yTcbaDJ9sECmhb1KWw9u+zHoNmnLYD4VST89UzasXB+VQam1rNWPPp9b+qae/wCm2mS6pbJBKkDxXo9LrGvIrtbdCRkN1TNv6XZ/PcSD2K5to9ttcDjqKktS3pRrg245NZ+oBYbU5JxWiLN1xACif7qJb0ItHe3ubot/xSVLIy7Gka0d5zAjA/k1p6O6ViPOaKisVbAlvil49K4DwH8dGgr21rZiDEj75FWcQfccGlbF0wMcUwzLAJmT4NOMbLKqx9zL+3mlNZrTpyu+AA0bvjzRb1xF97nK5BnivO/W/rNq0rg3MxBmm0wxn29EuuRrQLMD5xVLevsgtLwGMx4r5pqfxSEXYgcgcsRFDtfX9RqiotuDHCiTTuNTrj9bfWNLfS6zIf0M80D3m1gYBNeC+m/iC4lxVc7Tu/SvX6H6gtwASArDmpOY69G3uMsEZ28z1VrDm46E5mg37sblT3TwR3TOlFtdkzMZFI8vW12YBoA581W3JkkATwKu4BvCMj5oibWYELgdikz3qIKBF4ql0i1bmBJq+0vdAJkDNV1J3jauZwKE7CtAC0WYCScfFUvgHTsTyRzR7doeiPHzSmobeuwflGTTOd0minaXMiDzVbwYkgcYNFdi1oKBg91wn0gT3g01A2RAg0YSBB46NLadpfaaaJbdtB6oWX1H5cjvmKzrwlSx5FaF8LABg0mUyarGJt0HZtk3EJHzFbNuxuw/Y4pKwsMC3/4VradAwMTMTTqcrsTSaWykFR/FODYolEAxExGaWsKQZnExTSqCuYJH61NZ0o6lmaSYHxS2ntqQxOYk1ouoyOwKCbYUgEFVA/epbY59aUbCBrecGjWIuW4xMeKI0KvskiMwK60AzGCI5jihNy6UFraZULt7BpDWWttrcOj+1a922pGRPz4pK7aUW4BIEREUhjkT0zkr1RLt4RLTHZ8UFF2Xdrd9VF59qEGY8U22ptk/W/qKW4uD2W1neZ4FfNvrH1O9fd7qkqbj7bfcAc16T8YXXufTiiBlLXdpnsA/91i/h7SWXuC3rir2w7KWidrYMHxwa34cN91z/K5LP0R55L72iQrsQ/56hL93R31vaV2RlYMuZgzXovxF9J0uk1BTTXAwIHjE5/eq6T8Opf8Apmo1Fy4A9sYXkx5NdFxcUvQeq+tWPqFu3qboFnVE7bqhcXD0wr1n4d1rXLLIebZ8180vDcRbVc78Z6jzXsvwRf3aq8ADt2AkeKw5cJ7dPx+W78a92uohlK5nrqtfSn1LikCIGYrCEC4ngmtbR7leVbH+1czsz9NG9cyiwRmJoxXZaPANKXCrXkUE4yauXLObbecZ6oYa6gliEDO0zVWMgvGWNEuiYtjCkZqht+mmGk/4oL+1br7dPtmlmIFoqvjJiu1NxmJUeKggf6YRiOZoPWoWuWhZVQDgZzQtzRLGOxRWY3DJyIoLEwgIH2qlT+w7J76plTIwOaSsEYXjqm7RMn45p1VK6uRewTtgUs5hv5p3UibgB8YHik7gBZRBOKrFGVM28gGZmtfSt/64MYrHsSLfUyK1A+wW9p5wfiip1uG9Owd2zHuptDggE90lpStssORuME08i5JBkc8RSRkHALyMRkCqXrZYAA4520UhQx2zyMnmoQzI2/lMxPmpEqrbRBbC+T2KGBFwEH2wZHk1FwhVZGI4O2ai1vuWxtGRkn5qV96MyIA6P/FB2sbj5bIHPVEUbnGBHOeqhQpLAfwevimmdMvWWSu11yFPM0K4PUtzPVaV5VcflAIzHNZqhrTFCAVnEUOjG7jxf420r3dCzISHsvuK8YIia8ZovqD2NPqLbe5rqgK2MGZn54r7Hq9Fa1Fva6g9Tz+9eB/En4Luljf0je3b/wCOPy/b4rbi5JOqx+Rxef6sXmblwLba4Q5ulwCCccc1ZvqF70vTt3W2OPdB/iivo3t2l9QXGuyRdtOmPgg/NC1mispYiw7b2KgA8nyJ6rfyjjuFjG1twC6LVo+7tga+hfgLR/6f6UbzTuvn3E9AcVj/AIf/AAwdSqPet7bbEEseW+BX0CxozZ062rCxbXAHiseXklmo6fjcGUvlkPprPquMEqO5rY0lraWjkcT4oGisG1bCCduK0UCAEjPxFczozy+i6oX1zFeFWKOlki/uxgdVGjUm7eLYIinLSQxMcinEZZa6UYAsJ/ehahRtEftV7zHAUGaFfn2k94oRIWvQDHZ7pQuWBWc0zeuRc2jxzSRHp3DmZNONZOnNAtmCRGKgsDkjiod4AgAiZiqAlj3mmRKw0wQ3dOJdAAB7NZlhiH+Jo9y7BgdfxV2HO4Z1LgEHmTms976reI3cfNQ9+UILZImaTtWWv3pQg5yRVRGU21LWrVFhmGTya09LrLNxVU3FHfNZtr6ajgM6hhxTVz6TpF2xbAY/NTlo8ZPtopetgjIOPNPWtUhO3d9s1jJ9LtBQQWAJ6Y1J+mpHtZ569xqdncMb9twXE2wW7MZrrVyFgwSMTWE2i1KD+lqHxn3Zqg1H1GwW3BLifsRS2X+H8VtX2RkdTMnseaU0mtCXF097nMHzWYfq8LF6yynuKEn1HQ3Sd1wLcP5VOCKNK8NTVeivXvTvC5t9hEH/AJq2lub2Yjs9/wD74rEX6kVBS4Q46OOKL9O1yG5sBEAwKWtF49NlxO/ZEDuaUvWiyQOYkHzTR2u4PIPio4gP/acj70FLohbYXVIMhh3XNbHGDjxRtXY9M+ogBA/NQ0AJBGQcweKTWXfcBbQ2Huh2s22YcFl/3oT/AEvShg40thWPBCinSxwJgfvRlloBCx5FGyvXZa1pIQexMdCi27KswYAiOF8US6CPaVERgnBrhcMQVyKWy7sWBBckCAOhRbKj3NHt6pZR7gDwKItwraiYx3QnKfgfRxsuOeWaj2yNxAJpezaf/RIQQJz/ADU6a4QWE5pxnZvddfcbVmAQaDcublAUTXa6ABGM0DcBa3gn7TxQvHHoLWAKs8N3FZrsTbLExmm9Tc329xBnuknMWzAkz3TjTXSSzSCcACmLbKFJxkwKHbTfb3MTFSUkL8HmmisXQOLltXPYFG1MraZh4rP+gsXsLMQMVraiDaIABxk+BW3LPHOyJ4MvLCVgahrzuLamF7NbX06yLSBf3NZ9pA92SMA4+a3NIpWIOan1D+z9qESSBA891AHqOsHMZqAJTDE+aJatyCFaDEzE1FODKoY4MEDM0azInfHgTQrQ9haVBPmiSMlgWgjM5NLZU4iIxMDjqhXNMuYgz81UPFyV9sHvs0V5AEDdHPxQjuVl6z6crgkdCs3V/RbFwiUE9Yr0LsWVhiDQ3Ksm6BHGalrjnl6eJ1f0a7bJ9K/ct5kEGYrNbT/VdFc9Sxe3RESs/vXvL2nkGMxiIpDUacANAx4NPbSapj6B9UTXWUZwBeUbbiH+01sEKWG085ryCaW5p9T6+mOzPu3cH71r6T6mmodbZlXU5B/2oTlh3024UnBxH8Utf0/pHfbPtPI8UyIZNwJjxNXSGSDyKKymXizW5ESKNYcBcx+vNW1Fgo0rJU8Dx9qqlqQMyJ5qWu5YsGaZ5/ihsodgUlTTBtSsrx3HNVUj8qgTPdIth7i7behgmK5T6zbFUiDM/Fdct3d5ZSFBxRbam2sgbvJpnbND2LxOl2kQVwfml13AyOzUIQ29UbgfzXKwGnyc5FDPx0rrLq3UIXrE/NLBT6fuI44otm0rEiepodwcrzPXihpNTqFbvuSM7RzWe5JZQJArQ1LekhA4NI8sO+qqK30MjsLMCiK/5TwDQAfeyRwc0YMonHAps7Hlvw6wNll7mtfX3AtgWxHuOa89+HL4S+1s9jH3rY1TFnAPVdfPhrkrj+Lnvhi2lQYxma07fsuTJjwO6Q020IScngCndPNw+SeD1WNdWJ22zsYgIvkmj2rqlICCAeuTS+42lyqn/er2rxO1TaiMytZ1cx3Dq7YOFM9RRLNoO5yxg5PigSHwjTPREfoKujG0d6kFcSpM4qUWUxtKsNokDEmiMyR7gw/mumTMhgRMc0NifzW1jcYiOP0p7R79rbJjdOTg0C5Z2yFE+c0UEqjASPjxUcxBAPWKRzcKgKGIAM81S7YVgcAA85p0LvWSACDwRQ7loEYOQaS5l2zjY5njzSlywh/qEFSMgjkfrW0tkj8wOR3St9V4UT88UNZlsH6d9QdLg02oHv8A7X6b/ute08uRODz81la3TBrQe2feBgjlTTP0u8L9sM0EjFyOiKEZSa3Gn6TRJaQRwag2YG5MN2D3RlG0QTjzXPGZHAxSYTKlAvvj8p+3NQbbSSD+hpiVYwwx2PBqbaQSoyveJpaX5FtpZdgxJ/Wre4SkCAIPzR3Q2iOYPYoTgRtAP3+aBMtlwvphiR+bxQACSmfOKPf/APGw4gHNBtlRaUzwKGkvWxCFtkNPWaFcYKGbFUvXTK7FJB7NU1JIQ4HE5pwa/JLV3lZN3QJApNLoZxAIj4q+oHqEgmDEmB3QUcKCQojAk91ch26hsONzY5/mu3DYx74pe2ZY4g1ZCTMzFPRPC6K8bN9HHRr0u8PDAyCMV5FSRXoPpd/1NOF7XFer8nD+TxPhcn8K19MCYAz8Vr6S3ENAEcKaztCBIkAk1s6cbkJJIbdA+K83J7M6i1yTjEsOj1RdPafcAyYUQI8URLIDLcKnjv7UwFXeRt3FYAB7qRc+tQK4ouDBO3dzPFcvslbyxAw4H+atcVsem2AfcIwf0ogu7kdXUz2pH+DU6LfStsARmFIlTJlaJlmAYANEBg0Bv+6We0VJ9JipmVBzNHtPKlWWI6Pf2pFlPsNrFxSMyJ57FGCnYIMxg45/4rpMgBlJ8Hv/ALqS6wCCA08mhNtcqTwGE9A8VC7WZomTwY7+auxk8cjiqgjdE5PM4g0DarbSwDQSvjkUO/aD21lgY6imGRWIlZ5kjEfeqvbC7Y/SKFTJmszICrj4ieaW+hn0vqmqtQdl0BgPB4NaOoVm4CtPFZ6obWutM2Fb2mpbTWWNeltllBU/2nHyKt6bLleTniq2WBw33NGYyIJj7U9OK3VAVJPz0aqOTAgjkTRJG8gYnuokTj96StuZy9uPH70veuEgicVe4efHg0C4VkfNCsYXvvutmOQKrcVVWAcQJiq3SpPpqxye6rdaAQpwOKTeQO7cHqBcgCl9ZcY2mggQKvcYKAWyRSWouSxI5qpFUsCW3Z8GK7aRZxgVPptl5AAzjzUMQREnz4q0W7QuGnsVKk7uhJ4qlsEzIiTNTgZI44zTOPADmtj6G53MK6ur2uf9lfOfE/2x6fSnacfzW3YEpbJ+RXV1ePk+gno1bZlcW5kTTtuFZSB+YT9q6uqWeSq2RcMkkEiceRUt713DBJj/ALrq6kaFAuLBwTOapdT2kkzAE/NdXUqcVRfUkMcgTIqlpi7+m+fBrq6kIOo2lVXhieeqhllyJyvcV1dQUXA94MmSYqLjbWEAQeq6uop/cRbUXHZmAmD1SGpsq9yD/aDXV1SvH20vp7m7YUtzt5ovqExXV1OsMv3JBhyPihjBPMHqa6uopxS4ZKzwZpVjLhejPddXUmmAIAF1cUu7k3D4A4rq6hrCt95JxmeaWUSNx5rq6rgrmPtI+YoV33EZI+1dXVSVdxXavM1cxt4rq6g3/9k="/>
          <p:cNvSpPr>
            <a:spLocks noChangeAspect="1" noChangeArrowheads="1"/>
          </p:cNvSpPr>
          <p:nvPr/>
        </p:nvSpPr>
        <p:spPr bwMode="auto">
          <a:xfrm>
            <a:off x="0" y="-912813"/>
            <a:ext cx="2438400" cy="18764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4822" name="AutoShape 6" descr="data:image/jpeg;base64,/9j/4AAQSkZJRgABAQAAAQABAAD/2wBDAAkGBwgHBgkIBwgKCgkLDRYPDQwMDRsUFRAWIB0iIiAdHx8kKDQsJCYxJx8fLT0tMTU3Ojo6Iys/RD84QzQ5Ojf/2wBDAQoKCg0MDRoPDxo3JR8lNzc3Nzc3Nzc3Nzc3Nzc3Nzc3Nzc3Nzc3Nzc3Nzc3Nzc3Nzc3Nzc3Nzc3Nzc3Nzc3Nzf/wAARCADFAQADASIAAhEBAxEB/8QAGwAAAgMBAQEAAAAAAAAAAAAAAwQBAgUABgf/xAAzEAACAQMEAQMCBQMEAwEAAAABAhEAAyEEEjFBURMiYQVxBjKBkaEjQrEUwdHhM1Ji8P/EABoBAAMBAQEBAAAAAAAAAAAAAAABAgMEBQb/xAAlEQEBAAICAgIBBAMAAAAAAAAAAQIRAyESMQRBUSIyQmETM3H/2gAMAwEAAhEDEQA/APLLbdXkD9DVNTaLZbjwO6dhmx+9VurnavEc+K58nfjiyU0e64AwEckVvaFIWQMfalks+4HvitnR2BtAMmRwKn0J3RNNaUuNxMk+K0ktqpEfl781W0m0AbACOzRijLAHPZms9tpAGJ3EPhZxiouIAoAMA0w6yYAn9KCUb8oJPZI6pbVosLJxtmB2aMqgCOZ7qGVkSPzeDV0MqGKgRnPdGxZsLUobSKXJK+aX9AN7iMGtSwFcZ3FW5UDihXbFzcYICjAXijYk+mc+kWBAx5ilv9KPUCtJA4BrbSyYiCIGapqrH9FXH5hg0bEmqzbejZ9PcumfbGAK6xYhh3uPujoeKcRCbRtlyrNAaO6ZTThHUAjmJpVtMuk2bANsEJnoAVJ0Tq/jvaKe0qbkgtt/ip1NlEWBun/2J5q2W7vTPfT3CwNyUA4M5qUt7jtVAw8tODTQsFQu87nJwDmBTvp+kgJADN2cUtlayH0zB4Zushak6cMR6bwO9xzWiwMwoBn4qvpMW2mI+RFTbo9s+7pXIG4T0M0o2gZRuHsJz8VtXrCoVCRJop0ybYkGKW9l5PP2Wu27my4o+D1Whba7AL2Vf+KZ/wBP7yGUYx96m0fQfYwlG4/+aeyyuwiLDgb7bI3iJqGsWhm0ymOpp64qlBCndE8UJrNt4JWAf4oQXNpY3BDnqaBfVZ2kSKOLTo5AMgdHJqt1ZuRgkjBHdPY0yrtkTI4+RSzWiTxjnFat63NvHB5FJsoWYJx1Qr2xfTJkAROahLbM+B7RgmndhW37RO41ItbEM+cVsjLqEwsOABx/mtrRWtrh2JB4xWZphvviIwe69Lp9MfZvAkieKnKnhjpVlZB7hycYzXYckZBHZpxka1AKgkYBOZqn+nYn1GBJHis2kJyQ42sBPH3qywrQRJjPiaJctycpHggUJwwTn3dEHmkdgiWxDMpAHjmqorK5Ix4nujWrbvaVpyZJjr71IVdpVhB6xg/NBSptDY3uC/IHVFu2goDou4nz1VLXstcKfmDTVld0FhKkeZmgf2U9Njz+wFWsoLh2lYjqnvTEErknhaqlsokj8/BPmlsWs/UaZV2sEE5xVFA9QKOCcfFP303MoMbfilghFxVMnEgD4pqgSXFk22bwQfFHt7nWAzALz80L0kRkBwftE0wGK2jtX7x3Rtel9Jbl/UuE48cUe6PUYCCT3NQn9QgqYQQsUdQrOYyRgGhlfYAckxslR0aJZVNxEc+aIiE/25HdUZJb28AVNo9gtZJu724HGKi5aXlfaf8ANMhiSCRuH+Kq9tLhABz4JpF2XtrdXMliOiKi9cSPchz4pkIyKQcCguhJkL11QOrQbW4qEgMIhTNQzlPa4jEZq/pQQQTHNEaHG1gQ0wfmnCsLFgNtyMEQYpW+ptuSh+aaKkKw2yqmlPcX9+V4FUJECXUDgMMUq2lIJMiWpoH81vdEZFCvM2wkTNBs+3bwDA80LUfkz3TZUgHwKBdX1b6oBgCtdps2W0dkhZ5ZjJr0Nl1Cm0pYtt9zeftSul0y25LLJYc05ZtMLgLIATiQeKz22xxmhNPeJi2oJ28VomySIZVnkZOaBYs7WlZk9zzTgD2iN1o7QPzTMUk5630T1OjAXd+XEwcifvSg2MQCPcME05rdTvSFyvEeKytxRpIEmkUl12b05KBw6gOcAjxTCIAOQdpjcR/FZrXd7Da/BpnS6k7z0nAmgtU21vcZ9yAfl+ahJQ53EHn/AJplLqlZyxHNR6c8IAZ/ils5RrCi4JIgiq3du0kCAaLaXeoRJknxxU3rQgiJIoqPsstoOkIe5yKXuLtVV5YCKcAKDBgTyKo1vDMi7gT3S2uFFUtckriIAPUVUlSw3Aw2B8mnWtqlwkYxEHzUXbCsFhSNp3ULmUB07Nb9rDI+MU7YRWlhiOK5VT8xyeh5qTOwwDt8CnEZXyWEsCAOPFCCAqP8VFq85JhCpHnsUb08AmZHEUUa0q4G1So55oZtzOYNMKoBjqq3AuQf4pFKDbJSd5x/irlMbkyDVgnuMiV8Vb0znbj46oKlyoRpj9KHcUbgeccUxcjKwQ1BvHaJiSKADZAHqJyY5pJ1AYz4pq6xtww7GaXujawYceDVQaJXLRPvnI/xQrvtGBg5rR2+1z1jFIXAGUrxFM5Sb3QqsvjmifT7ZuuxEgzzE0M2xtbd2eRWv9KsL7SDMiIqtquoLa05BkAHxJrSt2wie4gE/NNaPSA8L7vtgCi6iwIGZxzipZ3klumWyg5UZMddUw94pbJIEheSIEEcRVhZa2u/cdnMRwKDqLgLhRwMn5FJXVZOou7h7cQYz3SN3EFl+Y81o3raO/twJgUvqrIZTtxjvqhptmNc2mQeoinNLclRlZPbeTS4tbm2tTKWSqyvWY80K0f0t8239znPxxWvbVXQmJkcmvPsrXGRVIiciad+mawW7509xpEYM0qnPHc21dP7AAT7p9x+Kab3IQCBjig209mMs3numFUKCQQMcmiMMr2UVVWQSRNUf2pGYj9qYuqfzGC00teVSRiD2PNSvHuim2A1pjkHv9KsoVmJ4JwaC6syIltoIMn7UUj0ANmdwiT5plYq1sqDtEkY5qLIbcZgKaKgJeSckSB81dVVsyM9Dqg99BOjbgFJE+KsW9sEe4VcoQf1qg3QTcGJxFA3sO65UiBPVXtiUnuMir7g8ealDB2kDBpC+nTAg98VBbYeDmudRuEMJio9xOc00aCuDcTK9TmgMSTBE+KaunhDMmhkBZA8YpKlI3kkweCOKCy7ratHHNMsDcuDskGgLhWWQJNUYAuLbZh/a3+aznJdmMfFNX0/MZ/SlSZWO6qDWgMkGfj9q2fp6gBdsdd1mBPaSexTmku7VEjin7iso9Zo9QluwUfBpe/qAzsQJHQrPtX9wjyKsxIBIiYwDU21lOOS7MPfJhAPvNUIGSphTn4pZLrKSMZ/ip9VRiR+lC7Neg7iSxLQIH70vqF9uVzR7l7JOM0N7syJ5pLlJW9MTcBjjP3oq2yCDGOKe04BmfOPijsluCFgH70j8+2Ddt/1IEhu6X1rtZK3bc7rZBI8itfUadXuSsfes/V2vUVhjNLbadvRfTtYl7TK4ggjzT6OCBuMg9g1476Fde0zWiw2g4+M16rSXFuAGc+Kcc3JhrsdzjOc0uyjaSBgGDR2MMZ7HRobGDIJAPRoTj0DbkDcxO6IGeaLuW5G7mRVXTdBJiPHVXGYE8mkd7duYFTtyD/bRLv9OLgHMVRyLYYngGrqweyu4TBimm/kI3GdztFQ9zIET5q1/FwOmJzFdvEMT+lCo5CQ2eKsbiwAwgz1Qjc5FDO4LtUkk9mket+xml1JU7DyDRAxUcCgNwok/pRQ6AZyeBQmxGSdzD9KBdBVcHnuiNdlzt4jvzQixMjugSUAIWfdjj7UtcMKWiCDTSXP6rEgxEUJ7RdzuGPFCv8ApAk3VLKPb3Qmt72wI8xTbKLTOij7VULsUgnmqh0oEJXbXNbcDcpg+D3R7KyP0oy28YAmnvVVZtn2dXds3QrqQtatu9vXd3SWoWOQfvVF1C2jseR/9Af7U9ypuNN6nVJaEuRxxWXf1t64pOmGB2f+KLetreIYMHgzjmqhEWPbGc4p6E0zHua8yTcbaDJ9sECmhb1KWw9u+zHoNmnLYD4VST89UzasXB+VQam1rNWPPp9b+qae/wCm2mS6pbJBKkDxXo9LrGvIrtbdCRkN1TNv6XZ/PcSD2K5to9ttcDjqKktS3pRrg245NZ+oBYbU5JxWiLN1xACif7qJb0ItHe3ubot/xSVLIy7Gka0d5zAjA/k1p6O6ViPOaKisVbAlvil49K4DwH8dGgr21rZiDEj75FWcQfccGlbF0wMcUwzLAJmT4NOMbLKqx9zL+3mlNZrTpyu+AA0bvjzRb1xF97nK5BnivO/W/rNq0rg3MxBmm0wxn29EuuRrQLMD5xVLevsgtLwGMx4r5pqfxSEXYgcgcsRFDtfX9RqiotuDHCiTTuNTrj9bfWNLfS6zIf0M80D3m1gYBNeC+m/iC4lxVc7Tu/SvX6H6gtwASArDmpOY69G3uMsEZ28z1VrDm46E5mg37sblT3TwR3TOlFtdkzMZFI8vW12YBoA581W3JkkATwKu4BvCMj5oibWYELgdikz3qIKBF4ql0i1bmBJq+0vdAJkDNV1J3jauZwKE7CtAC0WYCScfFUvgHTsTyRzR7doeiPHzSmobeuwflGTTOd0minaXMiDzVbwYkgcYNFdi1oKBg91wn0gT3g01A2RAg0YSBB46NLadpfaaaJbdtB6oWX1H5cjvmKzrwlSx5FaF8LABg0mUyarGJt0HZtk3EJHzFbNuxuw/Y4pKwsMC3/4VradAwMTMTTqcrsTSaWykFR/FODYolEAxExGaWsKQZnExTSqCuYJH61NZ0o6lmaSYHxS2ntqQxOYk1ouoyOwKCbYUgEFVA/epbY59aUbCBrecGjWIuW4xMeKI0KvskiMwK60AzGCI5jihNy6UFraZULt7BpDWWttrcOj+1a922pGRPz4pK7aUW4BIEREUhjkT0zkr1RLt4RLTHZ8UFF2Xdrd9VF59qEGY8U22ptk/W/qKW4uD2W1neZ4FfNvrH1O9fd7qkqbj7bfcAc16T8YXXufTiiBlLXdpnsA/91i/h7SWXuC3rir2w7KWidrYMHxwa34cN91z/K5LP0R55L72iQrsQ/56hL93R31vaV2RlYMuZgzXovxF9J0uk1BTTXAwIHjE5/eq6T8Opf8Apmo1Fy4A9sYXkx5NdFxcUvQeq+tWPqFu3qboFnVE7bqhcXD0wr1n4d1rXLLIebZ8180vDcRbVc78Z6jzXsvwRf3aq8ADt2AkeKw5cJ7dPx+W78a92uohlK5nrqtfSn1LikCIGYrCEC4ngmtbR7leVbH+1czsz9NG9cyiwRmJoxXZaPANKXCrXkUE4yauXLObbecZ6oYa6gliEDO0zVWMgvGWNEuiYtjCkZqht+mmGk/4oL+1br7dPtmlmIFoqvjJiu1NxmJUeKggf6YRiOZoPWoWuWhZVQDgZzQtzRLGOxRWY3DJyIoLEwgIH2qlT+w7J76plTIwOaSsEYXjqm7RMn45p1VK6uRewTtgUs5hv5p3UibgB8YHik7gBZRBOKrFGVM28gGZmtfSt/64MYrHsSLfUyK1A+wW9p5wfiip1uG9Owd2zHuptDggE90lpStssORuME08i5JBkc8RSRkHALyMRkCqXrZYAA4520UhQx2zyMnmoQzI2/lMxPmpEqrbRBbC+T2KGBFwEH2wZHk1FwhVZGI4O2ai1vuWxtGRkn5qV96MyIA6P/FB2sbj5bIHPVEUbnGBHOeqhQpLAfwevimmdMvWWSu11yFPM0K4PUtzPVaV5VcflAIzHNZqhrTFCAVnEUOjG7jxf420r3dCzISHsvuK8YIia8ZovqD2NPqLbe5rqgK2MGZn54r7Hq9Fa1Fva6g9Tz+9eB/En4Luljf0je3b/wCOPy/b4rbi5JOqx+Rxef6sXmblwLba4Q5ulwCCccc1ZvqF70vTt3W2OPdB/iivo3t2l9QXGuyRdtOmPgg/NC1mispYiw7b2KgA8nyJ6rfyjjuFjG1twC6LVo+7tga+hfgLR/6f6UbzTuvn3E9AcVj/AIf/AAwdSqPet7bbEEseW+BX0CxozZ062rCxbXAHiseXklmo6fjcGUvlkPprPquMEqO5rY0lraWjkcT4oGisG1bCCduK0UCAEjPxFczozy+i6oX1zFeFWKOlki/uxgdVGjUm7eLYIinLSQxMcinEZZa6UYAsJ/ehahRtEftV7zHAUGaFfn2k94oRIWvQDHZ7pQuWBWc0zeuRc2jxzSRHp3DmZNONZOnNAtmCRGKgsDkjiod4AgAiZiqAlj3mmRKw0wQ3dOJdAAB7NZlhiH+Jo9y7BgdfxV2HO4Z1LgEHmTms976reI3cfNQ9+UILZImaTtWWv3pQg5yRVRGU21LWrVFhmGTya09LrLNxVU3FHfNZtr6ajgM6hhxTVz6TpF2xbAY/NTlo8ZPtopetgjIOPNPWtUhO3d9s1jJ9LtBQQWAJ6Y1J+mpHtZ569xqdncMb9twXE2wW7MZrrVyFgwSMTWE2i1KD+lqHxn3Zqg1H1GwW3BLifsRS2X+H8VtX2RkdTMnseaU0mtCXF097nMHzWYfq8LF6yynuKEn1HQ3Sd1wLcP5VOCKNK8NTVeivXvTvC5t9hEH/AJq2lub2Yjs9/wD74rEX6kVBS4Q46OOKL9O1yG5sBEAwKWtF49NlxO/ZEDuaUvWiyQOYkHzTR2u4PIPio4gP/acj70FLohbYXVIMhh3XNbHGDjxRtXY9M+ogBA/NQ0AJBGQcweKTWXfcBbQ2Huh2s22YcFl/3oT/AEvShg40thWPBCinSxwJgfvRlloBCx5FGyvXZa1pIQexMdCi27KswYAiOF8US6CPaVERgnBrhcMQVyKWy7sWBBckCAOhRbKj3NHt6pZR7gDwKItwraiYx3QnKfgfRxsuOeWaj2yNxAJpezaf/RIQQJz/ADU6a4QWE5pxnZvddfcbVmAQaDcublAUTXa6ABGM0DcBa3gn7TxQvHHoLWAKs8N3FZrsTbLExmm9Tc329xBnuknMWzAkz3TjTXSSzSCcACmLbKFJxkwKHbTfb3MTFSUkL8HmmisXQOLltXPYFG1MraZh4rP+gsXsLMQMVraiDaIABxk+BW3LPHOyJ4MvLCVgahrzuLamF7NbX06yLSBf3NZ9pA92SMA4+a3NIpWIOan1D+z9qESSBA891AHqOsHMZqAJTDE+aJatyCFaDEzE1FODKoY4MEDM0azInfHgTQrQ9haVBPmiSMlgWgjM5NLZU4iIxMDjqhXNMuYgz81UPFyV9sHvs0V5AEDdHPxQjuVl6z6crgkdCs3V/RbFwiUE9Yr0LsWVhiDQ3Ksm6BHGalrjnl6eJ1f0a7bJ9K/ct5kEGYrNbT/VdFc9Sxe3RESs/vXvL2nkGMxiIpDUacANAx4NPbSapj6B9UTXWUZwBeUbbiH+01sEKWG085ryCaW5p9T6+mOzPu3cH71r6T6mmodbZlXU5B/2oTlh3024UnBxH8Utf0/pHfbPtPI8UyIZNwJjxNXSGSDyKKymXizW5ESKNYcBcx+vNW1Fgo0rJU8Dx9qqlqQMyJ5qWu5YsGaZ5/ihsodgUlTTBtSsrx3HNVUj8qgTPdIth7i7behgmK5T6zbFUiDM/Fdct3d5ZSFBxRbam2sgbvJpnbND2LxOl2kQVwfml13AyOzUIQ29UbgfzXKwGnyc5FDPx0rrLq3UIXrE/NLBT6fuI44otm0rEiepodwcrzPXihpNTqFbvuSM7RzWe5JZQJArQ1LekhA4NI8sO+qqK30MjsLMCiK/5TwDQAfeyRwc0YMonHAps7Hlvw6wNll7mtfX3AtgWxHuOa89+HL4S+1s9jH3rY1TFnAPVdfPhrkrj+Lnvhi2lQYxma07fsuTJjwO6Q020IScngCndPNw+SeD1WNdWJ22zsYgIvkmj2rqlICCAeuTS+42lyqn/er2rxO1TaiMytZ1cx3Dq7YOFM9RRLNoO5yxg5PigSHwjTPREfoKujG0d6kFcSpM4qUWUxtKsNokDEmiMyR7gw/mumTMhgRMc0NifzW1jcYiOP0p7R79rbJjdOTg0C5Z2yFE+c0UEqjASPjxUcxBAPWKRzcKgKGIAM81S7YVgcAA85p0LvWSACDwRQ7loEYOQaS5l2zjY5njzSlywh/qEFSMgjkfrW0tkj8wOR3St9V4UT88UNZlsH6d9QdLg02oHv8A7X6b/ute08uRODz81la3TBrQe2feBgjlTTP0u8L9sM0EjFyOiKEZSa3Gn6TRJaQRwag2YG5MN2D3RlG0QTjzXPGZHAxSYTKlAvvj8p+3NQbbSSD+hpiVYwwx2PBqbaQSoyveJpaX5FtpZdgxJ/Wre4SkCAIPzR3Q2iOYPYoTgRtAP3+aBMtlwvphiR+bxQACSmfOKPf/APGw4gHNBtlRaUzwKGkvWxCFtkNPWaFcYKGbFUvXTK7FJB7NU1JIQ4HE5pwa/JLV3lZN3QJApNLoZxAIj4q+oHqEgmDEmB3QUcKCQojAk91ch26hsONzY5/mu3DYx74pe2ZY4g1ZCTMzFPRPC6K8bN9HHRr0u8PDAyCMV5FSRXoPpd/1NOF7XFer8nD+TxPhcn8K19MCYAz8Vr6S3ENAEcKaztCBIkAk1s6cbkJJIbdA+K83J7M6i1yTjEsOj1RdPafcAyYUQI8URLIDLcKnjv7UwFXeRt3FYAB7qRc+tQK4ouDBO3dzPFcvslbyxAw4H+atcVsem2AfcIwf0ogu7kdXUz2pH+DU6LfStsARmFIlTJlaJlmAYANEBg0Bv+6We0VJ9JipmVBzNHtPKlWWI6Pf2pFlPsNrFxSMyJ57FGCnYIMxg45/4rpMgBlJ8Hv/ALqS6wCCA08mhNtcqTwGE9A8VC7WZomTwY7+auxk8cjiqgjdE5PM4g0DarbSwDQSvjkUO/aD21lgY6imGRWIlZ5kjEfeqvbC7Y/SKFTJmszICrj4ieaW+hn0vqmqtQdl0BgPB4NaOoVm4CtPFZ6obWutM2Fb2mpbTWWNeltllBU/2nHyKt6bLleTniq2WBw33NGYyIJj7U9OK3VAVJPz0aqOTAgjkTRJG8gYnuokTj96StuZy9uPH70veuEgicVe4efHg0C4VkfNCsYXvvutmOQKrcVVWAcQJiq3SpPpqxye6rdaAQpwOKTeQO7cHqBcgCl9ZcY2mggQKvcYKAWyRSWouSxI5qpFUsCW3Z8GK7aRZxgVPptl5AAzjzUMQREnz4q0W7QuGnsVKk7uhJ4qlsEzIiTNTgZI44zTOPADmtj6G53MK6ur2uf9lfOfE/2x6fSnacfzW3YEpbJ+RXV1ePk+gno1bZlcW5kTTtuFZSB+YT9q6uqWeSq2RcMkkEiceRUt713DBJj/ALrq6kaFAuLBwTOapdT2kkzAE/NdXUqcVRfUkMcgTIqlpi7+m+fBrq6kIOo2lVXhieeqhllyJyvcV1dQUXA94MmSYqLjbWEAQeq6uop/cRbUXHZmAmD1SGpsq9yD/aDXV1SvH20vp7m7YUtzt5ovqExXV1OsMv3JBhyPihjBPMHqa6uopxS4ZKzwZpVjLhejPddXUmmAIAF1cUu7k3D4A4rq6hrCt95JxmeaWUSNx5rq6rgrmPtI+YoV33EZI+1dXVSVdxXavM1cxt4rq6g3/9k="/>
          <p:cNvSpPr>
            <a:spLocks noChangeAspect="1" noChangeArrowheads="1"/>
          </p:cNvSpPr>
          <p:nvPr/>
        </p:nvSpPr>
        <p:spPr bwMode="auto">
          <a:xfrm>
            <a:off x="0" y="-912813"/>
            <a:ext cx="2438400" cy="18764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4824" name="AutoShape 8" descr="data:image/jpeg;base64,/9j/4AAQSkZJRgABAQAAAQABAAD/2wBDAAkGBwgHBgkIBwgKCgkLDRYPDQwMDRsUFRAWIB0iIiAdHx8kKDQsJCYxJx8fLT0tMTU3Ojo6Iys/RD84QzQ5Ojf/2wBDAQoKCg0MDRoPDxo3JR8lNzc3Nzc3Nzc3Nzc3Nzc3Nzc3Nzc3Nzc3Nzc3Nzc3Nzc3Nzc3Nzc3Nzc3Nzc3Nzc3Nzf/wAARCADFAQADASIAAhEBAxEB/8QAGwAAAgMBAQEAAAAAAAAAAAAAAwQBAgUABgf/xAAzEAACAQMEAQMCBQMEAwEAAAABAhEAAyEEEjFBURMiYQVxBjKBkaEjQrEUwdHhM1Ji8P/EABoBAAMBAQEBAAAAAAAAAAAAAAABAgMEBQb/xAAlEQEBAAICAgIBBAMAAAAAAAAAAQIRAyESMQRBUSIyQmETM3H/2gAMAwEAAhEDEQA/APLLbdXkD9DVNTaLZbjwO6dhmx+9VurnavEc+K58nfjiyU0e64AwEckVvaFIWQMfalks+4HvitnR2BtAMmRwKn0J3RNNaUuNxMk+K0ktqpEfl781W0m0AbACOzRijLAHPZms9tpAGJ3EPhZxiouIAoAMA0w6yYAn9KCUb8oJPZI6pbVosLJxtmB2aMqgCOZ7qGVkSPzeDV0MqGKgRnPdGxZsLUobSKXJK+aX9AN7iMGtSwFcZ3FW5UDihXbFzcYICjAXijYk+mc+kWBAx5ilv9KPUCtJA4BrbSyYiCIGapqrH9FXH5hg0bEmqzbejZ9PcumfbGAK6xYhh3uPujoeKcRCbRtlyrNAaO6ZTThHUAjmJpVtMuk2bANsEJnoAVJ0Tq/jvaKe0qbkgtt/ip1NlEWBun/2J5q2W7vTPfT3CwNyUA4M5qUt7jtVAw8tODTQsFQu87nJwDmBTvp+kgJADN2cUtlayH0zB4Zushak6cMR6bwO9xzWiwMwoBn4qvpMW2mI+RFTbo9s+7pXIG4T0M0o2gZRuHsJz8VtXrCoVCRJop0ybYkGKW9l5PP2Wu27my4o+D1Whba7AL2Vf+KZ/wBP7yGUYx96m0fQfYwlG4/+aeyyuwiLDgb7bI3iJqGsWhm0ymOpp64qlBCndE8UJrNt4JWAf4oQXNpY3BDnqaBfVZ2kSKOLTo5AMgdHJqt1ZuRgkjBHdPY0yrtkTI4+RSzWiTxjnFat63NvHB5FJsoWYJx1Qr2xfTJkAROahLbM+B7RgmndhW37RO41ItbEM+cVsjLqEwsOABx/mtrRWtrh2JB4xWZphvviIwe69Lp9MfZvAkieKnKnhjpVlZB7hycYzXYckZBHZpxka1AKgkYBOZqn+nYn1GBJHis2kJyQ42sBPH3qywrQRJjPiaJctycpHggUJwwTn3dEHmkdgiWxDMpAHjmqorK5Ix4nujWrbvaVpyZJjr71IVdpVhB6xg/NBSptDY3uC/IHVFu2goDou4nz1VLXstcKfmDTVld0FhKkeZmgf2U9Njz+wFWsoLh2lYjqnvTEErknhaqlsokj8/BPmlsWs/UaZV2sEE5xVFA9QKOCcfFP303MoMbfilghFxVMnEgD4pqgSXFk22bwQfFHt7nWAzALz80L0kRkBwftE0wGK2jtX7x3Rtel9Jbl/UuE48cUe6PUYCCT3NQn9QgqYQQsUdQrOYyRgGhlfYAckxslR0aJZVNxEc+aIiE/25HdUZJb28AVNo9gtZJu724HGKi5aXlfaf8ANMhiSCRuH+Kq9tLhABz4JpF2XtrdXMliOiKi9cSPchz4pkIyKQcCguhJkL11QOrQbW4qEgMIhTNQzlPa4jEZq/pQQQTHNEaHG1gQ0wfmnCsLFgNtyMEQYpW+ptuSh+aaKkKw2yqmlPcX9+V4FUJECXUDgMMUq2lIJMiWpoH81vdEZFCvM2wkTNBs+3bwDA80LUfkz3TZUgHwKBdX1b6oBgCtdps2W0dkhZ5ZjJr0Nl1Cm0pYtt9zeftSul0y25LLJYc05ZtMLgLIATiQeKz22xxmhNPeJi2oJ28VomySIZVnkZOaBYs7WlZk9zzTgD2iN1o7QPzTMUk5630T1OjAXd+XEwcifvSg2MQCPcME05rdTvSFyvEeKytxRpIEmkUl12b05KBw6gOcAjxTCIAOQdpjcR/FZrXd7Da/BpnS6k7z0nAmgtU21vcZ9yAfl+ahJQ53EHn/AJplLqlZyxHNR6c8IAZ/ils5RrCi4JIgiq3du0kCAaLaXeoRJknxxU3rQgiJIoqPsstoOkIe5yKXuLtVV5YCKcAKDBgTyKo1vDMi7gT3S2uFFUtckriIAPUVUlSw3Aw2B8mnWtqlwkYxEHzUXbCsFhSNp3ULmUB07Nb9rDI+MU7YRWlhiOK5VT8xyeh5qTOwwDt8CnEZXyWEsCAOPFCCAqP8VFq85JhCpHnsUb08AmZHEUUa0q4G1So55oZtzOYNMKoBjqq3AuQf4pFKDbJSd5x/irlMbkyDVgnuMiV8Vb0znbj46oKlyoRpj9KHcUbgeccUxcjKwQ1BvHaJiSKADZAHqJyY5pJ1AYz4pq6xtww7GaXujawYceDVQaJXLRPvnI/xQrvtGBg5rR2+1z1jFIXAGUrxFM5Sb3QqsvjmifT7ZuuxEgzzE0M2xtbd2eRWv9KsL7SDMiIqtquoLa05BkAHxJrSt2wie4gE/NNaPSA8L7vtgCi6iwIGZxzipZ3klumWyg5UZMddUw94pbJIEheSIEEcRVhZa2u/cdnMRwKDqLgLhRwMn5FJXVZOou7h7cQYz3SN3EFl+Y81o3raO/twJgUvqrIZTtxjvqhptmNc2mQeoinNLclRlZPbeTS4tbm2tTKWSqyvWY80K0f0t8239znPxxWvbVXQmJkcmvPsrXGRVIiciad+mawW7509xpEYM0qnPHc21dP7AAT7p9x+Kab3IQCBjig209mMs3numFUKCQQMcmiMMr2UVVWQSRNUf2pGYj9qYuqfzGC00teVSRiD2PNSvHuim2A1pjkHv9KsoVmJ4JwaC6syIltoIMn7UUj0ANmdwiT5plYq1sqDtEkY5qLIbcZgKaKgJeSckSB81dVVsyM9Dqg99BOjbgFJE+KsW9sEe4VcoQf1qg3QTcGJxFA3sO65UiBPVXtiUnuMir7g8ealDB2kDBpC+nTAg98VBbYeDmudRuEMJio9xOc00aCuDcTK9TmgMSTBE+KaunhDMmhkBZA8YpKlI3kkweCOKCy7ratHHNMsDcuDskGgLhWWQJNUYAuLbZh/a3+aznJdmMfFNX0/MZ/SlSZWO6qDWgMkGfj9q2fp6gBdsdd1mBPaSexTmku7VEjin7iso9Zo9QluwUfBpe/qAzsQJHQrPtX9wjyKsxIBIiYwDU21lOOS7MPfJhAPvNUIGSphTn4pZLrKSMZ/ip9VRiR+lC7Neg7iSxLQIH70vqF9uVzR7l7JOM0N7syJ5pLlJW9MTcBjjP3oq2yCDGOKe04BmfOPijsluCFgH70j8+2Ddt/1IEhu6X1rtZK3bc7rZBI8itfUadXuSsfes/V2vUVhjNLbadvRfTtYl7TK4ggjzT6OCBuMg9g1476Fde0zWiw2g4+M16rSXFuAGc+Kcc3JhrsdzjOc0uyjaSBgGDR2MMZ7HRobGDIJAPRoTj0DbkDcxO6IGeaLuW5G7mRVXTdBJiPHVXGYE8mkd7duYFTtyD/bRLv9OLgHMVRyLYYngGrqweyu4TBimm/kI3GdztFQ9zIET5q1/FwOmJzFdvEMT+lCo5CQ2eKsbiwAwgz1Qjc5FDO4LtUkk9mket+xml1JU7DyDRAxUcCgNwok/pRQ6AZyeBQmxGSdzD9KBdBVcHnuiNdlzt4jvzQixMjugSUAIWfdjj7UtcMKWiCDTSXP6rEgxEUJ7RdzuGPFCv8ApAk3VLKPb3Qmt72wI8xTbKLTOij7VULsUgnmqh0oEJXbXNbcDcpg+D3R7KyP0oy28YAmnvVVZtn2dXds3QrqQtatu9vXd3SWoWOQfvVF1C2jseR/9Af7U9ypuNN6nVJaEuRxxWXf1t64pOmGB2f+KLetreIYMHgzjmqhEWPbGc4p6E0zHua8yTcbaDJ9sECmhb1KWw9u+zHoNmnLYD4VST89UzasXB+VQam1rNWPPp9b+qae/wCm2mS6pbJBKkDxXo9LrGvIrtbdCRkN1TNv6XZ/PcSD2K5to9ttcDjqKktS3pRrg245NZ+oBYbU5JxWiLN1xACif7qJb0ItHe3ubot/xSVLIy7Gka0d5zAjA/k1p6O6ViPOaKisVbAlvil49K4DwH8dGgr21rZiDEj75FWcQfccGlbF0wMcUwzLAJmT4NOMbLKqx9zL+3mlNZrTpyu+AA0bvjzRb1xF97nK5BnivO/W/rNq0rg3MxBmm0wxn29EuuRrQLMD5xVLevsgtLwGMx4r5pqfxSEXYgcgcsRFDtfX9RqiotuDHCiTTuNTrj9bfWNLfS6zIf0M80D3m1gYBNeC+m/iC4lxVc7Tu/SvX6H6gtwASArDmpOY69G3uMsEZ28z1VrDm46E5mg37sblT3TwR3TOlFtdkzMZFI8vW12YBoA581W3JkkATwKu4BvCMj5oibWYELgdikz3qIKBF4ql0i1bmBJq+0vdAJkDNV1J3jauZwKE7CtAC0WYCScfFUvgHTsTyRzR7doeiPHzSmobeuwflGTTOd0minaXMiDzVbwYkgcYNFdi1oKBg91wn0gT3g01A2RAg0YSBB46NLadpfaaaJbdtB6oWX1H5cjvmKzrwlSx5FaF8LABg0mUyarGJt0HZtk3EJHzFbNuxuw/Y4pKwsMC3/4VradAwMTMTTqcrsTSaWykFR/FODYolEAxExGaWsKQZnExTSqCuYJH61NZ0o6lmaSYHxS2ntqQxOYk1ouoyOwKCbYUgEFVA/epbY59aUbCBrecGjWIuW4xMeKI0KvskiMwK60AzGCI5jihNy6UFraZULt7BpDWWttrcOj+1a922pGRPz4pK7aUW4BIEREUhjkT0zkr1RLt4RLTHZ8UFF2Xdrd9VF59qEGY8U22ptk/W/qKW4uD2W1neZ4FfNvrH1O9fd7qkqbj7bfcAc16T8YXXufTiiBlLXdpnsA/91i/h7SWXuC3rir2w7KWidrYMHxwa34cN91z/K5LP0R55L72iQrsQ/56hL93R31vaV2RlYMuZgzXovxF9J0uk1BTTXAwIHjE5/eq6T8Opf8Apmo1Fy4A9sYXkx5NdFxcUvQeq+tWPqFu3qboFnVE7bqhcXD0wr1n4d1rXLLIebZ8180vDcRbVc78Z6jzXsvwRf3aq8ADt2AkeKw5cJ7dPx+W78a92uohlK5nrqtfSn1LikCIGYrCEC4ngmtbR7leVbH+1czsz9NG9cyiwRmJoxXZaPANKXCrXkUE4yauXLObbecZ6oYa6gliEDO0zVWMgvGWNEuiYtjCkZqht+mmGk/4oL+1br7dPtmlmIFoqvjJiu1NxmJUeKggf6YRiOZoPWoWuWhZVQDgZzQtzRLGOxRWY3DJyIoLEwgIH2qlT+w7J76plTIwOaSsEYXjqm7RMn45p1VK6uRewTtgUs5hv5p3UibgB8YHik7gBZRBOKrFGVM28gGZmtfSt/64MYrHsSLfUyK1A+wW9p5wfiip1uG9Owd2zHuptDggE90lpStssORuME08i5JBkc8RSRkHALyMRkCqXrZYAA4520UhQx2zyMnmoQzI2/lMxPmpEqrbRBbC+T2KGBFwEH2wZHk1FwhVZGI4O2ai1vuWxtGRkn5qV96MyIA6P/FB2sbj5bIHPVEUbnGBHOeqhQpLAfwevimmdMvWWSu11yFPM0K4PUtzPVaV5VcflAIzHNZqhrTFCAVnEUOjG7jxf420r3dCzISHsvuK8YIia8ZovqD2NPqLbe5rqgK2MGZn54r7Hq9Fa1Fva6g9Tz+9eB/En4Luljf0je3b/wCOPy/b4rbi5JOqx+Rxef6sXmblwLba4Q5ulwCCccc1ZvqF70vTt3W2OPdB/iivo3t2l9QXGuyRdtOmPgg/NC1mispYiw7b2KgA8nyJ6rfyjjuFjG1twC6LVo+7tga+hfgLR/6f6UbzTuvn3E9AcVj/AIf/AAwdSqPet7bbEEseW+BX0CxozZ062rCxbXAHiseXklmo6fjcGUvlkPprPquMEqO5rY0lraWjkcT4oGisG1bCCduK0UCAEjPxFczozy+i6oX1zFeFWKOlki/uxgdVGjUm7eLYIinLSQxMcinEZZa6UYAsJ/ehahRtEftV7zHAUGaFfn2k94oRIWvQDHZ7pQuWBWc0zeuRc2jxzSRHp3DmZNONZOnNAtmCRGKgsDkjiod4AgAiZiqAlj3mmRKw0wQ3dOJdAAB7NZlhiH+Jo9y7BgdfxV2HO4Z1LgEHmTms976reI3cfNQ9+UILZImaTtWWv3pQg5yRVRGU21LWrVFhmGTya09LrLNxVU3FHfNZtr6ajgM6hhxTVz6TpF2xbAY/NTlo8ZPtopetgjIOPNPWtUhO3d9s1jJ9LtBQQWAJ6Y1J+mpHtZ569xqdncMb9twXE2wW7MZrrVyFgwSMTWE2i1KD+lqHxn3Zqg1H1GwW3BLifsRS2X+H8VtX2RkdTMnseaU0mtCXF097nMHzWYfq8LF6yynuKEn1HQ3Sd1wLcP5VOCKNK8NTVeivXvTvC5t9hEH/AJq2lub2Yjs9/wD74rEX6kVBS4Q46OOKL9O1yG5sBEAwKWtF49NlxO/ZEDuaUvWiyQOYkHzTR2u4PIPio4gP/acj70FLohbYXVIMhh3XNbHGDjxRtXY9M+ogBA/NQ0AJBGQcweKTWXfcBbQ2Huh2s22YcFl/3oT/AEvShg40thWPBCinSxwJgfvRlloBCx5FGyvXZa1pIQexMdCi27KswYAiOF8US6CPaVERgnBrhcMQVyKWy7sWBBckCAOhRbKj3NHt6pZR7gDwKItwraiYx3QnKfgfRxsuOeWaj2yNxAJpezaf/RIQQJz/ADU6a4QWE5pxnZvddfcbVmAQaDcublAUTXa6ABGM0DcBa3gn7TxQvHHoLWAKs8N3FZrsTbLExmm9Tc329xBnuknMWzAkz3TjTXSSzSCcACmLbKFJxkwKHbTfb3MTFSUkL8HmmisXQOLltXPYFG1MraZh4rP+gsXsLMQMVraiDaIABxk+BW3LPHOyJ4MvLCVgahrzuLamF7NbX06yLSBf3NZ9pA92SMA4+a3NIpWIOan1D+z9qESSBA891AHqOsHMZqAJTDE+aJatyCFaDEzE1FODKoY4MEDM0azInfHgTQrQ9haVBPmiSMlgWgjM5NLZU4iIxMDjqhXNMuYgz81UPFyV9sHvs0V5AEDdHPxQjuVl6z6crgkdCs3V/RbFwiUE9Yr0LsWVhiDQ3Ksm6BHGalrjnl6eJ1f0a7bJ9K/ct5kEGYrNbT/VdFc9Sxe3RESs/vXvL2nkGMxiIpDUacANAx4NPbSapj6B9UTXWUZwBeUbbiH+01sEKWG085ryCaW5p9T6+mOzPu3cH71r6T6mmodbZlXU5B/2oTlh3024UnBxH8Utf0/pHfbPtPI8UyIZNwJjxNXSGSDyKKymXizW5ESKNYcBcx+vNW1Fgo0rJU8Dx9qqlqQMyJ5qWu5YsGaZ5/ihsodgUlTTBtSsrx3HNVUj8qgTPdIth7i7behgmK5T6zbFUiDM/Fdct3d5ZSFBxRbam2sgbvJpnbND2LxOl2kQVwfml13AyOzUIQ29UbgfzXKwGnyc5FDPx0rrLq3UIXrE/NLBT6fuI44otm0rEiepodwcrzPXihpNTqFbvuSM7RzWe5JZQJArQ1LekhA4NI8sO+qqK30MjsLMCiK/5TwDQAfeyRwc0YMonHAps7Hlvw6wNll7mtfX3AtgWxHuOa89+HL4S+1s9jH3rY1TFnAPVdfPhrkrj+Lnvhi2lQYxma07fsuTJjwO6Q020IScngCndPNw+SeD1WNdWJ22zsYgIvkmj2rqlICCAeuTS+42lyqn/er2rxO1TaiMytZ1cx3Dq7YOFM9RRLNoO5yxg5PigSHwjTPREfoKujG0d6kFcSpM4qUWUxtKsNokDEmiMyR7gw/mumTMhgRMc0NifzW1jcYiOP0p7R79rbJjdOTg0C5Z2yFE+c0UEqjASPjxUcxBAPWKRzcKgKGIAM81S7YVgcAA85p0LvWSACDwRQ7loEYOQaS5l2zjY5njzSlywh/qEFSMgjkfrW0tkj8wOR3St9V4UT88UNZlsH6d9QdLg02oHv8A7X6b/ute08uRODz81la3TBrQe2feBgjlTTP0u8L9sM0EjFyOiKEZSa3Gn6TRJaQRwag2YG5MN2D3RlG0QTjzXPGZHAxSYTKlAvvj8p+3NQbbSSD+hpiVYwwx2PBqbaQSoyveJpaX5FtpZdgxJ/Wre4SkCAIPzR3Q2iOYPYoTgRtAP3+aBMtlwvphiR+bxQACSmfOKPf/APGw4gHNBtlRaUzwKGkvWxCFtkNPWaFcYKGbFUvXTK7FJB7NU1JIQ4HE5pwa/JLV3lZN3QJApNLoZxAIj4q+oHqEgmDEmB3QUcKCQojAk91ch26hsONzY5/mu3DYx74pe2ZY4g1ZCTMzFPRPC6K8bN9HHRr0u8PDAyCMV5FSRXoPpd/1NOF7XFer8nD+TxPhcn8K19MCYAz8Vr6S3ENAEcKaztCBIkAk1s6cbkJJIbdA+K83J7M6i1yTjEsOj1RdPafcAyYUQI8URLIDLcKnjv7UwFXeRt3FYAB7qRc+tQK4ouDBO3dzPFcvslbyxAw4H+atcVsem2AfcIwf0ogu7kdXUz2pH+DU6LfStsARmFIlTJlaJlmAYANEBg0Bv+6We0VJ9JipmVBzNHtPKlWWI6Pf2pFlPsNrFxSMyJ57FGCnYIMxg45/4rpMgBlJ8Hv/ALqS6wCCA08mhNtcqTwGE9A8VC7WZomTwY7+auxk8cjiqgjdE5PM4g0DarbSwDQSvjkUO/aD21lgY6imGRWIlZ5kjEfeqvbC7Y/SKFTJmszICrj4ieaW+hn0vqmqtQdl0BgPB4NaOoVm4CtPFZ6obWutM2Fb2mpbTWWNeltllBU/2nHyKt6bLleTniq2WBw33NGYyIJj7U9OK3VAVJPz0aqOTAgjkTRJG8gYnuokTj96StuZy9uPH70veuEgicVe4efHg0C4VkfNCsYXvvutmOQKrcVVWAcQJiq3SpPpqxye6rdaAQpwOKTeQO7cHqBcgCl9ZcY2mggQKvcYKAWyRSWouSxI5qpFUsCW3Z8GK7aRZxgVPptl5AAzjzUMQREnz4q0W7QuGnsVKk7uhJ4qlsEzIiTNTgZI44zTOPADmtj6G53MK6ur2uf9lfOfE/2x6fSnacfzW3YEpbJ+RXV1ePk+gno1bZlcW5kTTtuFZSB+YT9q6uqWeSq2RcMkkEiceRUt713DBJj/ALrq6kaFAuLBwTOapdT2kkzAE/NdXUqcVRfUkMcgTIqlpi7+m+fBrq6kIOo2lVXhieeqhllyJyvcV1dQUXA94MmSYqLjbWEAQeq6uop/cRbUXHZmAmD1SGpsq9yD/aDXV1SvH20vp7m7YUtzt5ovqExXV1OsMv3JBhyPihjBPMHqa6uopxS4ZKzwZpVjLhejPddXUmmAIAF1cUu7k3D4A4rq6hrCt95JxmeaWUSNx5rq6rgrmPtI+YoV33EZI+1dXVSVdxXavM1cxt4rq6g3/9k="/>
          <p:cNvSpPr>
            <a:spLocks noChangeAspect="1" noChangeArrowheads="1"/>
          </p:cNvSpPr>
          <p:nvPr/>
        </p:nvSpPr>
        <p:spPr bwMode="auto">
          <a:xfrm>
            <a:off x="0" y="-912813"/>
            <a:ext cx="2438400" cy="18764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4826" name="Picture 10" descr="http://diseasespictures.com/wp-content/uploads/2012/08/Skin-Cancer-Moles-7.jpg"/>
          <p:cNvPicPr>
            <a:picLocks noChangeAspect="1" noChangeArrowheads="1"/>
          </p:cNvPicPr>
          <p:nvPr/>
        </p:nvPicPr>
        <p:blipFill>
          <a:blip r:embed="rId3" cstate="print"/>
          <a:srcRect/>
          <a:stretch>
            <a:fillRect/>
          </a:stretch>
        </p:blipFill>
        <p:spPr bwMode="auto">
          <a:xfrm>
            <a:off x="0" y="-1"/>
            <a:ext cx="9144000" cy="701585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26"/>
                                        </p:tgtEl>
                                        <p:attrNameLst>
                                          <p:attrName>style.visibility</p:attrName>
                                        </p:attrNameLst>
                                      </p:cBhvr>
                                      <p:to>
                                        <p:strVal val="visible"/>
                                      </p:to>
                                    </p:set>
                                    <p:anim calcmode="lin" valueType="num">
                                      <p:cBhvr additive="base">
                                        <p:cTn id="7" dur="500" fill="hold"/>
                                        <p:tgtEl>
                                          <p:spTgt spid="34826"/>
                                        </p:tgtEl>
                                        <p:attrNameLst>
                                          <p:attrName>ppt_x</p:attrName>
                                        </p:attrNameLst>
                                      </p:cBhvr>
                                      <p:tavLst>
                                        <p:tav tm="0">
                                          <p:val>
                                            <p:strVal val="#ppt_x"/>
                                          </p:val>
                                        </p:tav>
                                        <p:tav tm="100000">
                                          <p:val>
                                            <p:strVal val="#ppt_x"/>
                                          </p:val>
                                        </p:tav>
                                      </p:tavLst>
                                    </p:anim>
                                    <p:anim calcmode="lin" valueType="num">
                                      <p:cBhvr additive="base">
                                        <p:cTn id="8" dur="500" fill="hold"/>
                                        <p:tgtEl>
                                          <p:spTgt spid="348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583798" y="357188"/>
            <a:ext cx="8153400" cy="584775"/>
          </a:xfrm>
          <a:prstGeom prst="rect">
            <a:avLst/>
          </a:prstGeom>
          <a:noFill/>
          <a:ln w="9525">
            <a:noFill/>
            <a:miter lim="800000"/>
            <a:headEnd/>
            <a:tailEnd/>
          </a:ln>
        </p:spPr>
        <p:txBody>
          <a:bodyPr>
            <a:spAutoFit/>
          </a:bodyPr>
          <a:lstStyle/>
          <a:p>
            <a:r>
              <a:rPr lang="en-GB" sz="3200" b="1" dirty="0">
                <a:solidFill>
                  <a:srgbClr val="0000FF"/>
                </a:solidFill>
                <a:latin typeface="Calibri" pitchFamily="-107" charset="0"/>
              </a:rPr>
              <a:t>The energy released from hydrolysis of ATP</a:t>
            </a:r>
          </a:p>
        </p:txBody>
      </p:sp>
      <p:pic>
        <p:nvPicPr>
          <p:cNvPr id="26627" name="Picture 6" descr="01"/>
          <p:cNvPicPr>
            <a:picLocks noChangeAspect="1" noChangeArrowheads="1"/>
          </p:cNvPicPr>
          <p:nvPr/>
        </p:nvPicPr>
        <p:blipFill>
          <a:blip r:embed="rId3" cstate="print"/>
          <a:srcRect/>
          <a:stretch>
            <a:fillRect/>
          </a:stretch>
        </p:blipFill>
        <p:spPr bwMode="auto">
          <a:xfrm>
            <a:off x="642938" y="1643063"/>
            <a:ext cx="7786687" cy="2428875"/>
          </a:xfrm>
          <a:prstGeom prst="rect">
            <a:avLst/>
          </a:prstGeom>
          <a:noFill/>
          <a:ln w="9525">
            <a:noFill/>
            <a:miter lim="800000"/>
            <a:headEnd/>
            <a:tailEnd/>
          </a:ln>
        </p:spPr>
      </p:pic>
      <p:sp>
        <p:nvSpPr>
          <p:cNvPr id="8" name="Rectangle 7"/>
          <p:cNvSpPr/>
          <p:nvPr/>
        </p:nvSpPr>
        <p:spPr>
          <a:xfrm>
            <a:off x="5245770" y="4572000"/>
            <a:ext cx="2810079" cy="830997"/>
          </a:xfrm>
          <a:prstGeom prst="rect">
            <a:avLst/>
          </a:prstGeom>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sz="2400">
                <a:solidFill>
                  <a:srgbClr val="000000"/>
                </a:solidFill>
                <a:ea typeface="ＭＳ Ｐゴシック" pitchFamily="-107" charset="-128"/>
              </a:rPr>
              <a:t>adenosine monophosphate</a:t>
            </a:r>
          </a:p>
        </p:txBody>
      </p:sp>
      <p:sp>
        <p:nvSpPr>
          <p:cNvPr id="11" name="Rectangle 10"/>
          <p:cNvSpPr/>
          <p:nvPr/>
        </p:nvSpPr>
        <p:spPr>
          <a:xfrm>
            <a:off x="2026570" y="4572001"/>
            <a:ext cx="2425115" cy="830997"/>
          </a:xfrm>
          <a:prstGeom prst="rect">
            <a:avLst/>
          </a:prstGeom>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GB" sz="2400">
                <a:solidFill>
                  <a:srgbClr val="000000"/>
                </a:solidFill>
                <a:ea typeface="ＭＳ Ｐゴシック" pitchFamily="-107" charset="-128"/>
              </a:rPr>
              <a:t>adenosine diphosphate</a:t>
            </a:r>
          </a:p>
        </p:txBody>
      </p:sp>
      <p:cxnSp>
        <p:nvCxnSpPr>
          <p:cNvPr id="13" name="Straight Arrow Connector 12"/>
          <p:cNvCxnSpPr/>
          <p:nvPr/>
        </p:nvCxnSpPr>
        <p:spPr>
          <a:xfrm rot="16200000" flipH="1">
            <a:off x="2500313" y="3571875"/>
            <a:ext cx="1500188" cy="357187"/>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4857750" y="3571875"/>
            <a:ext cx="1500188" cy="357188"/>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0" y="673768"/>
            <a:ext cx="4668253" cy="5078313"/>
          </a:xfrm>
          <a:prstGeom prst="rect">
            <a:avLst/>
          </a:prstGeom>
          <a:noFill/>
          <a:ln w="9525">
            <a:noFill/>
            <a:miter lim="800000"/>
            <a:headEnd/>
            <a:tailEnd/>
          </a:ln>
        </p:spPr>
        <p:txBody>
          <a:bodyPr wrap="square">
            <a:spAutoFit/>
          </a:bodyPr>
          <a:lstStyle/>
          <a:p>
            <a:r>
              <a:rPr lang="en-GB" sz="3600" b="1" dirty="0" smtClean="0">
                <a:solidFill>
                  <a:srgbClr val="0000FF"/>
                </a:solidFill>
                <a:latin typeface="Calibri" pitchFamily="-107" charset="0"/>
              </a:rPr>
              <a:t>ATP is useful as an energy carrier (currency) because it cycles. </a:t>
            </a:r>
          </a:p>
          <a:p>
            <a:endParaRPr lang="en-GB" sz="3600" b="1" dirty="0" smtClean="0">
              <a:solidFill>
                <a:srgbClr val="0000FF"/>
              </a:solidFill>
              <a:latin typeface="Calibri" pitchFamily="-107" charset="0"/>
            </a:endParaRPr>
          </a:p>
          <a:p>
            <a:r>
              <a:rPr lang="en-GB" sz="3600" b="1" dirty="0" smtClean="0">
                <a:solidFill>
                  <a:srgbClr val="0000FF"/>
                </a:solidFill>
                <a:latin typeface="Calibri" pitchFamily="-107" charset="0"/>
              </a:rPr>
              <a:t>It also  “packages” the energy released from respiration into useful packages. </a:t>
            </a:r>
            <a:endParaRPr lang="en-GB" sz="3600" b="1" dirty="0">
              <a:solidFill>
                <a:srgbClr val="0000FF"/>
              </a:solidFill>
              <a:latin typeface="Calibri" pitchFamily="-107" charset="0"/>
            </a:endParaRPr>
          </a:p>
        </p:txBody>
      </p:sp>
      <p:pic>
        <p:nvPicPr>
          <p:cNvPr id="28675" name="Picture 6" descr="01"/>
          <p:cNvPicPr>
            <a:picLocks noChangeAspect="1" noChangeArrowheads="1"/>
          </p:cNvPicPr>
          <p:nvPr/>
        </p:nvPicPr>
        <p:blipFill>
          <a:blip r:embed="rId3" cstate="print"/>
          <a:srcRect/>
          <a:stretch>
            <a:fillRect/>
          </a:stretch>
        </p:blipFill>
        <p:spPr bwMode="auto">
          <a:xfrm>
            <a:off x="5256815" y="856480"/>
            <a:ext cx="3887185" cy="6001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6" descr="01"/>
          <p:cNvPicPr>
            <a:picLocks noChangeAspect="1" noChangeArrowheads="1"/>
          </p:cNvPicPr>
          <p:nvPr/>
        </p:nvPicPr>
        <p:blipFill>
          <a:blip r:embed="rId3" cstate="print"/>
          <a:srcRect/>
          <a:stretch>
            <a:fillRect/>
          </a:stretch>
        </p:blipFill>
        <p:spPr bwMode="auto">
          <a:xfrm>
            <a:off x="5184626" y="375220"/>
            <a:ext cx="3887185" cy="6001520"/>
          </a:xfrm>
          <a:prstGeom prst="rect">
            <a:avLst/>
          </a:prstGeom>
          <a:noFill/>
          <a:ln w="9525">
            <a:noFill/>
            <a:miter lim="800000"/>
            <a:headEnd/>
            <a:tailEnd/>
          </a:ln>
        </p:spPr>
      </p:pic>
      <p:sp>
        <p:nvSpPr>
          <p:cNvPr id="4" name="TextBox 3"/>
          <p:cNvSpPr txBox="1"/>
          <p:nvPr/>
        </p:nvSpPr>
        <p:spPr>
          <a:xfrm>
            <a:off x="179512" y="836712"/>
            <a:ext cx="5053262" cy="5262979"/>
          </a:xfrm>
          <a:prstGeom prst="rect">
            <a:avLst/>
          </a:prstGeom>
          <a:noFill/>
        </p:spPr>
        <p:txBody>
          <a:bodyPr wrap="square" rtlCol="0">
            <a:spAutoFit/>
          </a:bodyPr>
          <a:lstStyle/>
          <a:p>
            <a:pPr>
              <a:buFont typeface="Arial" pitchFamily="34" charset="0"/>
              <a:buChar char="•"/>
            </a:pPr>
            <a:r>
              <a:rPr lang="en-GB" sz="2400" dirty="0" smtClean="0"/>
              <a:t> Respiration provides the energy required for the condensation reaction that converts ADP </a:t>
            </a:r>
            <a:r>
              <a:rPr lang="en-GB" sz="2400" dirty="0" smtClean="0">
                <a:sym typeface="Wingdings" pitchFamily="2" charset="2"/>
              </a:rPr>
              <a:t> ATP</a:t>
            </a:r>
          </a:p>
          <a:p>
            <a:pPr>
              <a:buFont typeface="Arial" pitchFamily="34" charset="0"/>
              <a:buChar char="•"/>
            </a:pPr>
            <a:endParaRPr lang="en-GB" sz="2400" dirty="0" smtClean="0">
              <a:sym typeface="Wingdings" pitchFamily="2" charset="2"/>
            </a:endParaRPr>
          </a:p>
          <a:p>
            <a:pPr>
              <a:buFont typeface="Arial" pitchFamily="34" charset="0"/>
              <a:buChar char="•"/>
            </a:pPr>
            <a:r>
              <a:rPr lang="en-GB" sz="2400" dirty="0" smtClean="0">
                <a:sym typeface="Wingdings" pitchFamily="2" charset="2"/>
              </a:rPr>
              <a:t> i.e. For each 30.5</a:t>
            </a:r>
            <a:r>
              <a:rPr lang="en-GB" sz="2400" dirty="0" smtClean="0">
                <a:latin typeface="Calibri" pitchFamily="-107" charset="0"/>
              </a:rPr>
              <a:t>KJ mol</a:t>
            </a:r>
            <a:r>
              <a:rPr lang="en-GB" sz="2400" baseline="30000" dirty="0" smtClean="0">
                <a:latin typeface="Calibri" pitchFamily="-107" charset="0"/>
              </a:rPr>
              <a:t>-1</a:t>
            </a:r>
            <a:r>
              <a:rPr lang="en-GB" sz="2400" dirty="0" smtClean="0">
                <a:sym typeface="Wingdings" pitchFamily="2" charset="2"/>
              </a:rPr>
              <a:t> of energy that is released by hydrolysis of ATP the same energy must also be input from respiration to reform the ATP.</a:t>
            </a:r>
          </a:p>
          <a:p>
            <a:pPr>
              <a:buFont typeface="Arial" pitchFamily="34" charset="0"/>
              <a:buChar char="•"/>
            </a:pPr>
            <a:endParaRPr lang="en-GB" sz="2400" dirty="0" smtClean="0">
              <a:sym typeface="Wingdings" pitchFamily="2" charset="2"/>
            </a:endParaRPr>
          </a:p>
          <a:p>
            <a:pPr>
              <a:buFont typeface="Arial" pitchFamily="34" charset="0"/>
              <a:buChar char="•"/>
            </a:pPr>
            <a:r>
              <a:rPr lang="en-GB" sz="2400" dirty="0" smtClean="0">
                <a:sym typeface="Wingdings" pitchFamily="2" charset="2"/>
              </a:rPr>
              <a:t>The energy for condensation reaction comes from the chemical energy stored in glucose or from sunlight.</a:t>
            </a:r>
          </a:p>
          <a:p>
            <a:pPr>
              <a:buFont typeface="Arial" pitchFamily="34" charset="0"/>
              <a:buChar char="•"/>
            </a:pPr>
            <a:endParaRPr lang="en-GB" sz="2400" dirty="0" smtClean="0">
              <a:sym typeface="Wingdings" pitchFamily="2" charset="2"/>
            </a:endParaRPr>
          </a:p>
          <a:p>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a:t>How does ATP store energy?</a:t>
            </a:r>
            <a:endParaRPr lang="en-US"/>
          </a:p>
        </p:txBody>
      </p:sp>
      <p:sp>
        <p:nvSpPr>
          <p:cNvPr id="15363" name="Rectangle 3"/>
          <p:cNvSpPr>
            <a:spLocks noGrp="1" noChangeArrowheads="1"/>
          </p:cNvSpPr>
          <p:nvPr>
            <p:ph idx="1"/>
          </p:nvPr>
        </p:nvSpPr>
        <p:spPr>
          <a:xfrm>
            <a:off x="467544" y="1484784"/>
            <a:ext cx="8229600" cy="4997450"/>
          </a:xfrm>
        </p:spPr>
        <p:txBody>
          <a:bodyPr/>
          <a:lstStyle/>
          <a:p>
            <a:pPr>
              <a:lnSpc>
                <a:spcPct val="90000"/>
              </a:lnSpc>
            </a:pPr>
            <a:r>
              <a:rPr lang="en-GB" dirty="0"/>
              <a:t>Each phosphate group is very negatively charged.</a:t>
            </a:r>
          </a:p>
          <a:p>
            <a:pPr lvl="1">
              <a:lnSpc>
                <a:spcPct val="90000"/>
              </a:lnSpc>
            </a:pPr>
            <a:r>
              <a:rPr lang="en-GB" dirty="0"/>
              <a:t>So they are all straining to get away from each other.</a:t>
            </a:r>
          </a:p>
          <a:p>
            <a:pPr lvl="1">
              <a:lnSpc>
                <a:spcPct val="90000"/>
              </a:lnSpc>
            </a:pPr>
            <a:r>
              <a:rPr lang="en-GB" dirty="0"/>
              <a:t>The covalent bonds holding them together are easily broken.</a:t>
            </a:r>
          </a:p>
          <a:p>
            <a:pPr lvl="1">
              <a:lnSpc>
                <a:spcPct val="90000"/>
              </a:lnSpc>
            </a:pPr>
            <a:r>
              <a:rPr lang="en-GB" dirty="0"/>
              <a:t>When they break, P</a:t>
            </a:r>
            <a:r>
              <a:rPr lang="en-GB" baseline="-25000" dirty="0"/>
              <a:t>i </a:t>
            </a:r>
            <a:r>
              <a:rPr lang="en-GB" dirty="0"/>
              <a:t>is released along with 30.6kJmol</a:t>
            </a:r>
            <a:r>
              <a:rPr lang="en-GB" baseline="30000" dirty="0"/>
              <a:t>-1</a:t>
            </a:r>
            <a:r>
              <a:rPr lang="en-GB" dirty="0"/>
              <a:t> of energy for each of the first two phosphates removed.</a:t>
            </a:r>
          </a:p>
          <a:p>
            <a:pPr lvl="1">
              <a:lnSpc>
                <a:spcPct val="90000"/>
              </a:lnSpc>
            </a:pPr>
            <a:r>
              <a:rPr lang="en-GB" dirty="0"/>
              <a:t>it is literally like a loaded spring waiting to be released.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7544" y="332656"/>
            <a:ext cx="8229600" cy="1143000"/>
          </a:xfrm>
        </p:spPr>
        <p:txBody>
          <a:bodyPr/>
          <a:lstStyle/>
          <a:p>
            <a:r>
              <a:rPr lang="en-GB" dirty="0"/>
              <a:t>Synthesis of ATP</a:t>
            </a:r>
            <a:endParaRPr lang="en-US" dirty="0"/>
          </a:p>
        </p:txBody>
      </p:sp>
      <p:sp>
        <p:nvSpPr>
          <p:cNvPr id="16387" name="Rectangle 3"/>
          <p:cNvSpPr>
            <a:spLocks noGrp="1" noChangeArrowheads="1"/>
          </p:cNvSpPr>
          <p:nvPr>
            <p:ph idx="1"/>
          </p:nvPr>
        </p:nvSpPr>
        <p:spPr>
          <a:xfrm>
            <a:off x="457200" y="1600200"/>
            <a:ext cx="8229600" cy="3268663"/>
          </a:xfrm>
        </p:spPr>
        <p:txBody>
          <a:bodyPr/>
          <a:lstStyle/>
          <a:p>
            <a:r>
              <a:rPr lang="en-GB" dirty="0"/>
              <a:t>The conversion of ATP to ADP is reversible.</a:t>
            </a:r>
          </a:p>
          <a:p>
            <a:pPr lvl="1"/>
            <a:r>
              <a:rPr lang="en-GB" dirty="0"/>
              <a:t>Energy from respiration can be used to combine ADP with P</a:t>
            </a:r>
            <a:r>
              <a:rPr lang="en-GB" baseline="-25000" dirty="0"/>
              <a:t>i</a:t>
            </a:r>
            <a:r>
              <a:rPr lang="en-GB" dirty="0"/>
              <a:t> to re-from ATP.</a:t>
            </a:r>
          </a:p>
          <a:p>
            <a:pPr lvl="2"/>
            <a:r>
              <a:rPr lang="en-GB" dirty="0"/>
              <a:t>This reaction is called </a:t>
            </a:r>
            <a:r>
              <a:rPr lang="en-GB" dirty="0" err="1">
                <a:solidFill>
                  <a:srgbClr val="CC0000"/>
                </a:solidFill>
              </a:rPr>
              <a:t>phosphorylation</a:t>
            </a:r>
            <a:r>
              <a:rPr lang="en-GB" dirty="0"/>
              <a:t> and is an example of a condensation reaction.</a:t>
            </a:r>
          </a:p>
          <a:p>
            <a:pPr lvl="2"/>
            <a:r>
              <a:rPr lang="en-GB" dirty="0"/>
              <a:t>It is catalysed by </a:t>
            </a:r>
            <a:r>
              <a:rPr lang="en-GB" dirty="0">
                <a:solidFill>
                  <a:srgbClr val="CC0000"/>
                </a:solidFill>
              </a:rPr>
              <a:t>ATP </a:t>
            </a:r>
            <a:r>
              <a:rPr lang="en-GB" smtClean="0">
                <a:solidFill>
                  <a:srgbClr val="CC0000"/>
                </a:solidFill>
              </a:rPr>
              <a:t>synthase</a:t>
            </a:r>
            <a:r>
              <a:rPr lang="en-GB" smtClean="0"/>
              <a:t>.</a:t>
            </a:r>
            <a:endParaRPr lang="en-US" dirty="0"/>
          </a:p>
        </p:txBody>
      </p:sp>
      <p:grpSp>
        <p:nvGrpSpPr>
          <p:cNvPr id="14" name="Group 13"/>
          <p:cNvGrpSpPr/>
          <p:nvPr/>
        </p:nvGrpSpPr>
        <p:grpSpPr>
          <a:xfrm>
            <a:off x="539552" y="4365104"/>
            <a:ext cx="6192217" cy="2159521"/>
            <a:chOff x="1906588" y="5084763"/>
            <a:chExt cx="5329237" cy="1439862"/>
          </a:xfrm>
        </p:grpSpPr>
        <p:sp>
          <p:nvSpPr>
            <p:cNvPr id="16388" name="Text Box 4"/>
            <p:cNvSpPr txBox="1">
              <a:spLocks noChangeArrowheads="1"/>
            </p:cNvSpPr>
            <p:nvPr/>
          </p:nvSpPr>
          <p:spPr bwMode="auto">
            <a:xfrm>
              <a:off x="1906588" y="5581650"/>
              <a:ext cx="1081087" cy="457200"/>
            </a:xfrm>
            <a:prstGeom prst="rect">
              <a:avLst/>
            </a:prstGeom>
            <a:noFill/>
            <a:ln w="9525">
              <a:noFill/>
              <a:miter lim="800000"/>
              <a:headEnd/>
              <a:tailEnd/>
            </a:ln>
            <a:effectLst/>
          </p:spPr>
          <p:txBody>
            <a:bodyPr>
              <a:spAutoFit/>
            </a:bodyPr>
            <a:lstStyle/>
            <a:p>
              <a:pPr algn="ctr">
                <a:spcBef>
                  <a:spcPct val="50000"/>
                </a:spcBef>
              </a:pPr>
              <a:r>
                <a:rPr lang="en-GB" sz="2400" b="1"/>
                <a:t>ATP</a:t>
              </a:r>
              <a:endParaRPr lang="en-US" sz="2400" b="1"/>
            </a:p>
          </p:txBody>
        </p:sp>
        <p:sp>
          <p:nvSpPr>
            <p:cNvPr id="16389" name="Text Box 5"/>
            <p:cNvSpPr txBox="1">
              <a:spLocks noChangeArrowheads="1"/>
            </p:cNvSpPr>
            <p:nvPr/>
          </p:nvSpPr>
          <p:spPr bwMode="auto">
            <a:xfrm>
              <a:off x="5722938" y="5581650"/>
              <a:ext cx="1512887" cy="457200"/>
            </a:xfrm>
            <a:prstGeom prst="rect">
              <a:avLst/>
            </a:prstGeom>
            <a:noFill/>
            <a:ln w="9525">
              <a:noFill/>
              <a:miter lim="800000"/>
              <a:headEnd/>
              <a:tailEnd/>
            </a:ln>
            <a:effectLst/>
          </p:spPr>
          <p:txBody>
            <a:bodyPr>
              <a:spAutoFit/>
            </a:bodyPr>
            <a:lstStyle/>
            <a:p>
              <a:pPr algn="ctr">
                <a:spcBef>
                  <a:spcPct val="50000"/>
                </a:spcBef>
              </a:pPr>
              <a:r>
                <a:rPr lang="en-GB" sz="2400" b="1"/>
                <a:t>ADP + P</a:t>
              </a:r>
              <a:r>
                <a:rPr lang="en-GB" sz="2400" b="1" baseline="-25000"/>
                <a:t>i</a:t>
              </a:r>
              <a:endParaRPr lang="en-US" sz="2400" b="1" baseline="-25000"/>
            </a:p>
          </p:txBody>
        </p:sp>
        <p:sp>
          <p:nvSpPr>
            <p:cNvPr id="16390" name="Line 6"/>
            <p:cNvSpPr>
              <a:spLocks noChangeShapeType="1"/>
            </p:cNvSpPr>
            <p:nvPr/>
          </p:nvSpPr>
          <p:spPr bwMode="auto">
            <a:xfrm>
              <a:off x="2916238" y="5726113"/>
              <a:ext cx="2808287" cy="0"/>
            </a:xfrm>
            <a:prstGeom prst="line">
              <a:avLst/>
            </a:prstGeom>
            <a:noFill/>
            <a:ln w="38100">
              <a:solidFill>
                <a:schemeClr val="tx1"/>
              </a:solidFill>
              <a:round/>
              <a:headEnd/>
              <a:tailEnd type="triangle" w="med" len="med"/>
            </a:ln>
            <a:effectLst/>
          </p:spPr>
          <p:txBody>
            <a:bodyPr/>
            <a:lstStyle/>
            <a:p>
              <a:endParaRPr lang="en-GB"/>
            </a:p>
          </p:txBody>
        </p:sp>
        <p:sp>
          <p:nvSpPr>
            <p:cNvPr id="16391" name="Line 7"/>
            <p:cNvSpPr>
              <a:spLocks noChangeShapeType="1"/>
            </p:cNvSpPr>
            <p:nvPr/>
          </p:nvSpPr>
          <p:spPr bwMode="auto">
            <a:xfrm flipH="1">
              <a:off x="2916238" y="5870575"/>
              <a:ext cx="2808287" cy="0"/>
            </a:xfrm>
            <a:prstGeom prst="line">
              <a:avLst/>
            </a:prstGeom>
            <a:noFill/>
            <a:ln w="38100">
              <a:solidFill>
                <a:schemeClr val="tx1"/>
              </a:solidFill>
              <a:round/>
              <a:headEnd/>
              <a:tailEnd type="triangle" w="med" len="med"/>
            </a:ln>
            <a:effectLst/>
          </p:spPr>
          <p:txBody>
            <a:bodyPr/>
            <a:lstStyle/>
            <a:p>
              <a:endParaRPr lang="en-GB"/>
            </a:p>
          </p:txBody>
        </p:sp>
        <p:sp>
          <p:nvSpPr>
            <p:cNvPr id="16392" name="Text Box 8"/>
            <p:cNvSpPr txBox="1">
              <a:spLocks noChangeArrowheads="1"/>
            </p:cNvSpPr>
            <p:nvPr/>
          </p:nvSpPr>
          <p:spPr bwMode="auto">
            <a:xfrm>
              <a:off x="3419475" y="5365750"/>
              <a:ext cx="1944688" cy="366713"/>
            </a:xfrm>
            <a:prstGeom prst="rect">
              <a:avLst/>
            </a:prstGeom>
            <a:noFill/>
            <a:ln w="9525">
              <a:noFill/>
              <a:miter lim="800000"/>
              <a:headEnd/>
              <a:tailEnd/>
            </a:ln>
            <a:effectLst/>
          </p:spPr>
          <p:txBody>
            <a:bodyPr>
              <a:spAutoFit/>
            </a:bodyPr>
            <a:lstStyle/>
            <a:p>
              <a:pPr algn="ctr">
                <a:spcBef>
                  <a:spcPct val="50000"/>
                </a:spcBef>
              </a:pPr>
              <a:r>
                <a:rPr lang="en-GB"/>
                <a:t>Hydrolysis</a:t>
              </a:r>
              <a:endParaRPr lang="en-US"/>
            </a:p>
          </p:txBody>
        </p:sp>
        <p:sp>
          <p:nvSpPr>
            <p:cNvPr id="16393" name="Text Box 9"/>
            <p:cNvSpPr txBox="1">
              <a:spLocks noChangeArrowheads="1"/>
            </p:cNvSpPr>
            <p:nvPr/>
          </p:nvSpPr>
          <p:spPr bwMode="auto">
            <a:xfrm>
              <a:off x="3419475" y="5864225"/>
              <a:ext cx="1944688" cy="366713"/>
            </a:xfrm>
            <a:prstGeom prst="rect">
              <a:avLst/>
            </a:prstGeom>
            <a:noFill/>
            <a:ln w="9525">
              <a:noFill/>
              <a:miter lim="800000"/>
              <a:headEnd/>
              <a:tailEnd/>
            </a:ln>
            <a:effectLst/>
          </p:spPr>
          <p:txBody>
            <a:bodyPr>
              <a:spAutoFit/>
            </a:bodyPr>
            <a:lstStyle/>
            <a:p>
              <a:pPr algn="ctr">
                <a:spcBef>
                  <a:spcPct val="50000"/>
                </a:spcBef>
              </a:pPr>
              <a:r>
                <a:rPr lang="en-GB" dirty="0"/>
                <a:t>Condensation</a:t>
              </a:r>
              <a:endParaRPr lang="en-US" dirty="0"/>
            </a:p>
          </p:txBody>
        </p:sp>
        <p:sp>
          <p:nvSpPr>
            <p:cNvPr id="16394" name="Text Box 10"/>
            <p:cNvSpPr txBox="1">
              <a:spLocks noChangeArrowheads="1"/>
            </p:cNvSpPr>
            <p:nvPr/>
          </p:nvSpPr>
          <p:spPr bwMode="auto">
            <a:xfrm>
              <a:off x="5219700" y="6157913"/>
              <a:ext cx="1368425" cy="366712"/>
            </a:xfrm>
            <a:prstGeom prst="rect">
              <a:avLst/>
            </a:prstGeom>
            <a:noFill/>
            <a:ln w="9525">
              <a:noFill/>
              <a:miter lim="800000"/>
              <a:headEnd/>
              <a:tailEnd/>
            </a:ln>
            <a:effectLst/>
          </p:spPr>
          <p:txBody>
            <a:bodyPr>
              <a:spAutoFit/>
            </a:bodyPr>
            <a:lstStyle/>
            <a:p>
              <a:pPr>
                <a:spcBef>
                  <a:spcPct val="50000"/>
                </a:spcBef>
              </a:pPr>
              <a:r>
                <a:rPr lang="en-GB" b="1">
                  <a:solidFill>
                    <a:srgbClr val="3333CC"/>
                  </a:solidFill>
                </a:rPr>
                <a:t>Energy in</a:t>
              </a:r>
              <a:endParaRPr lang="en-US" b="1">
                <a:solidFill>
                  <a:srgbClr val="3333CC"/>
                </a:solidFill>
              </a:endParaRPr>
            </a:p>
          </p:txBody>
        </p:sp>
        <p:sp>
          <p:nvSpPr>
            <p:cNvPr id="16395" name="Text Box 11"/>
            <p:cNvSpPr txBox="1">
              <a:spLocks noChangeArrowheads="1"/>
            </p:cNvSpPr>
            <p:nvPr/>
          </p:nvSpPr>
          <p:spPr bwMode="auto">
            <a:xfrm>
              <a:off x="5219700" y="5084763"/>
              <a:ext cx="1584325" cy="366712"/>
            </a:xfrm>
            <a:prstGeom prst="rect">
              <a:avLst/>
            </a:prstGeom>
            <a:noFill/>
            <a:ln w="9525">
              <a:noFill/>
              <a:miter lim="800000"/>
              <a:headEnd/>
              <a:tailEnd/>
            </a:ln>
            <a:effectLst/>
          </p:spPr>
          <p:txBody>
            <a:bodyPr>
              <a:spAutoFit/>
            </a:bodyPr>
            <a:lstStyle/>
            <a:p>
              <a:pPr>
                <a:spcBef>
                  <a:spcPct val="50000"/>
                </a:spcBef>
              </a:pPr>
              <a:r>
                <a:rPr lang="en-GB" b="1" dirty="0">
                  <a:solidFill>
                    <a:srgbClr val="CC0000"/>
                  </a:solidFill>
                </a:rPr>
                <a:t>Energy out</a:t>
              </a:r>
              <a:endParaRPr lang="en-US" b="1" dirty="0">
                <a:solidFill>
                  <a:srgbClr val="CC0000"/>
                </a:solidFill>
              </a:endParaRPr>
            </a:p>
          </p:txBody>
        </p:sp>
        <p:sp>
          <p:nvSpPr>
            <p:cNvPr id="16396" name="Line 12"/>
            <p:cNvSpPr>
              <a:spLocks noChangeShapeType="1"/>
            </p:cNvSpPr>
            <p:nvPr/>
          </p:nvSpPr>
          <p:spPr bwMode="auto">
            <a:xfrm flipH="1" flipV="1">
              <a:off x="4932363" y="5876925"/>
              <a:ext cx="431800" cy="360363"/>
            </a:xfrm>
            <a:prstGeom prst="line">
              <a:avLst/>
            </a:prstGeom>
            <a:noFill/>
            <a:ln w="9525">
              <a:solidFill>
                <a:schemeClr val="tx1"/>
              </a:solidFill>
              <a:round/>
              <a:headEnd/>
              <a:tailEnd type="triangle" w="med" len="med"/>
            </a:ln>
            <a:effectLst/>
          </p:spPr>
          <p:txBody>
            <a:bodyPr/>
            <a:lstStyle/>
            <a:p>
              <a:endParaRPr lang="en-GB"/>
            </a:p>
          </p:txBody>
        </p:sp>
        <p:sp>
          <p:nvSpPr>
            <p:cNvPr id="16397" name="Line 13"/>
            <p:cNvSpPr>
              <a:spLocks noChangeShapeType="1"/>
            </p:cNvSpPr>
            <p:nvPr/>
          </p:nvSpPr>
          <p:spPr bwMode="auto">
            <a:xfrm flipV="1">
              <a:off x="4932363" y="5445125"/>
              <a:ext cx="431800" cy="288925"/>
            </a:xfrm>
            <a:prstGeom prst="line">
              <a:avLst/>
            </a:prstGeom>
            <a:noFill/>
            <a:ln w="9525">
              <a:solidFill>
                <a:schemeClr val="tx1"/>
              </a:solidFill>
              <a:round/>
              <a:headEnd/>
              <a:tailEnd type="triangle" w="med" len="med"/>
            </a:ln>
            <a:effectLst/>
          </p:spPr>
          <p:txBody>
            <a:bodyPr/>
            <a:lstStyle/>
            <a:p>
              <a:endParaRPr lang="en-GB"/>
            </a:p>
          </p:txBody>
        </p:sp>
      </p:grpSp>
      <p:grpSp>
        <p:nvGrpSpPr>
          <p:cNvPr id="19" name="Group 18"/>
          <p:cNvGrpSpPr/>
          <p:nvPr/>
        </p:nvGrpSpPr>
        <p:grpSpPr>
          <a:xfrm>
            <a:off x="6804248" y="4149080"/>
            <a:ext cx="1872208" cy="792088"/>
            <a:chOff x="7020272" y="4293096"/>
            <a:chExt cx="1872208" cy="792088"/>
          </a:xfrm>
        </p:grpSpPr>
        <p:sp>
          <p:nvSpPr>
            <p:cNvPr id="17" name="5-Point Star 16"/>
            <p:cNvSpPr/>
            <p:nvPr/>
          </p:nvSpPr>
          <p:spPr>
            <a:xfrm>
              <a:off x="7740352" y="4293096"/>
              <a:ext cx="1080120" cy="792088"/>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5" name="TextBox 14"/>
            <p:cNvSpPr txBox="1"/>
            <p:nvPr/>
          </p:nvSpPr>
          <p:spPr>
            <a:xfrm>
              <a:off x="7020272" y="4581128"/>
              <a:ext cx="1872208" cy="461665"/>
            </a:xfrm>
            <a:prstGeom prst="rect">
              <a:avLst/>
            </a:prstGeom>
            <a:noFill/>
          </p:spPr>
          <p:txBody>
            <a:bodyPr wrap="square" rtlCol="0">
              <a:spAutoFit/>
            </a:bodyPr>
            <a:lstStyle/>
            <a:p>
              <a:r>
                <a:rPr lang="en-GB" sz="2400" b="1" dirty="0" err="1" smtClean="0"/>
                <a:t>exergonic</a:t>
              </a:r>
              <a:endParaRPr lang="en-GB" sz="2400" b="1" dirty="0"/>
            </a:p>
          </p:txBody>
        </p:sp>
      </p:grpSp>
      <p:grpSp>
        <p:nvGrpSpPr>
          <p:cNvPr id="20" name="Group 19"/>
          <p:cNvGrpSpPr/>
          <p:nvPr/>
        </p:nvGrpSpPr>
        <p:grpSpPr>
          <a:xfrm>
            <a:off x="6516216" y="5733256"/>
            <a:ext cx="2016224" cy="792088"/>
            <a:chOff x="6516216" y="5733256"/>
            <a:chExt cx="2016224" cy="792088"/>
          </a:xfrm>
        </p:grpSpPr>
        <p:sp>
          <p:nvSpPr>
            <p:cNvPr id="18" name="5-Point Star 17"/>
            <p:cNvSpPr/>
            <p:nvPr/>
          </p:nvSpPr>
          <p:spPr>
            <a:xfrm>
              <a:off x="7452320" y="5733256"/>
              <a:ext cx="1080120" cy="792088"/>
            </a:xfrm>
            <a:prstGeom prst="star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6" name="TextBox 15"/>
            <p:cNvSpPr txBox="1"/>
            <p:nvPr/>
          </p:nvSpPr>
          <p:spPr>
            <a:xfrm>
              <a:off x="6516216" y="6021288"/>
              <a:ext cx="1872208" cy="461665"/>
            </a:xfrm>
            <a:prstGeom prst="rect">
              <a:avLst/>
            </a:prstGeom>
            <a:noFill/>
          </p:spPr>
          <p:txBody>
            <a:bodyPr wrap="square" rtlCol="0">
              <a:spAutoFit/>
            </a:bodyPr>
            <a:lstStyle/>
            <a:p>
              <a:r>
                <a:rPr lang="en-GB" sz="2400" b="1" dirty="0" err="1" smtClean="0"/>
                <a:t>endergonic</a:t>
              </a:r>
              <a:endParaRPr lang="en-GB" sz="24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Organelles</a:t>
            </a:r>
            <a:endParaRPr lang="en-GB" dirty="0"/>
          </a:p>
        </p:txBody>
      </p:sp>
      <p:sp>
        <p:nvSpPr>
          <p:cNvPr id="3" name="Content Placeholder 2"/>
          <p:cNvSpPr>
            <a:spLocks noGrp="1"/>
          </p:cNvSpPr>
          <p:nvPr>
            <p:ph idx="1"/>
          </p:nvPr>
        </p:nvSpPr>
        <p:spPr/>
        <p:txBody>
          <a:bodyPr>
            <a:normAutofit/>
          </a:bodyPr>
          <a:lstStyle/>
          <a:p>
            <a:r>
              <a:rPr lang="en-GB" dirty="0" smtClean="0"/>
              <a:t>ATP is produced in mitochondria and chloroplasts</a:t>
            </a:r>
          </a:p>
          <a:p>
            <a:r>
              <a:rPr lang="en-GB" dirty="0" smtClean="0"/>
              <a:t>It all happens on those internal membranes that separate:</a:t>
            </a:r>
          </a:p>
          <a:p>
            <a:pPr lvl="1"/>
            <a:r>
              <a:rPr lang="en-GB" dirty="0" smtClean="0"/>
              <a:t>In mitochondria, the </a:t>
            </a:r>
            <a:r>
              <a:rPr lang="en-GB" dirty="0" err="1" smtClean="0"/>
              <a:t>intermembrane</a:t>
            </a:r>
            <a:r>
              <a:rPr lang="en-GB" dirty="0" smtClean="0"/>
              <a:t> space  from the matrix</a:t>
            </a:r>
          </a:p>
          <a:p>
            <a:pPr lvl="1"/>
            <a:r>
              <a:rPr lang="en-GB" dirty="0" smtClean="0"/>
              <a:t>In chloroplasts, the </a:t>
            </a:r>
            <a:r>
              <a:rPr lang="en-GB" dirty="0" err="1" smtClean="0"/>
              <a:t>stroma</a:t>
            </a:r>
            <a:r>
              <a:rPr lang="en-GB" dirty="0" smtClean="0"/>
              <a:t> from the </a:t>
            </a:r>
            <a:r>
              <a:rPr lang="en-GB" dirty="0" err="1" smtClean="0"/>
              <a:t>thylakoid</a:t>
            </a:r>
            <a:r>
              <a:rPr lang="en-GB" dirty="0" smtClean="0"/>
              <a:t> component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should be able to discuss…</a:t>
            </a:r>
            <a:endParaRPr lang="en-GB" dirty="0"/>
          </a:p>
        </p:txBody>
      </p:sp>
      <p:sp>
        <p:nvSpPr>
          <p:cNvPr id="3" name="Content Placeholder 2"/>
          <p:cNvSpPr>
            <a:spLocks noGrp="1"/>
          </p:cNvSpPr>
          <p:nvPr>
            <p:ph idx="1"/>
          </p:nvPr>
        </p:nvSpPr>
        <p:spPr>
          <a:xfrm>
            <a:off x="457200" y="1268760"/>
            <a:ext cx="8229600" cy="5400600"/>
          </a:xfrm>
        </p:spPr>
        <p:txBody>
          <a:bodyPr>
            <a:normAutofit fontScale="85000" lnSpcReduction="20000"/>
          </a:bodyPr>
          <a:lstStyle/>
          <a:p>
            <a:r>
              <a:rPr lang="en-GB" dirty="0" smtClean="0"/>
              <a:t>(a) The importance of chemical energy in biological processes. The central role of ATP as an energy carrier and its use in the liberation of energy for cellular activity. Structure of ATP</a:t>
            </a:r>
          </a:p>
          <a:p>
            <a:r>
              <a:rPr lang="en-GB" dirty="0" smtClean="0"/>
              <a:t>(b) The synthesis of ATP by means of a flow of protons through the enzyme ATP </a:t>
            </a:r>
            <a:r>
              <a:rPr lang="en-GB" dirty="0" err="1" smtClean="0"/>
              <a:t>synthetase</a:t>
            </a:r>
            <a:r>
              <a:rPr lang="en-GB" dirty="0" smtClean="0"/>
              <a:t>. </a:t>
            </a:r>
            <a:r>
              <a:rPr lang="en-GB" dirty="0" err="1" smtClean="0"/>
              <a:t>Chemiosmosis</a:t>
            </a:r>
            <a:r>
              <a:rPr lang="en-GB" dirty="0" smtClean="0"/>
              <a:t> and electrochemical gradient. The similarity between mitochondrial and chloroplast membrane function in providing a proton gradient for ATP synthesis.</a:t>
            </a:r>
          </a:p>
          <a:p>
            <a:r>
              <a:rPr lang="en-GB" dirty="0" smtClean="0"/>
              <a:t>(c) The maintenance of the proton gradient by proton pumps driven by electron energy. The alternate arrangement of pumps and electron carriers to form the electron transport chain. (Names of proton pumps and electron carriers in the electron transport system are </a:t>
            </a:r>
            <a:r>
              <a:rPr lang="en-GB" b="1" dirty="0" smtClean="0"/>
              <a:t>not required).</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latin typeface="Comic Sans MS" pitchFamily="66" charset="0"/>
              </a:rPr>
              <a:t>Size and Shape</a:t>
            </a:r>
          </a:p>
        </p:txBody>
      </p:sp>
      <p:sp>
        <p:nvSpPr>
          <p:cNvPr id="10243" name="Rectangle 3"/>
          <p:cNvSpPr>
            <a:spLocks noGrp="1" noChangeArrowheads="1"/>
          </p:cNvSpPr>
          <p:nvPr>
            <p:ph type="body" idx="1"/>
          </p:nvPr>
        </p:nvSpPr>
        <p:spPr/>
        <p:txBody>
          <a:bodyPr/>
          <a:lstStyle/>
          <a:p>
            <a:r>
              <a:rPr lang="en-GB">
                <a:latin typeface="Comic Sans MS" pitchFamily="66" charset="0"/>
              </a:rPr>
              <a:t>Can vary </a:t>
            </a:r>
          </a:p>
          <a:p>
            <a:r>
              <a:rPr lang="en-GB">
                <a:latin typeface="Comic Sans MS" pitchFamily="66" charset="0"/>
              </a:rPr>
              <a:t>Usually between 2-10µm in length</a:t>
            </a:r>
          </a:p>
          <a:p>
            <a:r>
              <a:rPr lang="en-GB">
                <a:latin typeface="Comic Sans MS" pitchFamily="66" charset="0"/>
              </a:rPr>
              <a:t>Usually disc shaped</a:t>
            </a:r>
          </a:p>
          <a:p>
            <a:endParaRPr lang="en-GB">
              <a:latin typeface="Comic Sans MS" pitchFamily="66" charset="0"/>
            </a:endParaRPr>
          </a:p>
        </p:txBody>
      </p:sp>
      <p:pic>
        <p:nvPicPr>
          <p:cNvPr id="10244" name="Picture 4"/>
          <p:cNvPicPr>
            <a:picLocks noChangeAspect="1" noChangeArrowheads="1"/>
          </p:cNvPicPr>
          <p:nvPr/>
        </p:nvPicPr>
        <p:blipFill>
          <a:blip r:embed="rId2" cstate="print"/>
          <a:srcRect/>
          <a:stretch>
            <a:fillRect/>
          </a:stretch>
        </p:blipFill>
        <p:spPr bwMode="auto">
          <a:xfrm>
            <a:off x="2484438" y="3357563"/>
            <a:ext cx="4679950" cy="32496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330824" cy="3370386"/>
          </a:xfrm>
        </p:spPr>
        <p:txBody>
          <a:bodyPr/>
          <a:lstStyle/>
          <a:p>
            <a:r>
              <a:rPr lang="en-GB" dirty="0" smtClean="0"/>
              <a:t>Electron micrograph</a:t>
            </a:r>
            <a:endParaRPr lang="en-GB" dirty="0"/>
          </a:p>
        </p:txBody>
      </p:sp>
      <p:sp>
        <p:nvSpPr>
          <p:cNvPr id="3" name="Content Placeholder 2"/>
          <p:cNvSpPr>
            <a:spLocks noGrp="1"/>
          </p:cNvSpPr>
          <p:nvPr>
            <p:ph idx="1"/>
          </p:nvPr>
        </p:nvSpPr>
        <p:spPr/>
        <p:txBody>
          <a:bodyPr/>
          <a:lstStyle/>
          <a:p>
            <a:endParaRPr lang="en-GB"/>
          </a:p>
        </p:txBody>
      </p:sp>
      <p:pic>
        <p:nvPicPr>
          <p:cNvPr id="35842" name="Picture 2" descr="http://www.compulink.co.uk/~argus/Dreambio/photosynthesis/chloroplast4.gif"/>
          <p:cNvPicPr>
            <a:picLocks noChangeAspect="1" noChangeArrowheads="1"/>
          </p:cNvPicPr>
          <p:nvPr/>
        </p:nvPicPr>
        <p:blipFill>
          <a:blip r:embed="rId2" cstate="print"/>
          <a:srcRect/>
          <a:stretch>
            <a:fillRect/>
          </a:stretch>
        </p:blipFill>
        <p:spPr bwMode="auto">
          <a:xfrm>
            <a:off x="5004048" y="260648"/>
            <a:ext cx="3456384" cy="633023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6866" name="Picture 2" descr="http://www.dnr.sc.gov/ael/personals/pjpb/lecture/chloroplast_em.jpg"/>
          <p:cNvPicPr>
            <a:picLocks noChangeAspect="1" noChangeArrowheads="1"/>
          </p:cNvPicPr>
          <p:nvPr/>
        </p:nvPicPr>
        <p:blipFill>
          <a:blip r:embed="rId2" cstate="print"/>
          <a:srcRect/>
          <a:stretch>
            <a:fillRect/>
          </a:stretch>
        </p:blipFill>
        <p:spPr bwMode="auto">
          <a:xfrm>
            <a:off x="971599" y="548680"/>
            <a:ext cx="7545749" cy="504056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33794" name="Picture 2" descr="http://liquidbio.pbworks.com/f/chloroplast.jpg"/>
          <p:cNvPicPr>
            <a:picLocks noChangeAspect="1" noChangeArrowheads="1"/>
          </p:cNvPicPr>
          <p:nvPr/>
        </p:nvPicPr>
        <p:blipFill>
          <a:blip r:embed="rId2" cstate="print"/>
          <a:srcRect/>
          <a:stretch>
            <a:fillRect/>
          </a:stretch>
        </p:blipFill>
        <p:spPr bwMode="auto">
          <a:xfrm>
            <a:off x="1403648" y="188640"/>
            <a:ext cx="5976664" cy="659450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Diagram labelling quick-draw</a:t>
            </a:r>
            <a:endParaRPr lang="en-GB" dirty="0"/>
          </a:p>
        </p:txBody>
      </p:sp>
      <p:pic>
        <p:nvPicPr>
          <p:cNvPr id="34818" name="Picture 2" descr="File:Chloroplast diagram.svg">
            <a:hlinkClick r:id="rId2"/>
          </p:cNvPr>
          <p:cNvPicPr>
            <a:picLocks noChangeAspect="1" noChangeArrowheads="1"/>
          </p:cNvPicPr>
          <p:nvPr/>
        </p:nvPicPr>
        <p:blipFill>
          <a:blip r:embed="rId3" cstate="print"/>
          <a:srcRect/>
          <a:stretch>
            <a:fillRect/>
          </a:stretch>
        </p:blipFill>
        <p:spPr bwMode="auto">
          <a:xfrm>
            <a:off x="755576" y="1466849"/>
            <a:ext cx="7620000" cy="539115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p:txBody>
          <a:bodyPr/>
          <a:lstStyle/>
          <a:p>
            <a:r>
              <a:rPr lang="en-GB"/>
              <a:t>Mitochondria</a:t>
            </a:r>
          </a:p>
        </p:txBody>
      </p:sp>
      <p:pic>
        <p:nvPicPr>
          <p:cNvPr id="4102" name="Picture 6" descr="mitochondria"/>
          <p:cNvPicPr>
            <a:picLocks noChangeAspect="1" noChangeArrowheads="1"/>
          </p:cNvPicPr>
          <p:nvPr/>
        </p:nvPicPr>
        <p:blipFill>
          <a:blip r:embed="rId2" cstate="print"/>
          <a:srcRect/>
          <a:stretch>
            <a:fillRect/>
          </a:stretch>
        </p:blipFill>
        <p:spPr bwMode="auto">
          <a:xfrm>
            <a:off x="0" y="-11979"/>
            <a:ext cx="9144000" cy="686997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hlinkClick r:id="rId2"/>
              </a:rPr>
              <a:t>http://www.nobelprize.org/nobel_prizes/chemistry/laureates/1978/mitchell-speech.html</a:t>
            </a:r>
            <a:endParaRPr lang="en-GB" dirty="0" smtClean="0"/>
          </a:p>
          <a:p>
            <a:endParaRPr lang="en-GB"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www.atpsynthase.info/images/wm1.jpg"/>
          <p:cNvPicPr>
            <a:picLocks noChangeAspect="1" noChangeArrowheads="1"/>
          </p:cNvPicPr>
          <p:nvPr/>
        </p:nvPicPr>
        <p:blipFill>
          <a:blip r:embed="rId2" cstate="print"/>
          <a:srcRect/>
          <a:stretch>
            <a:fillRect/>
          </a:stretch>
        </p:blipFill>
        <p:spPr bwMode="auto">
          <a:xfrm>
            <a:off x="1331640" y="332656"/>
            <a:ext cx="7272808" cy="573512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4581128"/>
            <a:ext cx="8229600" cy="1545035"/>
          </a:xfrm>
        </p:spPr>
        <p:txBody>
          <a:bodyPr>
            <a:normAutofit fontScale="85000" lnSpcReduction="20000"/>
          </a:bodyPr>
          <a:lstStyle/>
          <a:p>
            <a:r>
              <a:rPr lang="en-GB" dirty="0" smtClean="0"/>
              <a:t>Fig. 2. Electron micrograph of sub-mitochondrial particles. </a:t>
            </a:r>
            <a:r>
              <a:rPr lang="en-GB" dirty="0" err="1" smtClean="0"/>
              <a:t>Everted</a:t>
            </a:r>
            <a:r>
              <a:rPr lang="en-GB" dirty="0" smtClean="0"/>
              <a:t> inner mitochondrial membranes lined with lollipop structures, later shown to be the ATP </a:t>
            </a:r>
            <a:r>
              <a:rPr lang="en-GB" dirty="0" err="1" smtClean="0"/>
              <a:t>synthase</a:t>
            </a:r>
            <a:r>
              <a:rPr lang="en-GB" dirty="0" smtClean="0"/>
              <a:t>. From </a:t>
            </a:r>
            <a:r>
              <a:rPr lang="en-GB" dirty="0" smtClean="0">
                <a:hlinkClick r:id="" action="ppaction://hlinkfile"/>
              </a:rPr>
              <a:t>[12]</a:t>
            </a:r>
            <a:r>
              <a:rPr lang="en-GB" dirty="0" smtClean="0"/>
              <a:t>.</a:t>
            </a:r>
          </a:p>
          <a:p>
            <a:endParaRPr lang="en-GB" dirty="0"/>
          </a:p>
        </p:txBody>
      </p:sp>
      <p:pic>
        <p:nvPicPr>
          <p:cNvPr id="21506" name="Picture 2" descr="http://ars.els-cdn.com/content/image/1-s2.0-S0005272806000028-gr2.jpg"/>
          <p:cNvPicPr>
            <a:picLocks noChangeAspect="1" noChangeArrowheads="1"/>
          </p:cNvPicPr>
          <p:nvPr/>
        </p:nvPicPr>
        <p:blipFill>
          <a:blip r:embed="rId2" cstate="print"/>
          <a:srcRect/>
          <a:stretch>
            <a:fillRect/>
          </a:stretch>
        </p:blipFill>
        <p:spPr bwMode="auto">
          <a:xfrm>
            <a:off x="827584" y="188640"/>
            <a:ext cx="7757877" cy="439248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4149080"/>
            <a:ext cx="8229600" cy="1977083"/>
          </a:xfrm>
        </p:spPr>
        <p:txBody>
          <a:bodyPr>
            <a:normAutofit fontScale="77500" lnSpcReduction="20000"/>
          </a:bodyPr>
          <a:lstStyle/>
          <a:p>
            <a:r>
              <a:rPr lang="en-GB" dirty="0" smtClean="0"/>
              <a:t> Electron microscopic images of ATP </a:t>
            </a:r>
            <a:r>
              <a:rPr lang="en-GB" dirty="0" err="1" smtClean="0"/>
              <a:t>synthase</a:t>
            </a:r>
            <a:r>
              <a:rPr lang="en-GB" dirty="0" smtClean="0"/>
              <a:t> from various organisms. The images were obtained by averaging negatively stained single particles. The peripheral stalk can be seen in each image from (left) bovine mitochondria </a:t>
            </a:r>
            <a:r>
              <a:rPr lang="en-GB" dirty="0" smtClean="0">
                <a:hlinkClick r:id="" action="ppaction://hlinkfile"/>
              </a:rPr>
              <a:t>[45]</a:t>
            </a:r>
            <a:r>
              <a:rPr lang="en-GB" dirty="0" smtClean="0"/>
              <a:t>, from </a:t>
            </a:r>
            <a:r>
              <a:rPr lang="en-GB" i="1" dirty="0" smtClean="0"/>
              <a:t>E. coli</a:t>
            </a:r>
            <a:r>
              <a:rPr lang="en-GB" dirty="0" smtClean="0">
                <a:hlinkClick r:id="" action="ppaction://hlinkfile"/>
              </a:rPr>
              <a:t>[46]</a:t>
            </a:r>
            <a:r>
              <a:rPr lang="en-GB" dirty="0" smtClean="0"/>
              <a:t>, and (right) chloroplasts </a:t>
            </a:r>
            <a:r>
              <a:rPr lang="en-GB" dirty="0" smtClean="0">
                <a:hlinkClick r:id="" action="ppaction://hlinkfile"/>
              </a:rPr>
              <a:t>[47]</a:t>
            </a:r>
            <a:r>
              <a:rPr lang="en-GB" dirty="0" smtClean="0"/>
              <a:t>.</a:t>
            </a:r>
          </a:p>
          <a:p>
            <a:endParaRPr lang="en-GB" dirty="0"/>
          </a:p>
        </p:txBody>
      </p:sp>
      <p:pic>
        <p:nvPicPr>
          <p:cNvPr id="22530" name="Picture 2" descr="Full-size image (47 K)"/>
          <p:cNvPicPr>
            <a:picLocks noChangeAspect="1" noChangeArrowheads="1"/>
          </p:cNvPicPr>
          <p:nvPr/>
        </p:nvPicPr>
        <p:blipFill>
          <a:blip r:embed="rId2" cstate="print"/>
          <a:srcRect/>
          <a:stretch>
            <a:fillRect/>
          </a:stretch>
        </p:blipFill>
        <p:spPr bwMode="auto">
          <a:xfrm>
            <a:off x="539552" y="1124744"/>
            <a:ext cx="8317616" cy="295232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Energy</a:t>
            </a:r>
            <a:endParaRPr lang="en-GB" dirty="0"/>
          </a:p>
        </p:txBody>
      </p:sp>
      <p:sp>
        <p:nvSpPr>
          <p:cNvPr id="3" name="Content Placeholder 2"/>
          <p:cNvSpPr>
            <a:spLocks noGrp="1"/>
          </p:cNvSpPr>
          <p:nvPr>
            <p:ph idx="1"/>
          </p:nvPr>
        </p:nvSpPr>
        <p:spPr>
          <a:xfrm>
            <a:off x="611560" y="2288312"/>
            <a:ext cx="7920880" cy="4569688"/>
          </a:xfrm>
        </p:spPr>
        <p:txBody>
          <a:bodyPr>
            <a:noAutofit/>
          </a:bodyPr>
          <a:lstStyle/>
          <a:p>
            <a:pPr>
              <a:buNone/>
            </a:pPr>
            <a:r>
              <a:rPr lang="en-GB" sz="2400" dirty="0" smtClean="0"/>
              <a:t>“energy can be neither created nor destroyed. However, energy can change forms, and energy can flow from one place to another”</a:t>
            </a:r>
          </a:p>
          <a:p>
            <a:pPr>
              <a:buNone/>
            </a:pPr>
            <a:endParaRPr lang="en-GB" sz="2400" dirty="0" smtClean="0"/>
          </a:p>
          <a:p>
            <a:r>
              <a:rPr lang="en-GB" sz="2400" dirty="0" smtClean="0"/>
              <a:t>In what forms  can you find energy?</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3554" name="Picture 2" descr="Full-size image (91 K)"/>
          <p:cNvPicPr>
            <a:picLocks noChangeAspect="1" noChangeArrowheads="1"/>
          </p:cNvPicPr>
          <p:nvPr/>
        </p:nvPicPr>
        <p:blipFill>
          <a:blip r:embed="rId2" cstate="print"/>
          <a:srcRect/>
          <a:stretch>
            <a:fillRect/>
          </a:stretch>
        </p:blipFill>
        <p:spPr bwMode="auto">
          <a:xfrm>
            <a:off x="683568" y="260647"/>
            <a:ext cx="6480720" cy="4238807"/>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hlinkClick r:id="rId2"/>
              </a:rPr>
              <a:t>http://www.sciencedirect.com/science/article/pii/S0005272806000028</a:t>
            </a:r>
            <a:endParaRPr lang="en-GB" dirty="0" smtClean="0"/>
          </a:p>
          <a:p>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864" y="1124744"/>
            <a:ext cx="5410944" cy="1143000"/>
          </a:xfrm>
        </p:spPr>
        <p:txBody>
          <a:bodyPr>
            <a:noAutofit/>
          </a:bodyPr>
          <a:lstStyle/>
          <a:p>
            <a:r>
              <a:rPr lang="en-GB" sz="3200" dirty="0" smtClean="0">
                <a:hlinkClick r:id="rId2"/>
              </a:rPr>
              <a:t>http://www.its.caltech.edu/~skopf/ESE_Bi168/files/2A.%20Mitchell%201961.pdf</a:t>
            </a:r>
            <a:r>
              <a:rPr lang="en-GB" sz="3200" dirty="0" smtClean="0"/>
              <a:t/>
            </a:r>
            <a:br>
              <a:rPr lang="en-GB" sz="3200" dirty="0" smtClean="0"/>
            </a:br>
            <a:r>
              <a:rPr lang="en-GB" sz="3200" dirty="0" smtClean="0"/>
              <a:t> Cited by 2569!!!! </a:t>
            </a:r>
            <a:br>
              <a:rPr lang="en-GB" sz="3200" dirty="0" smtClean="0"/>
            </a:br>
            <a:endParaRPr lang="en-GB" sz="3200" dirty="0"/>
          </a:p>
        </p:txBody>
      </p:sp>
      <p:sp>
        <p:nvSpPr>
          <p:cNvPr id="3" name="Content Placeholder 2"/>
          <p:cNvSpPr>
            <a:spLocks noGrp="1"/>
          </p:cNvSpPr>
          <p:nvPr>
            <p:ph idx="1"/>
          </p:nvPr>
        </p:nvSpPr>
        <p:spPr>
          <a:xfrm>
            <a:off x="467544" y="2924944"/>
            <a:ext cx="8229600" cy="3777283"/>
          </a:xfrm>
        </p:spPr>
        <p:txBody>
          <a:bodyPr>
            <a:normAutofit lnSpcReduction="10000"/>
          </a:bodyPr>
          <a:lstStyle/>
          <a:p>
            <a:pPr>
              <a:buNone/>
            </a:pPr>
            <a:r>
              <a:rPr lang="en-GB" dirty="0" smtClean="0"/>
              <a:t>Peter D. Mitchell proposed the </a:t>
            </a:r>
            <a:r>
              <a:rPr lang="en-GB" dirty="0" err="1" smtClean="0"/>
              <a:t>chemiosmotic</a:t>
            </a:r>
            <a:r>
              <a:rPr lang="en-GB" dirty="0" smtClean="0"/>
              <a:t> hypothesis in 1961. The theory suggests essentially that most ATP synthesis in respiring cells comes from the electrochemical gradient across the inner membranes of mitochondria by using the energy formed from the breaking down of energy-rich molecules such as glucose.</a:t>
            </a:r>
          </a:p>
          <a:p>
            <a:pPr>
              <a:buNone/>
            </a:pPr>
            <a:endParaRPr lang="en-GB" dirty="0" smtClean="0"/>
          </a:p>
          <a:p>
            <a:pPr>
              <a:buNone/>
            </a:pPr>
            <a:endParaRPr lang="en-GB" dirty="0"/>
          </a:p>
        </p:txBody>
      </p:sp>
      <p:pic>
        <p:nvPicPr>
          <p:cNvPr id="17410" name="Picture 2" descr="http://upload.wikimedia.org/wikipedia/en/c/cd/Peter_Dennis_Mitchell.jpg">
            <a:hlinkClick r:id="rId3"/>
          </p:cNvPr>
          <p:cNvPicPr>
            <a:picLocks noChangeAspect="1" noChangeArrowheads="1"/>
          </p:cNvPicPr>
          <p:nvPr/>
        </p:nvPicPr>
        <p:blipFill>
          <a:blip r:embed="rId4" cstate="print"/>
          <a:srcRect/>
          <a:stretch>
            <a:fillRect/>
          </a:stretch>
        </p:blipFill>
        <p:spPr bwMode="auto">
          <a:xfrm>
            <a:off x="827584" y="0"/>
            <a:ext cx="2095500" cy="296227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0" y="260648"/>
            <a:ext cx="3635896" cy="6597352"/>
          </a:xfrm>
        </p:spPr>
        <p:txBody>
          <a:bodyPr>
            <a:normAutofit lnSpcReduction="10000"/>
          </a:bodyPr>
          <a:lstStyle/>
          <a:p>
            <a:pPr>
              <a:buNone/>
            </a:pPr>
            <a:r>
              <a:rPr lang="en-GB" dirty="0" smtClean="0"/>
              <a:t>This was a radical proposal at the time, and was not well accepted. The prevailing view was that the energy of electron transfer was stored as a stable high potential intermediate, a chemically more conservative concept.</a:t>
            </a:r>
          </a:p>
          <a:p>
            <a:pPr>
              <a:buNone/>
            </a:pPr>
            <a:endParaRPr lang="en-GB" dirty="0"/>
          </a:p>
        </p:txBody>
      </p:sp>
      <p:pic>
        <p:nvPicPr>
          <p:cNvPr id="1026" name="Picture 2" descr="File:Mitochondrial electron transport chain—Etc4.svg">
            <a:hlinkClick r:id="rId2"/>
          </p:cNvPr>
          <p:cNvPicPr>
            <a:picLocks noChangeAspect="1" noChangeArrowheads="1"/>
          </p:cNvPicPr>
          <p:nvPr/>
        </p:nvPicPr>
        <p:blipFill>
          <a:blip r:embed="rId3" cstate="print"/>
          <a:srcRect/>
          <a:stretch>
            <a:fillRect/>
          </a:stretch>
        </p:blipFill>
        <p:spPr bwMode="auto">
          <a:xfrm>
            <a:off x="3923928" y="1052736"/>
            <a:ext cx="5059327" cy="458306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The problem with the older paradigm is that no high energy intermediate was ever found, and the evidence for proton pumping by the complexes of the electron transfer chain grew too great to be ignored. Eventually the weight of evidence began to favour the </a:t>
            </a:r>
            <a:r>
              <a:rPr lang="en-GB" dirty="0" err="1" smtClean="0"/>
              <a:t>chemiosmotic</a:t>
            </a:r>
            <a:r>
              <a:rPr lang="en-GB" dirty="0" smtClean="0"/>
              <a:t> hypothesis, and in 1978, Peter Mitchell was awarded the Nobel Prize in Chemistry.</a:t>
            </a:r>
          </a:p>
          <a:p>
            <a:endParaRPr lang="en-GB" dirty="0" smtClean="0"/>
          </a:p>
          <a:p>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err="1" smtClean="0"/>
              <a:t>Chemiosmotic</a:t>
            </a:r>
            <a:r>
              <a:rPr lang="en-GB" dirty="0" smtClean="0"/>
              <a:t> Theory of ATP production</a:t>
            </a:r>
            <a:r>
              <a:rPr lang="en-GB" sz="2000" dirty="0" smtClean="0"/>
              <a:t/>
            </a:r>
            <a:br>
              <a:rPr lang="en-GB" sz="2000" dirty="0" smtClean="0"/>
            </a:br>
            <a:r>
              <a:rPr lang="en-GB" sz="2000" dirty="0" smtClean="0">
                <a:hlinkClick r:id="rId3"/>
              </a:rPr>
              <a:t>http://www.nobelprize.org/nobel_prizes/chemistry/laureates/1978/mitchell-bio.html</a:t>
            </a:r>
            <a:r>
              <a:rPr lang="en-GB" sz="2000" dirty="0" smtClean="0"/>
              <a:t> </a:t>
            </a:r>
            <a:endParaRPr lang="en-GB" sz="2000" dirty="0"/>
          </a:p>
        </p:txBody>
      </p:sp>
      <p:sp>
        <p:nvSpPr>
          <p:cNvPr id="6" name="Content Placeholder 5"/>
          <p:cNvSpPr>
            <a:spLocks noGrp="1"/>
          </p:cNvSpPr>
          <p:nvPr>
            <p:ph idx="1"/>
          </p:nvPr>
        </p:nvSpPr>
        <p:spPr/>
        <p:txBody>
          <a:bodyPr>
            <a:normAutofit lnSpcReduction="10000"/>
          </a:bodyPr>
          <a:lstStyle/>
          <a:p>
            <a:r>
              <a:rPr lang="en-GB" dirty="0" smtClean="0"/>
              <a:t>Mitchell (1961)</a:t>
            </a:r>
          </a:p>
          <a:p>
            <a:r>
              <a:rPr lang="en-GB" dirty="0" smtClean="0"/>
              <a:t>He proposed protons are actively pumped into the inter-membrane space of the mitochondria</a:t>
            </a:r>
          </a:p>
          <a:p>
            <a:r>
              <a:rPr lang="en-GB" dirty="0" smtClean="0"/>
              <a:t>Done using the energy produced by electron transport chain</a:t>
            </a:r>
          </a:p>
          <a:p>
            <a:r>
              <a:rPr lang="en-GB" dirty="0" smtClean="0"/>
              <a:t>Results in a concentration gradient </a:t>
            </a:r>
          </a:p>
          <a:p>
            <a:pPr>
              <a:buNone/>
            </a:pPr>
            <a:r>
              <a:rPr lang="en-GB" sz="2400" dirty="0" smtClean="0"/>
              <a:t>	(and as they are H+ ions also a pH difference and an electrochemical gradient)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17565"/>
            <a:ext cx="8229600" cy="5840435"/>
          </a:xfrm>
        </p:spPr>
        <p:txBody>
          <a:bodyPr/>
          <a:lstStyle/>
          <a:p>
            <a:r>
              <a:rPr lang="en-GB" dirty="0" smtClean="0"/>
              <a:t>This means there is a tendency for the H+ ions to move back into the matrix</a:t>
            </a:r>
          </a:p>
          <a:p>
            <a:r>
              <a:rPr lang="en-GB" dirty="0" smtClean="0"/>
              <a:t>But they cant get across the membrane</a:t>
            </a:r>
          </a:p>
          <a:p>
            <a:r>
              <a:rPr lang="en-GB" dirty="0" smtClean="0"/>
              <a:t>They have to go through special pores which are linked to </a:t>
            </a:r>
            <a:r>
              <a:rPr lang="en-GB" dirty="0" err="1" smtClean="0"/>
              <a:t>ATPsynthetase</a:t>
            </a:r>
            <a:r>
              <a:rPr lang="en-GB" dirty="0" smtClean="0"/>
              <a:t> enzymes</a:t>
            </a:r>
          </a:p>
          <a:p>
            <a:r>
              <a:rPr lang="en-GB" dirty="0" smtClean="0"/>
              <a:t>The energy  from the gradient drives the synthesis of ATP.</a:t>
            </a:r>
          </a:p>
          <a:p>
            <a:r>
              <a:rPr lang="en-GB" dirty="0" smtClean="0"/>
              <a:t>It is a universal mechanism found in all living things.</a:t>
            </a:r>
          </a:p>
          <a:p>
            <a:r>
              <a:rPr lang="en-GB" dirty="0" smtClean="0"/>
              <a:t>Won him the Nobel Prize in 1978</a:t>
            </a:r>
            <a:endParaRPr lang="en-GB" dirty="0"/>
          </a:p>
        </p:txBody>
      </p:sp>
      <p:pic>
        <p:nvPicPr>
          <p:cNvPr id="1026" name="Picture 2"/>
          <p:cNvPicPr>
            <a:picLocks noChangeAspect="1" noChangeArrowheads="1"/>
          </p:cNvPicPr>
          <p:nvPr/>
        </p:nvPicPr>
        <p:blipFill>
          <a:blip r:embed="rId3" cstate="print"/>
          <a:srcRect/>
          <a:stretch>
            <a:fillRect/>
          </a:stretch>
        </p:blipFill>
        <p:spPr bwMode="auto">
          <a:xfrm>
            <a:off x="7164288" y="5382344"/>
            <a:ext cx="1475656" cy="14756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cstate="print"/>
          <a:srcRect/>
          <a:stretch>
            <a:fillRect/>
          </a:stretch>
        </p:blipFill>
        <p:spPr bwMode="auto">
          <a:xfrm>
            <a:off x="214281" y="357166"/>
            <a:ext cx="8806211" cy="52149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Brian Cox</a:t>
            </a:r>
            <a:endParaRPr lang="en-GB" dirty="0"/>
          </a:p>
        </p:txBody>
      </p:sp>
      <p:sp>
        <p:nvSpPr>
          <p:cNvPr id="3" name="Content Placeholder 2"/>
          <p:cNvSpPr>
            <a:spLocks noGrp="1"/>
          </p:cNvSpPr>
          <p:nvPr>
            <p:ph idx="1"/>
          </p:nvPr>
        </p:nvSpPr>
        <p:spPr/>
        <p:txBody>
          <a:bodyPr/>
          <a:lstStyle/>
          <a:p>
            <a:r>
              <a:rPr lang="en-GB" dirty="0" smtClean="0">
                <a:hlinkClick r:id="rId2"/>
              </a:rPr>
              <a:t>https://www.youtube.com/watch?v=qtyP3zkZYlE</a:t>
            </a:r>
            <a:r>
              <a:rPr lang="en-GB" dirty="0" smtClean="0"/>
              <a:t> </a:t>
            </a:r>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Origin of life?</a:t>
            </a:r>
            <a:endParaRPr lang="en-GB" dirty="0"/>
          </a:p>
        </p:txBody>
      </p:sp>
      <p:sp>
        <p:nvSpPr>
          <p:cNvPr id="3" name="Content Placeholder 2"/>
          <p:cNvSpPr>
            <a:spLocks noGrp="1"/>
          </p:cNvSpPr>
          <p:nvPr>
            <p:ph idx="1"/>
          </p:nvPr>
        </p:nvSpPr>
        <p:spPr/>
        <p:txBody>
          <a:bodyPr/>
          <a:lstStyle/>
          <a:p>
            <a:r>
              <a:rPr lang="en-GB" dirty="0" smtClean="0">
                <a:hlinkClick r:id="rId2"/>
              </a:rPr>
              <a:t>http://www.newscientist.com/article/mg20427306.200-was-our-oldest-ancestor-a-protonpowered-rock.html</a:t>
            </a:r>
            <a:r>
              <a:rPr lang="en-GB" dirty="0" smtClean="0"/>
              <a:t> </a:t>
            </a:r>
          </a:p>
          <a:p>
            <a:r>
              <a:rPr lang="en-GB" dirty="0" smtClean="0">
                <a:hlinkClick r:id="rId3"/>
              </a:rPr>
              <a:t>http://www.newscientist.com/video/45319855001-lifes-origins.html</a:t>
            </a:r>
            <a:r>
              <a:rPr lang="en-GB" dirty="0" smtClean="0"/>
              <a:t> </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7544" y="332656"/>
            <a:ext cx="8229600" cy="1143000"/>
          </a:xfrm>
        </p:spPr>
        <p:txBody>
          <a:bodyPr/>
          <a:lstStyle/>
          <a:p>
            <a:r>
              <a:rPr lang="en-GB" dirty="0"/>
              <a:t>Energy’s many forms</a:t>
            </a:r>
            <a:endParaRPr lang="en-US" dirty="0"/>
          </a:p>
        </p:txBody>
      </p:sp>
      <p:sp>
        <p:nvSpPr>
          <p:cNvPr id="7171" name="Rectangle 3"/>
          <p:cNvSpPr>
            <a:spLocks noGrp="1" noChangeArrowheads="1"/>
          </p:cNvSpPr>
          <p:nvPr>
            <p:ph idx="1"/>
          </p:nvPr>
        </p:nvSpPr>
        <p:spPr>
          <a:xfrm>
            <a:off x="457200" y="1600200"/>
            <a:ext cx="8229600" cy="1973263"/>
          </a:xfrm>
        </p:spPr>
        <p:txBody>
          <a:bodyPr/>
          <a:lstStyle/>
          <a:p>
            <a:r>
              <a:rPr lang="en-GB" dirty="0"/>
              <a:t>There are many different forms of energy.</a:t>
            </a:r>
          </a:p>
          <a:p>
            <a:endParaRPr lang="en-GB" dirty="0"/>
          </a:p>
          <a:p>
            <a:r>
              <a:rPr lang="en-GB" dirty="0"/>
              <a:t>Can you name some of them:</a:t>
            </a:r>
          </a:p>
          <a:p>
            <a:endParaRPr lang="en-GB" dirty="0"/>
          </a:p>
          <a:p>
            <a:endParaRPr lang="en-US" dirty="0"/>
          </a:p>
        </p:txBody>
      </p:sp>
      <p:sp>
        <p:nvSpPr>
          <p:cNvPr id="7172" name="Text Box 4"/>
          <p:cNvSpPr txBox="1">
            <a:spLocks noChangeArrowheads="1"/>
          </p:cNvSpPr>
          <p:nvPr/>
        </p:nvSpPr>
        <p:spPr bwMode="auto">
          <a:xfrm>
            <a:off x="900113" y="4149725"/>
            <a:ext cx="1439862" cy="457200"/>
          </a:xfrm>
          <a:prstGeom prst="rect">
            <a:avLst/>
          </a:prstGeom>
          <a:noFill/>
          <a:ln w="9525">
            <a:noFill/>
            <a:miter lim="800000"/>
            <a:headEnd/>
            <a:tailEnd/>
          </a:ln>
          <a:effectLst/>
        </p:spPr>
        <p:txBody>
          <a:bodyPr>
            <a:spAutoFit/>
          </a:bodyPr>
          <a:lstStyle/>
          <a:p>
            <a:pPr algn="ctr">
              <a:spcBef>
                <a:spcPct val="50000"/>
              </a:spcBef>
            </a:pPr>
            <a:r>
              <a:rPr lang="en-GB" sz="2400" b="1">
                <a:solidFill>
                  <a:srgbClr val="CC0000"/>
                </a:solidFill>
              </a:rPr>
              <a:t>Light</a:t>
            </a:r>
            <a:endParaRPr lang="en-US" sz="2400" b="1">
              <a:solidFill>
                <a:srgbClr val="CC0000"/>
              </a:solidFill>
            </a:endParaRPr>
          </a:p>
        </p:txBody>
      </p:sp>
      <p:sp>
        <p:nvSpPr>
          <p:cNvPr id="7173" name="Text Box 5"/>
          <p:cNvSpPr txBox="1">
            <a:spLocks noChangeArrowheads="1"/>
          </p:cNvSpPr>
          <p:nvPr/>
        </p:nvSpPr>
        <p:spPr bwMode="auto">
          <a:xfrm>
            <a:off x="4427538" y="4868863"/>
            <a:ext cx="1657350" cy="457200"/>
          </a:xfrm>
          <a:prstGeom prst="rect">
            <a:avLst/>
          </a:prstGeom>
          <a:noFill/>
          <a:ln w="9525">
            <a:noFill/>
            <a:miter lim="800000"/>
            <a:headEnd/>
            <a:tailEnd/>
          </a:ln>
          <a:effectLst/>
        </p:spPr>
        <p:txBody>
          <a:bodyPr>
            <a:spAutoFit/>
          </a:bodyPr>
          <a:lstStyle/>
          <a:p>
            <a:pPr algn="ctr">
              <a:spcBef>
                <a:spcPct val="50000"/>
              </a:spcBef>
            </a:pPr>
            <a:r>
              <a:rPr lang="en-GB" sz="2400" b="1">
                <a:solidFill>
                  <a:srgbClr val="CC0000"/>
                </a:solidFill>
              </a:rPr>
              <a:t>Electrical</a:t>
            </a:r>
            <a:endParaRPr lang="en-US" sz="2400" b="1">
              <a:solidFill>
                <a:srgbClr val="CC0000"/>
              </a:solidFill>
            </a:endParaRPr>
          </a:p>
        </p:txBody>
      </p:sp>
      <p:sp>
        <p:nvSpPr>
          <p:cNvPr id="7174" name="Text Box 6"/>
          <p:cNvSpPr txBox="1">
            <a:spLocks noChangeArrowheads="1"/>
          </p:cNvSpPr>
          <p:nvPr/>
        </p:nvSpPr>
        <p:spPr bwMode="auto">
          <a:xfrm>
            <a:off x="5651500" y="4076700"/>
            <a:ext cx="1439863" cy="457200"/>
          </a:xfrm>
          <a:prstGeom prst="rect">
            <a:avLst/>
          </a:prstGeom>
          <a:noFill/>
          <a:ln w="9525">
            <a:noFill/>
            <a:miter lim="800000"/>
            <a:headEnd/>
            <a:tailEnd/>
          </a:ln>
          <a:effectLst/>
        </p:spPr>
        <p:txBody>
          <a:bodyPr>
            <a:spAutoFit/>
          </a:bodyPr>
          <a:lstStyle/>
          <a:p>
            <a:pPr algn="ctr">
              <a:spcBef>
                <a:spcPct val="50000"/>
              </a:spcBef>
            </a:pPr>
            <a:r>
              <a:rPr lang="en-GB" sz="2400" b="1">
                <a:solidFill>
                  <a:srgbClr val="CC0000"/>
                </a:solidFill>
              </a:rPr>
              <a:t>Heat</a:t>
            </a:r>
            <a:endParaRPr lang="en-US" sz="2400" b="1">
              <a:solidFill>
                <a:srgbClr val="CC0000"/>
              </a:solidFill>
            </a:endParaRPr>
          </a:p>
        </p:txBody>
      </p:sp>
      <p:sp>
        <p:nvSpPr>
          <p:cNvPr id="7175" name="Text Box 7"/>
          <p:cNvSpPr txBox="1">
            <a:spLocks noChangeArrowheads="1"/>
          </p:cNvSpPr>
          <p:nvPr/>
        </p:nvSpPr>
        <p:spPr bwMode="auto">
          <a:xfrm>
            <a:off x="5003800" y="5734050"/>
            <a:ext cx="1800225" cy="822325"/>
          </a:xfrm>
          <a:prstGeom prst="rect">
            <a:avLst/>
          </a:prstGeom>
          <a:noFill/>
          <a:ln w="9525">
            <a:noFill/>
            <a:miter lim="800000"/>
            <a:headEnd/>
            <a:tailEnd/>
          </a:ln>
          <a:effectLst/>
        </p:spPr>
        <p:txBody>
          <a:bodyPr>
            <a:spAutoFit/>
          </a:bodyPr>
          <a:lstStyle/>
          <a:p>
            <a:pPr algn="ctr">
              <a:spcBef>
                <a:spcPct val="50000"/>
              </a:spcBef>
            </a:pPr>
            <a:r>
              <a:rPr lang="en-GB" sz="2400" b="1">
                <a:solidFill>
                  <a:srgbClr val="CC0000"/>
                </a:solidFill>
              </a:rPr>
              <a:t>Chemical potential</a:t>
            </a:r>
            <a:endParaRPr lang="en-US" sz="2400" b="1">
              <a:solidFill>
                <a:srgbClr val="CC0000"/>
              </a:solidFill>
            </a:endParaRPr>
          </a:p>
        </p:txBody>
      </p:sp>
      <p:sp>
        <p:nvSpPr>
          <p:cNvPr id="7176" name="Text Box 8"/>
          <p:cNvSpPr txBox="1">
            <a:spLocks noChangeArrowheads="1"/>
          </p:cNvSpPr>
          <p:nvPr/>
        </p:nvSpPr>
        <p:spPr bwMode="auto">
          <a:xfrm>
            <a:off x="395288" y="5229225"/>
            <a:ext cx="1728787" cy="712788"/>
          </a:xfrm>
          <a:prstGeom prst="rect">
            <a:avLst/>
          </a:prstGeom>
          <a:noFill/>
          <a:ln w="9525">
            <a:noFill/>
            <a:miter lim="800000"/>
            <a:headEnd/>
            <a:tailEnd/>
          </a:ln>
          <a:effectLst/>
        </p:spPr>
        <p:txBody>
          <a:bodyPr>
            <a:spAutoFit/>
          </a:bodyPr>
          <a:lstStyle/>
          <a:p>
            <a:pPr algn="ctr">
              <a:lnSpc>
                <a:spcPct val="60000"/>
              </a:lnSpc>
              <a:spcBef>
                <a:spcPct val="50000"/>
              </a:spcBef>
            </a:pPr>
            <a:r>
              <a:rPr lang="en-GB" sz="2400" b="1">
                <a:solidFill>
                  <a:srgbClr val="CC0000"/>
                </a:solidFill>
              </a:rPr>
              <a:t>Magnetic</a:t>
            </a:r>
          </a:p>
          <a:p>
            <a:pPr algn="ctr">
              <a:lnSpc>
                <a:spcPct val="60000"/>
              </a:lnSpc>
              <a:spcBef>
                <a:spcPct val="50000"/>
              </a:spcBef>
            </a:pPr>
            <a:r>
              <a:rPr lang="en-GB" sz="2400" b="1">
                <a:solidFill>
                  <a:srgbClr val="CC0000"/>
                </a:solidFill>
              </a:rPr>
              <a:t>potential</a:t>
            </a:r>
            <a:endParaRPr lang="en-US" sz="2400" b="1">
              <a:solidFill>
                <a:srgbClr val="CC0000"/>
              </a:solidFill>
            </a:endParaRPr>
          </a:p>
        </p:txBody>
      </p:sp>
      <p:sp>
        <p:nvSpPr>
          <p:cNvPr id="7177" name="Text Box 9"/>
          <p:cNvSpPr txBox="1">
            <a:spLocks noChangeArrowheads="1"/>
          </p:cNvSpPr>
          <p:nvPr/>
        </p:nvSpPr>
        <p:spPr bwMode="auto">
          <a:xfrm>
            <a:off x="2411413" y="5805488"/>
            <a:ext cx="2160587" cy="822325"/>
          </a:xfrm>
          <a:prstGeom prst="rect">
            <a:avLst/>
          </a:prstGeom>
          <a:noFill/>
          <a:ln w="9525">
            <a:noFill/>
            <a:miter lim="800000"/>
            <a:headEnd/>
            <a:tailEnd/>
          </a:ln>
          <a:effectLst/>
        </p:spPr>
        <p:txBody>
          <a:bodyPr>
            <a:spAutoFit/>
          </a:bodyPr>
          <a:lstStyle/>
          <a:p>
            <a:pPr algn="ctr">
              <a:spcBef>
                <a:spcPct val="50000"/>
              </a:spcBef>
            </a:pPr>
            <a:r>
              <a:rPr lang="en-GB" sz="2400" b="1">
                <a:solidFill>
                  <a:srgbClr val="CC0000"/>
                </a:solidFill>
              </a:rPr>
              <a:t>Gravitational potential</a:t>
            </a:r>
            <a:endParaRPr lang="en-US" sz="2400" b="1">
              <a:solidFill>
                <a:srgbClr val="CC0000"/>
              </a:solidFill>
            </a:endParaRPr>
          </a:p>
        </p:txBody>
      </p:sp>
      <p:sp>
        <p:nvSpPr>
          <p:cNvPr id="7178" name="Text Box 10"/>
          <p:cNvSpPr txBox="1">
            <a:spLocks noChangeArrowheads="1"/>
          </p:cNvSpPr>
          <p:nvPr/>
        </p:nvSpPr>
        <p:spPr bwMode="auto">
          <a:xfrm>
            <a:off x="3132138" y="4221163"/>
            <a:ext cx="1439862" cy="457200"/>
          </a:xfrm>
          <a:prstGeom prst="rect">
            <a:avLst/>
          </a:prstGeom>
          <a:noFill/>
          <a:ln w="9525">
            <a:noFill/>
            <a:miter lim="800000"/>
            <a:headEnd/>
            <a:tailEnd/>
          </a:ln>
          <a:effectLst/>
        </p:spPr>
        <p:txBody>
          <a:bodyPr>
            <a:spAutoFit/>
          </a:bodyPr>
          <a:lstStyle/>
          <a:p>
            <a:pPr algn="ctr">
              <a:spcBef>
                <a:spcPct val="50000"/>
              </a:spcBef>
            </a:pPr>
            <a:r>
              <a:rPr lang="en-GB" sz="2400" b="1">
                <a:solidFill>
                  <a:srgbClr val="CC0000"/>
                </a:solidFill>
              </a:rPr>
              <a:t>Sound</a:t>
            </a:r>
            <a:endParaRPr lang="en-US" sz="2400" b="1">
              <a:solidFill>
                <a:srgbClr val="CC0000"/>
              </a:solidFill>
            </a:endParaRPr>
          </a:p>
        </p:txBody>
      </p:sp>
      <p:sp>
        <p:nvSpPr>
          <p:cNvPr id="7179" name="Text Box 11"/>
          <p:cNvSpPr txBox="1">
            <a:spLocks noChangeArrowheads="1"/>
          </p:cNvSpPr>
          <p:nvPr/>
        </p:nvSpPr>
        <p:spPr bwMode="auto">
          <a:xfrm>
            <a:off x="2124075" y="4868863"/>
            <a:ext cx="1439863" cy="457200"/>
          </a:xfrm>
          <a:prstGeom prst="rect">
            <a:avLst/>
          </a:prstGeom>
          <a:noFill/>
          <a:ln w="9525">
            <a:noFill/>
            <a:miter lim="800000"/>
            <a:headEnd/>
            <a:tailEnd/>
          </a:ln>
          <a:effectLst/>
        </p:spPr>
        <p:txBody>
          <a:bodyPr>
            <a:spAutoFit/>
          </a:bodyPr>
          <a:lstStyle/>
          <a:p>
            <a:pPr algn="ctr">
              <a:spcBef>
                <a:spcPct val="50000"/>
              </a:spcBef>
            </a:pPr>
            <a:r>
              <a:rPr lang="en-GB" sz="2400" b="1" dirty="0">
                <a:solidFill>
                  <a:srgbClr val="CC0000"/>
                </a:solidFill>
              </a:rPr>
              <a:t>Atomic</a:t>
            </a:r>
            <a:endParaRPr lang="en-US" sz="2400" b="1" dirty="0">
              <a:solidFill>
                <a:srgbClr val="CC0000"/>
              </a:solidFill>
            </a:endParaRPr>
          </a:p>
        </p:txBody>
      </p:sp>
      <p:sp>
        <p:nvSpPr>
          <p:cNvPr id="7180" name="Text Box 12"/>
          <p:cNvSpPr txBox="1">
            <a:spLocks noChangeArrowheads="1"/>
          </p:cNvSpPr>
          <p:nvPr/>
        </p:nvSpPr>
        <p:spPr bwMode="auto">
          <a:xfrm>
            <a:off x="6516688" y="4868863"/>
            <a:ext cx="1439862" cy="457200"/>
          </a:xfrm>
          <a:prstGeom prst="rect">
            <a:avLst/>
          </a:prstGeom>
          <a:noFill/>
          <a:ln w="9525">
            <a:noFill/>
            <a:miter lim="800000"/>
            <a:headEnd/>
            <a:tailEnd/>
          </a:ln>
          <a:effectLst/>
        </p:spPr>
        <p:txBody>
          <a:bodyPr>
            <a:spAutoFit/>
          </a:bodyPr>
          <a:lstStyle/>
          <a:p>
            <a:pPr algn="ctr">
              <a:spcBef>
                <a:spcPct val="50000"/>
              </a:spcBef>
            </a:pPr>
            <a:r>
              <a:rPr lang="en-GB" sz="2400" b="1">
                <a:solidFill>
                  <a:srgbClr val="CC0000"/>
                </a:solidFill>
              </a:rPr>
              <a:t>Kinetic</a:t>
            </a:r>
            <a:endParaRPr lang="en-US" sz="2400" b="1">
              <a:solidFill>
                <a:srgbClr val="CC0000"/>
              </a:solidFill>
            </a:endParaRPr>
          </a:p>
        </p:txBody>
      </p:sp>
      <p:sp>
        <p:nvSpPr>
          <p:cNvPr id="7181" name="Text Box 13"/>
          <p:cNvSpPr txBox="1">
            <a:spLocks noChangeArrowheads="1"/>
          </p:cNvSpPr>
          <p:nvPr/>
        </p:nvSpPr>
        <p:spPr bwMode="auto">
          <a:xfrm>
            <a:off x="6948488" y="5661025"/>
            <a:ext cx="1871662" cy="822325"/>
          </a:xfrm>
          <a:prstGeom prst="rect">
            <a:avLst/>
          </a:prstGeom>
          <a:noFill/>
          <a:ln w="9525">
            <a:noFill/>
            <a:miter lim="800000"/>
            <a:headEnd/>
            <a:tailEnd/>
          </a:ln>
          <a:effectLst/>
        </p:spPr>
        <p:txBody>
          <a:bodyPr>
            <a:spAutoFit/>
          </a:bodyPr>
          <a:lstStyle/>
          <a:p>
            <a:pPr algn="ctr">
              <a:spcBef>
                <a:spcPct val="50000"/>
              </a:spcBef>
            </a:pPr>
            <a:r>
              <a:rPr lang="en-GB" sz="2400" b="1">
                <a:solidFill>
                  <a:srgbClr val="CC0000"/>
                </a:solidFill>
              </a:rPr>
              <a:t>Elastic potential</a:t>
            </a:r>
            <a:endParaRPr lang="en-US" sz="2400" b="1">
              <a:solidFill>
                <a:srgbClr val="CC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iterate type="lt">
                                    <p:tmPct val="0"/>
                                  </p:iterate>
                                  <p:childTnLst>
                                    <p:set>
                                      <p:cBhvr>
                                        <p:cTn id="6" dur="1" fill="hold">
                                          <p:stCondLst>
                                            <p:cond delay="0"/>
                                          </p:stCondLst>
                                        </p:cTn>
                                        <p:tgtEl>
                                          <p:spTgt spid="7172"/>
                                        </p:tgtEl>
                                        <p:attrNameLst>
                                          <p:attrName>style.visibility</p:attrName>
                                        </p:attrNameLst>
                                      </p:cBhvr>
                                      <p:to>
                                        <p:strVal val="visible"/>
                                      </p:to>
                                    </p:set>
                                    <p:anim calcmode="lin" valueType="num">
                                      <p:cBhvr>
                                        <p:cTn id="7" dur="1000" fill="hold"/>
                                        <p:tgtEl>
                                          <p:spTgt spid="7172"/>
                                        </p:tgtEl>
                                        <p:attrNameLst>
                                          <p:attrName>ppt_w</p:attrName>
                                        </p:attrNameLst>
                                      </p:cBhvr>
                                      <p:tavLst>
                                        <p:tav tm="0">
                                          <p:val>
                                            <p:strVal val="#ppt_w+.3"/>
                                          </p:val>
                                        </p:tav>
                                        <p:tav tm="100000">
                                          <p:val>
                                            <p:strVal val="#ppt_w"/>
                                          </p:val>
                                        </p:tav>
                                      </p:tavLst>
                                    </p:anim>
                                    <p:anim calcmode="lin" valueType="num">
                                      <p:cBhvr>
                                        <p:cTn id="8" dur="1000" fill="hold"/>
                                        <p:tgtEl>
                                          <p:spTgt spid="7172"/>
                                        </p:tgtEl>
                                        <p:attrNameLst>
                                          <p:attrName>ppt_h</p:attrName>
                                        </p:attrNameLst>
                                      </p:cBhvr>
                                      <p:tavLst>
                                        <p:tav tm="0">
                                          <p:val>
                                            <p:strVal val="#ppt_h"/>
                                          </p:val>
                                        </p:tav>
                                        <p:tav tm="100000">
                                          <p:val>
                                            <p:strVal val="#ppt_h"/>
                                          </p:val>
                                        </p:tav>
                                      </p:tavLst>
                                    </p:anim>
                                    <p:animEffect transition="in" filter="fade">
                                      <p:cBhvr>
                                        <p:cTn id="9" dur="1000"/>
                                        <p:tgtEl>
                                          <p:spTgt spid="7172"/>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7173"/>
                                        </p:tgtEl>
                                        <p:attrNameLst>
                                          <p:attrName>style.visibility</p:attrName>
                                        </p:attrNameLst>
                                      </p:cBhvr>
                                      <p:to>
                                        <p:strVal val="visible"/>
                                      </p:to>
                                    </p:set>
                                    <p:anim calcmode="lin" valueType="num">
                                      <p:cBhvr>
                                        <p:cTn id="13" dur="1000" fill="hold"/>
                                        <p:tgtEl>
                                          <p:spTgt spid="7173"/>
                                        </p:tgtEl>
                                        <p:attrNameLst>
                                          <p:attrName>ppt_w</p:attrName>
                                        </p:attrNameLst>
                                      </p:cBhvr>
                                      <p:tavLst>
                                        <p:tav tm="0">
                                          <p:val>
                                            <p:strVal val="#ppt_w+.3"/>
                                          </p:val>
                                        </p:tav>
                                        <p:tav tm="100000">
                                          <p:val>
                                            <p:strVal val="#ppt_w"/>
                                          </p:val>
                                        </p:tav>
                                      </p:tavLst>
                                    </p:anim>
                                    <p:anim calcmode="lin" valueType="num">
                                      <p:cBhvr>
                                        <p:cTn id="14" dur="1000" fill="hold"/>
                                        <p:tgtEl>
                                          <p:spTgt spid="7173"/>
                                        </p:tgtEl>
                                        <p:attrNameLst>
                                          <p:attrName>ppt_h</p:attrName>
                                        </p:attrNameLst>
                                      </p:cBhvr>
                                      <p:tavLst>
                                        <p:tav tm="0">
                                          <p:val>
                                            <p:strVal val="#ppt_h"/>
                                          </p:val>
                                        </p:tav>
                                        <p:tav tm="100000">
                                          <p:val>
                                            <p:strVal val="#ppt_h"/>
                                          </p:val>
                                        </p:tav>
                                      </p:tavLst>
                                    </p:anim>
                                    <p:animEffect transition="in" filter="fade">
                                      <p:cBhvr>
                                        <p:cTn id="15" dur="1000"/>
                                        <p:tgtEl>
                                          <p:spTgt spid="7173"/>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7181"/>
                                        </p:tgtEl>
                                        <p:attrNameLst>
                                          <p:attrName>style.visibility</p:attrName>
                                        </p:attrNameLst>
                                      </p:cBhvr>
                                      <p:to>
                                        <p:strVal val="visible"/>
                                      </p:to>
                                    </p:set>
                                    <p:anim calcmode="lin" valueType="num">
                                      <p:cBhvr>
                                        <p:cTn id="19" dur="1000" fill="hold"/>
                                        <p:tgtEl>
                                          <p:spTgt spid="7181"/>
                                        </p:tgtEl>
                                        <p:attrNameLst>
                                          <p:attrName>ppt_w</p:attrName>
                                        </p:attrNameLst>
                                      </p:cBhvr>
                                      <p:tavLst>
                                        <p:tav tm="0">
                                          <p:val>
                                            <p:strVal val="#ppt_w+.3"/>
                                          </p:val>
                                        </p:tav>
                                        <p:tav tm="100000">
                                          <p:val>
                                            <p:strVal val="#ppt_w"/>
                                          </p:val>
                                        </p:tav>
                                      </p:tavLst>
                                    </p:anim>
                                    <p:anim calcmode="lin" valueType="num">
                                      <p:cBhvr>
                                        <p:cTn id="20" dur="1000" fill="hold"/>
                                        <p:tgtEl>
                                          <p:spTgt spid="7181"/>
                                        </p:tgtEl>
                                        <p:attrNameLst>
                                          <p:attrName>ppt_h</p:attrName>
                                        </p:attrNameLst>
                                      </p:cBhvr>
                                      <p:tavLst>
                                        <p:tav tm="0">
                                          <p:val>
                                            <p:strVal val="#ppt_h"/>
                                          </p:val>
                                        </p:tav>
                                        <p:tav tm="100000">
                                          <p:val>
                                            <p:strVal val="#ppt_h"/>
                                          </p:val>
                                        </p:tav>
                                      </p:tavLst>
                                    </p:anim>
                                    <p:animEffect transition="in" filter="fade">
                                      <p:cBhvr>
                                        <p:cTn id="21" dur="1000"/>
                                        <p:tgtEl>
                                          <p:spTgt spid="7181"/>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7177"/>
                                        </p:tgtEl>
                                        <p:attrNameLst>
                                          <p:attrName>style.visibility</p:attrName>
                                        </p:attrNameLst>
                                      </p:cBhvr>
                                      <p:to>
                                        <p:strVal val="visible"/>
                                      </p:to>
                                    </p:set>
                                    <p:anim calcmode="lin" valueType="num">
                                      <p:cBhvr>
                                        <p:cTn id="25" dur="1000" fill="hold"/>
                                        <p:tgtEl>
                                          <p:spTgt spid="7177"/>
                                        </p:tgtEl>
                                        <p:attrNameLst>
                                          <p:attrName>ppt_w</p:attrName>
                                        </p:attrNameLst>
                                      </p:cBhvr>
                                      <p:tavLst>
                                        <p:tav tm="0">
                                          <p:val>
                                            <p:strVal val="#ppt_w+.3"/>
                                          </p:val>
                                        </p:tav>
                                        <p:tav tm="100000">
                                          <p:val>
                                            <p:strVal val="#ppt_w"/>
                                          </p:val>
                                        </p:tav>
                                      </p:tavLst>
                                    </p:anim>
                                    <p:anim calcmode="lin" valueType="num">
                                      <p:cBhvr>
                                        <p:cTn id="26" dur="1000" fill="hold"/>
                                        <p:tgtEl>
                                          <p:spTgt spid="7177"/>
                                        </p:tgtEl>
                                        <p:attrNameLst>
                                          <p:attrName>ppt_h</p:attrName>
                                        </p:attrNameLst>
                                      </p:cBhvr>
                                      <p:tavLst>
                                        <p:tav tm="0">
                                          <p:val>
                                            <p:strVal val="#ppt_h"/>
                                          </p:val>
                                        </p:tav>
                                        <p:tav tm="100000">
                                          <p:val>
                                            <p:strVal val="#ppt_h"/>
                                          </p:val>
                                        </p:tav>
                                      </p:tavLst>
                                    </p:anim>
                                    <p:animEffect transition="in" filter="fade">
                                      <p:cBhvr>
                                        <p:cTn id="27" dur="1000"/>
                                        <p:tgtEl>
                                          <p:spTgt spid="7177"/>
                                        </p:tgtEl>
                                      </p:cBhvr>
                                    </p:animEffect>
                                  </p:childTnLst>
                                </p:cTn>
                              </p:par>
                            </p:childTnLst>
                          </p:cTn>
                        </p:par>
                        <p:par>
                          <p:cTn id="28" fill="hold">
                            <p:stCondLst>
                              <p:cond delay="4000"/>
                            </p:stCondLst>
                            <p:childTnLst>
                              <p:par>
                                <p:cTn id="29" presetID="50" presetClass="entr" presetSubtype="0" decel="100000" fill="hold" grpId="0" nodeType="afterEffect">
                                  <p:stCondLst>
                                    <p:cond delay="0"/>
                                  </p:stCondLst>
                                  <p:childTnLst>
                                    <p:set>
                                      <p:cBhvr>
                                        <p:cTn id="30" dur="1" fill="hold">
                                          <p:stCondLst>
                                            <p:cond delay="0"/>
                                          </p:stCondLst>
                                        </p:cTn>
                                        <p:tgtEl>
                                          <p:spTgt spid="7174"/>
                                        </p:tgtEl>
                                        <p:attrNameLst>
                                          <p:attrName>style.visibility</p:attrName>
                                        </p:attrNameLst>
                                      </p:cBhvr>
                                      <p:to>
                                        <p:strVal val="visible"/>
                                      </p:to>
                                    </p:set>
                                    <p:anim calcmode="lin" valueType="num">
                                      <p:cBhvr>
                                        <p:cTn id="31" dur="1000" fill="hold"/>
                                        <p:tgtEl>
                                          <p:spTgt spid="7174"/>
                                        </p:tgtEl>
                                        <p:attrNameLst>
                                          <p:attrName>ppt_w</p:attrName>
                                        </p:attrNameLst>
                                      </p:cBhvr>
                                      <p:tavLst>
                                        <p:tav tm="0">
                                          <p:val>
                                            <p:strVal val="#ppt_w+.3"/>
                                          </p:val>
                                        </p:tav>
                                        <p:tav tm="100000">
                                          <p:val>
                                            <p:strVal val="#ppt_w"/>
                                          </p:val>
                                        </p:tav>
                                      </p:tavLst>
                                    </p:anim>
                                    <p:anim calcmode="lin" valueType="num">
                                      <p:cBhvr>
                                        <p:cTn id="32" dur="1000" fill="hold"/>
                                        <p:tgtEl>
                                          <p:spTgt spid="7174"/>
                                        </p:tgtEl>
                                        <p:attrNameLst>
                                          <p:attrName>ppt_h</p:attrName>
                                        </p:attrNameLst>
                                      </p:cBhvr>
                                      <p:tavLst>
                                        <p:tav tm="0">
                                          <p:val>
                                            <p:strVal val="#ppt_h"/>
                                          </p:val>
                                        </p:tav>
                                        <p:tav tm="100000">
                                          <p:val>
                                            <p:strVal val="#ppt_h"/>
                                          </p:val>
                                        </p:tav>
                                      </p:tavLst>
                                    </p:anim>
                                    <p:animEffect transition="in" filter="fade">
                                      <p:cBhvr>
                                        <p:cTn id="33" dur="1000"/>
                                        <p:tgtEl>
                                          <p:spTgt spid="7174"/>
                                        </p:tgtEl>
                                      </p:cBhvr>
                                    </p:animEffect>
                                  </p:childTnLst>
                                </p:cTn>
                              </p:par>
                            </p:childTnLst>
                          </p:cTn>
                        </p:par>
                        <p:par>
                          <p:cTn id="34" fill="hold">
                            <p:stCondLst>
                              <p:cond delay="5000"/>
                            </p:stCondLst>
                            <p:childTnLst>
                              <p:par>
                                <p:cTn id="35" presetID="50" presetClass="entr" presetSubtype="0" decel="100000" fill="hold" grpId="0" nodeType="afterEffect">
                                  <p:stCondLst>
                                    <p:cond delay="0"/>
                                  </p:stCondLst>
                                  <p:childTnLst>
                                    <p:set>
                                      <p:cBhvr>
                                        <p:cTn id="36" dur="1" fill="hold">
                                          <p:stCondLst>
                                            <p:cond delay="0"/>
                                          </p:stCondLst>
                                        </p:cTn>
                                        <p:tgtEl>
                                          <p:spTgt spid="7176"/>
                                        </p:tgtEl>
                                        <p:attrNameLst>
                                          <p:attrName>style.visibility</p:attrName>
                                        </p:attrNameLst>
                                      </p:cBhvr>
                                      <p:to>
                                        <p:strVal val="visible"/>
                                      </p:to>
                                    </p:set>
                                    <p:anim calcmode="lin" valueType="num">
                                      <p:cBhvr>
                                        <p:cTn id="37" dur="1000" fill="hold"/>
                                        <p:tgtEl>
                                          <p:spTgt spid="7176"/>
                                        </p:tgtEl>
                                        <p:attrNameLst>
                                          <p:attrName>ppt_w</p:attrName>
                                        </p:attrNameLst>
                                      </p:cBhvr>
                                      <p:tavLst>
                                        <p:tav tm="0">
                                          <p:val>
                                            <p:strVal val="#ppt_w+.3"/>
                                          </p:val>
                                        </p:tav>
                                        <p:tav tm="100000">
                                          <p:val>
                                            <p:strVal val="#ppt_w"/>
                                          </p:val>
                                        </p:tav>
                                      </p:tavLst>
                                    </p:anim>
                                    <p:anim calcmode="lin" valueType="num">
                                      <p:cBhvr>
                                        <p:cTn id="38" dur="1000" fill="hold"/>
                                        <p:tgtEl>
                                          <p:spTgt spid="7176"/>
                                        </p:tgtEl>
                                        <p:attrNameLst>
                                          <p:attrName>ppt_h</p:attrName>
                                        </p:attrNameLst>
                                      </p:cBhvr>
                                      <p:tavLst>
                                        <p:tav tm="0">
                                          <p:val>
                                            <p:strVal val="#ppt_h"/>
                                          </p:val>
                                        </p:tav>
                                        <p:tav tm="100000">
                                          <p:val>
                                            <p:strVal val="#ppt_h"/>
                                          </p:val>
                                        </p:tav>
                                      </p:tavLst>
                                    </p:anim>
                                    <p:animEffect transition="in" filter="fade">
                                      <p:cBhvr>
                                        <p:cTn id="39" dur="1000"/>
                                        <p:tgtEl>
                                          <p:spTgt spid="7176"/>
                                        </p:tgtEl>
                                      </p:cBhvr>
                                    </p:animEffect>
                                  </p:childTnLst>
                                </p:cTn>
                              </p:par>
                            </p:childTnLst>
                          </p:cTn>
                        </p:par>
                        <p:par>
                          <p:cTn id="40" fill="hold">
                            <p:stCondLst>
                              <p:cond delay="6000"/>
                            </p:stCondLst>
                            <p:childTnLst>
                              <p:par>
                                <p:cTn id="41" presetID="50" presetClass="entr" presetSubtype="0" decel="100000" fill="hold" grpId="0" nodeType="afterEffect">
                                  <p:stCondLst>
                                    <p:cond delay="0"/>
                                  </p:stCondLst>
                                  <p:childTnLst>
                                    <p:set>
                                      <p:cBhvr>
                                        <p:cTn id="42" dur="1" fill="hold">
                                          <p:stCondLst>
                                            <p:cond delay="0"/>
                                          </p:stCondLst>
                                        </p:cTn>
                                        <p:tgtEl>
                                          <p:spTgt spid="7178"/>
                                        </p:tgtEl>
                                        <p:attrNameLst>
                                          <p:attrName>style.visibility</p:attrName>
                                        </p:attrNameLst>
                                      </p:cBhvr>
                                      <p:to>
                                        <p:strVal val="visible"/>
                                      </p:to>
                                    </p:set>
                                    <p:anim calcmode="lin" valueType="num">
                                      <p:cBhvr>
                                        <p:cTn id="43" dur="1000" fill="hold"/>
                                        <p:tgtEl>
                                          <p:spTgt spid="7178"/>
                                        </p:tgtEl>
                                        <p:attrNameLst>
                                          <p:attrName>ppt_w</p:attrName>
                                        </p:attrNameLst>
                                      </p:cBhvr>
                                      <p:tavLst>
                                        <p:tav tm="0">
                                          <p:val>
                                            <p:strVal val="#ppt_w+.3"/>
                                          </p:val>
                                        </p:tav>
                                        <p:tav tm="100000">
                                          <p:val>
                                            <p:strVal val="#ppt_w"/>
                                          </p:val>
                                        </p:tav>
                                      </p:tavLst>
                                    </p:anim>
                                    <p:anim calcmode="lin" valueType="num">
                                      <p:cBhvr>
                                        <p:cTn id="44" dur="1000" fill="hold"/>
                                        <p:tgtEl>
                                          <p:spTgt spid="7178"/>
                                        </p:tgtEl>
                                        <p:attrNameLst>
                                          <p:attrName>ppt_h</p:attrName>
                                        </p:attrNameLst>
                                      </p:cBhvr>
                                      <p:tavLst>
                                        <p:tav tm="0">
                                          <p:val>
                                            <p:strVal val="#ppt_h"/>
                                          </p:val>
                                        </p:tav>
                                        <p:tav tm="100000">
                                          <p:val>
                                            <p:strVal val="#ppt_h"/>
                                          </p:val>
                                        </p:tav>
                                      </p:tavLst>
                                    </p:anim>
                                    <p:animEffect transition="in" filter="fade">
                                      <p:cBhvr>
                                        <p:cTn id="45" dur="1000"/>
                                        <p:tgtEl>
                                          <p:spTgt spid="7178"/>
                                        </p:tgtEl>
                                      </p:cBhvr>
                                    </p:animEffect>
                                  </p:childTnLst>
                                </p:cTn>
                              </p:par>
                            </p:childTnLst>
                          </p:cTn>
                        </p:par>
                        <p:par>
                          <p:cTn id="46" fill="hold">
                            <p:stCondLst>
                              <p:cond delay="7000"/>
                            </p:stCondLst>
                            <p:childTnLst>
                              <p:par>
                                <p:cTn id="47" presetID="50" presetClass="entr" presetSubtype="0" decel="100000" fill="hold" grpId="0" nodeType="afterEffect">
                                  <p:stCondLst>
                                    <p:cond delay="0"/>
                                  </p:stCondLst>
                                  <p:childTnLst>
                                    <p:set>
                                      <p:cBhvr>
                                        <p:cTn id="48" dur="1" fill="hold">
                                          <p:stCondLst>
                                            <p:cond delay="0"/>
                                          </p:stCondLst>
                                        </p:cTn>
                                        <p:tgtEl>
                                          <p:spTgt spid="7175"/>
                                        </p:tgtEl>
                                        <p:attrNameLst>
                                          <p:attrName>style.visibility</p:attrName>
                                        </p:attrNameLst>
                                      </p:cBhvr>
                                      <p:to>
                                        <p:strVal val="visible"/>
                                      </p:to>
                                    </p:set>
                                    <p:anim calcmode="lin" valueType="num">
                                      <p:cBhvr>
                                        <p:cTn id="49" dur="1000" fill="hold"/>
                                        <p:tgtEl>
                                          <p:spTgt spid="7175"/>
                                        </p:tgtEl>
                                        <p:attrNameLst>
                                          <p:attrName>ppt_w</p:attrName>
                                        </p:attrNameLst>
                                      </p:cBhvr>
                                      <p:tavLst>
                                        <p:tav tm="0">
                                          <p:val>
                                            <p:strVal val="#ppt_w+.3"/>
                                          </p:val>
                                        </p:tav>
                                        <p:tav tm="100000">
                                          <p:val>
                                            <p:strVal val="#ppt_w"/>
                                          </p:val>
                                        </p:tav>
                                      </p:tavLst>
                                    </p:anim>
                                    <p:anim calcmode="lin" valueType="num">
                                      <p:cBhvr>
                                        <p:cTn id="50" dur="1000" fill="hold"/>
                                        <p:tgtEl>
                                          <p:spTgt spid="7175"/>
                                        </p:tgtEl>
                                        <p:attrNameLst>
                                          <p:attrName>ppt_h</p:attrName>
                                        </p:attrNameLst>
                                      </p:cBhvr>
                                      <p:tavLst>
                                        <p:tav tm="0">
                                          <p:val>
                                            <p:strVal val="#ppt_h"/>
                                          </p:val>
                                        </p:tav>
                                        <p:tav tm="100000">
                                          <p:val>
                                            <p:strVal val="#ppt_h"/>
                                          </p:val>
                                        </p:tav>
                                      </p:tavLst>
                                    </p:anim>
                                    <p:animEffect transition="in" filter="fade">
                                      <p:cBhvr>
                                        <p:cTn id="51" dur="1000"/>
                                        <p:tgtEl>
                                          <p:spTgt spid="7175"/>
                                        </p:tgtEl>
                                      </p:cBhvr>
                                    </p:animEffect>
                                  </p:childTnLst>
                                </p:cTn>
                              </p:par>
                            </p:childTnLst>
                          </p:cTn>
                        </p:par>
                        <p:par>
                          <p:cTn id="52" fill="hold">
                            <p:stCondLst>
                              <p:cond delay="8000"/>
                            </p:stCondLst>
                            <p:childTnLst>
                              <p:par>
                                <p:cTn id="53" presetID="50" presetClass="entr" presetSubtype="0" decel="100000" fill="hold" grpId="0" nodeType="afterEffect">
                                  <p:stCondLst>
                                    <p:cond delay="0"/>
                                  </p:stCondLst>
                                  <p:childTnLst>
                                    <p:set>
                                      <p:cBhvr>
                                        <p:cTn id="54" dur="1" fill="hold">
                                          <p:stCondLst>
                                            <p:cond delay="0"/>
                                          </p:stCondLst>
                                        </p:cTn>
                                        <p:tgtEl>
                                          <p:spTgt spid="7179"/>
                                        </p:tgtEl>
                                        <p:attrNameLst>
                                          <p:attrName>style.visibility</p:attrName>
                                        </p:attrNameLst>
                                      </p:cBhvr>
                                      <p:to>
                                        <p:strVal val="visible"/>
                                      </p:to>
                                    </p:set>
                                    <p:anim calcmode="lin" valueType="num">
                                      <p:cBhvr>
                                        <p:cTn id="55" dur="1000" fill="hold"/>
                                        <p:tgtEl>
                                          <p:spTgt spid="7179"/>
                                        </p:tgtEl>
                                        <p:attrNameLst>
                                          <p:attrName>ppt_w</p:attrName>
                                        </p:attrNameLst>
                                      </p:cBhvr>
                                      <p:tavLst>
                                        <p:tav tm="0">
                                          <p:val>
                                            <p:strVal val="#ppt_w+.3"/>
                                          </p:val>
                                        </p:tav>
                                        <p:tav tm="100000">
                                          <p:val>
                                            <p:strVal val="#ppt_w"/>
                                          </p:val>
                                        </p:tav>
                                      </p:tavLst>
                                    </p:anim>
                                    <p:anim calcmode="lin" valueType="num">
                                      <p:cBhvr>
                                        <p:cTn id="56" dur="1000" fill="hold"/>
                                        <p:tgtEl>
                                          <p:spTgt spid="7179"/>
                                        </p:tgtEl>
                                        <p:attrNameLst>
                                          <p:attrName>ppt_h</p:attrName>
                                        </p:attrNameLst>
                                      </p:cBhvr>
                                      <p:tavLst>
                                        <p:tav tm="0">
                                          <p:val>
                                            <p:strVal val="#ppt_h"/>
                                          </p:val>
                                        </p:tav>
                                        <p:tav tm="100000">
                                          <p:val>
                                            <p:strVal val="#ppt_h"/>
                                          </p:val>
                                        </p:tav>
                                      </p:tavLst>
                                    </p:anim>
                                    <p:animEffect transition="in" filter="fade">
                                      <p:cBhvr>
                                        <p:cTn id="57" dur="1000"/>
                                        <p:tgtEl>
                                          <p:spTgt spid="7179"/>
                                        </p:tgtEl>
                                      </p:cBhvr>
                                    </p:animEffect>
                                  </p:childTnLst>
                                </p:cTn>
                              </p:par>
                            </p:childTnLst>
                          </p:cTn>
                        </p:par>
                        <p:par>
                          <p:cTn id="58" fill="hold">
                            <p:stCondLst>
                              <p:cond delay="9000"/>
                            </p:stCondLst>
                            <p:childTnLst>
                              <p:par>
                                <p:cTn id="59" presetID="50" presetClass="entr" presetSubtype="0" decel="100000" fill="hold" grpId="0" nodeType="afterEffect">
                                  <p:stCondLst>
                                    <p:cond delay="0"/>
                                  </p:stCondLst>
                                  <p:childTnLst>
                                    <p:set>
                                      <p:cBhvr>
                                        <p:cTn id="60" dur="1" fill="hold">
                                          <p:stCondLst>
                                            <p:cond delay="0"/>
                                          </p:stCondLst>
                                        </p:cTn>
                                        <p:tgtEl>
                                          <p:spTgt spid="7180"/>
                                        </p:tgtEl>
                                        <p:attrNameLst>
                                          <p:attrName>style.visibility</p:attrName>
                                        </p:attrNameLst>
                                      </p:cBhvr>
                                      <p:to>
                                        <p:strVal val="visible"/>
                                      </p:to>
                                    </p:set>
                                    <p:anim calcmode="lin" valueType="num">
                                      <p:cBhvr>
                                        <p:cTn id="61" dur="1000" fill="hold"/>
                                        <p:tgtEl>
                                          <p:spTgt spid="7180"/>
                                        </p:tgtEl>
                                        <p:attrNameLst>
                                          <p:attrName>ppt_w</p:attrName>
                                        </p:attrNameLst>
                                      </p:cBhvr>
                                      <p:tavLst>
                                        <p:tav tm="0">
                                          <p:val>
                                            <p:strVal val="#ppt_w+.3"/>
                                          </p:val>
                                        </p:tav>
                                        <p:tav tm="100000">
                                          <p:val>
                                            <p:strVal val="#ppt_w"/>
                                          </p:val>
                                        </p:tav>
                                      </p:tavLst>
                                    </p:anim>
                                    <p:anim calcmode="lin" valueType="num">
                                      <p:cBhvr>
                                        <p:cTn id="62" dur="1000" fill="hold"/>
                                        <p:tgtEl>
                                          <p:spTgt spid="7180"/>
                                        </p:tgtEl>
                                        <p:attrNameLst>
                                          <p:attrName>ppt_h</p:attrName>
                                        </p:attrNameLst>
                                      </p:cBhvr>
                                      <p:tavLst>
                                        <p:tav tm="0">
                                          <p:val>
                                            <p:strVal val="#ppt_h"/>
                                          </p:val>
                                        </p:tav>
                                        <p:tav tm="100000">
                                          <p:val>
                                            <p:strVal val="#ppt_h"/>
                                          </p:val>
                                        </p:tav>
                                      </p:tavLst>
                                    </p:anim>
                                    <p:animEffect transition="in" filter="fade">
                                      <p:cBhvr>
                                        <p:cTn id="63" dur="1000"/>
                                        <p:tgtEl>
                                          <p:spTgt spid="7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p:bldP spid="7174" grpId="0"/>
      <p:bldP spid="7175" grpId="0"/>
      <p:bldP spid="7176" grpId="0"/>
      <p:bldP spid="7177" grpId="0"/>
      <p:bldP spid="7178" grpId="0"/>
      <p:bldP spid="7179" grpId="0"/>
      <p:bldP spid="7180" grpId="0"/>
      <p:bldP spid="718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7544" y="836712"/>
            <a:ext cx="8229600" cy="706437"/>
          </a:xfrm>
        </p:spPr>
        <p:txBody>
          <a:bodyPr/>
          <a:lstStyle/>
          <a:p>
            <a:r>
              <a:rPr lang="en-GB" sz="4000" dirty="0"/>
              <a:t>The role of ATP</a:t>
            </a:r>
            <a:endParaRPr lang="en-US" sz="4000" dirty="0"/>
          </a:p>
        </p:txBody>
      </p:sp>
      <p:sp>
        <p:nvSpPr>
          <p:cNvPr id="17411" name="Rectangle 3"/>
          <p:cNvSpPr>
            <a:spLocks noGrp="1" noChangeArrowheads="1"/>
          </p:cNvSpPr>
          <p:nvPr>
            <p:ph idx="1"/>
          </p:nvPr>
        </p:nvSpPr>
        <p:spPr>
          <a:xfrm>
            <a:off x="251520" y="2033811"/>
            <a:ext cx="8642350" cy="4824189"/>
          </a:xfrm>
        </p:spPr>
        <p:txBody>
          <a:bodyPr/>
          <a:lstStyle/>
          <a:p>
            <a:pPr>
              <a:lnSpc>
                <a:spcPct val="90000"/>
              </a:lnSpc>
            </a:pPr>
            <a:r>
              <a:rPr lang="en-GB" dirty="0"/>
              <a:t>The instability of </a:t>
            </a:r>
            <a:r>
              <a:rPr lang="en-GB" dirty="0" err="1"/>
              <a:t>ATP’s</a:t>
            </a:r>
            <a:r>
              <a:rPr lang="en-GB" dirty="0"/>
              <a:t> phosphate bonds makes it a rubbish long term energy storage molecule.</a:t>
            </a:r>
          </a:p>
          <a:p>
            <a:pPr lvl="1">
              <a:lnSpc>
                <a:spcPct val="90000"/>
              </a:lnSpc>
            </a:pPr>
            <a:r>
              <a:rPr lang="en-GB" dirty="0"/>
              <a:t>Imagine a garage full of loaded mousetraps all set to snap closed at the slightest touch…</a:t>
            </a:r>
          </a:p>
          <a:p>
            <a:pPr lvl="1">
              <a:lnSpc>
                <a:spcPct val="90000"/>
              </a:lnSpc>
            </a:pPr>
            <a:r>
              <a:rPr lang="en-GB" dirty="0"/>
              <a:t>Fats and carbohydrates are better for this.</a:t>
            </a:r>
          </a:p>
          <a:p>
            <a:pPr>
              <a:lnSpc>
                <a:spcPct val="90000"/>
              </a:lnSpc>
            </a:pPr>
            <a:r>
              <a:rPr lang="en-GB" dirty="0"/>
              <a:t>ATP is the intermediate energy source.</a:t>
            </a:r>
          </a:p>
          <a:p>
            <a:pPr lvl="1">
              <a:lnSpc>
                <a:spcPct val="90000"/>
              </a:lnSpc>
            </a:pPr>
            <a:r>
              <a:rPr lang="en-GB" dirty="0"/>
              <a:t>So the cell does not need large quantities of ATP. </a:t>
            </a:r>
          </a:p>
          <a:p>
            <a:pPr lvl="1">
              <a:lnSpc>
                <a:spcPct val="90000"/>
              </a:lnSpc>
            </a:pPr>
            <a:r>
              <a:rPr lang="en-GB" dirty="0"/>
              <a:t>It maintains only a few seconds supply.</a:t>
            </a:r>
          </a:p>
          <a:p>
            <a:pPr lvl="1">
              <a:lnSpc>
                <a:spcPct val="90000"/>
              </a:lnSpc>
            </a:pPr>
            <a:r>
              <a:rPr lang="en-GB" dirty="0"/>
              <a:t>ATP is rapidly reformed so a little goes a long way.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3" end="3"/>
                                            </p:txEl>
                                          </p:spTgt>
                                        </p:tgtEl>
                                        <p:attrNameLst>
                                          <p:attrName>style.visibility</p:attrName>
                                        </p:attrNameLst>
                                      </p:cBhvr>
                                      <p:to>
                                        <p:strVal val="visible"/>
                                      </p:to>
                                    </p:set>
                                    <p:animEffect transition="in" filter="blinds(horizontal)">
                                      <p:cBhvr>
                                        <p:cTn id="7" dur="500"/>
                                        <p:tgtEl>
                                          <p:spTgt spid="17411">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7411">
                                            <p:txEl>
                                              <p:pRg st="4" end="4"/>
                                            </p:txEl>
                                          </p:spTgt>
                                        </p:tgtEl>
                                        <p:attrNameLst>
                                          <p:attrName>style.visibility</p:attrName>
                                        </p:attrNameLst>
                                      </p:cBhvr>
                                      <p:to>
                                        <p:strVal val="visible"/>
                                      </p:to>
                                    </p:set>
                                    <p:animEffect transition="in" filter="blinds(horizontal)">
                                      <p:cBhvr>
                                        <p:cTn id="10" dur="500"/>
                                        <p:tgtEl>
                                          <p:spTgt spid="17411">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7411">
                                            <p:txEl>
                                              <p:pRg st="5" end="5"/>
                                            </p:txEl>
                                          </p:spTgt>
                                        </p:tgtEl>
                                        <p:attrNameLst>
                                          <p:attrName>style.visibility</p:attrName>
                                        </p:attrNameLst>
                                      </p:cBhvr>
                                      <p:to>
                                        <p:strVal val="visible"/>
                                      </p:to>
                                    </p:set>
                                    <p:animEffect transition="in" filter="blinds(horizontal)">
                                      <p:cBhvr>
                                        <p:cTn id="13" dur="500"/>
                                        <p:tgtEl>
                                          <p:spTgt spid="17411">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7411">
                                            <p:txEl>
                                              <p:pRg st="6" end="6"/>
                                            </p:txEl>
                                          </p:spTgt>
                                        </p:tgtEl>
                                        <p:attrNameLst>
                                          <p:attrName>style.visibility</p:attrName>
                                        </p:attrNameLst>
                                      </p:cBhvr>
                                      <p:to>
                                        <p:strVal val="visible"/>
                                      </p:to>
                                    </p:set>
                                    <p:animEffect transition="in" filter="blinds(horizontal)">
                                      <p:cBhvr>
                                        <p:cTn id="16" dur="500"/>
                                        <p:tgtEl>
                                          <p:spTgt spid="174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01"/>
          <p:cNvPicPr>
            <a:picLocks noChangeAspect="1" noChangeArrowheads="1"/>
          </p:cNvPicPr>
          <p:nvPr/>
        </p:nvPicPr>
        <p:blipFill>
          <a:blip r:embed="rId2" cstate="print"/>
          <a:srcRect/>
          <a:stretch>
            <a:fillRect/>
          </a:stretch>
        </p:blipFill>
        <p:spPr bwMode="auto">
          <a:xfrm>
            <a:off x="1691680" y="620688"/>
            <a:ext cx="5472608" cy="4934139"/>
          </a:xfrm>
          <a:prstGeom prst="rect">
            <a:avLst/>
          </a:prstGeom>
          <a:noFill/>
        </p:spPr>
      </p:pic>
      <p:sp>
        <p:nvSpPr>
          <p:cNvPr id="3" name="Rectangle 2"/>
          <p:cNvSpPr/>
          <p:nvPr/>
        </p:nvSpPr>
        <p:spPr>
          <a:xfrm>
            <a:off x="251520" y="5877272"/>
            <a:ext cx="8208912" cy="646331"/>
          </a:xfrm>
          <a:prstGeom prst="rect">
            <a:avLst/>
          </a:prstGeom>
        </p:spPr>
        <p:txBody>
          <a:bodyPr wrap="square">
            <a:spAutoFit/>
          </a:bodyPr>
          <a:lstStyle/>
          <a:p>
            <a:r>
              <a:rPr lang="en-US" dirty="0" smtClean="0">
                <a:hlinkClick r:id="rId3"/>
              </a:rPr>
              <a:t>http://www.dnatube.com/video/104/ATP-synthase-structure-and-mechanism</a:t>
            </a:r>
            <a:endParaRPr lang="en-US"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01"/>
          <p:cNvPicPr>
            <a:picLocks noChangeAspect="1" noChangeArrowheads="1"/>
          </p:cNvPicPr>
          <p:nvPr/>
        </p:nvPicPr>
        <p:blipFill>
          <a:blip r:embed="rId2" cstate="print"/>
          <a:srcRect/>
          <a:stretch>
            <a:fillRect/>
          </a:stretch>
        </p:blipFill>
        <p:spPr bwMode="auto">
          <a:xfrm>
            <a:off x="755576" y="1484784"/>
            <a:ext cx="7586725" cy="2232248"/>
          </a:xfrm>
          <a:prstGeom prst="rect">
            <a:avLst/>
          </a:prstGeom>
          <a:noFill/>
        </p:spPr>
      </p:pic>
      <p:sp>
        <p:nvSpPr>
          <p:cNvPr id="3" name="Rectangle 2"/>
          <p:cNvSpPr/>
          <p:nvPr/>
        </p:nvSpPr>
        <p:spPr>
          <a:xfrm>
            <a:off x="1979712" y="4797152"/>
            <a:ext cx="6336704" cy="646331"/>
          </a:xfrm>
          <a:prstGeom prst="rect">
            <a:avLst/>
          </a:prstGeom>
        </p:spPr>
        <p:txBody>
          <a:bodyPr wrap="square">
            <a:spAutoFit/>
          </a:bodyPr>
          <a:lstStyle/>
          <a:p>
            <a:r>
              <a:rPr lang="en-US" dirty="0" smtClean="0">
                <a:hlinkClick r:id="rId3"/>
              </a:rPr>
              <a:t>http://www.youtube.com/watch?v=BGU-g4IYD7c</a:t>
            </a:r>
            <a:endParaRPr lang="en-US"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a:t>Summary</a:t>
            </a:r>
            <a:endParaRPr lang="en-US"/>
          </a:p>
        </p:txBody>
      </p:sp>
      <p:sp>
        <p:nvSpPr>
          <p:cNvPr id="18435" name="Rectangle 3"/>
          <p:cNvSpPr>
            <a:spLocks noGrp="1" noChangeArrowheads="1"/>
          </p:cNvSpPr>
          <p:nvPr>
            <p:ph idx="1"/>
          </p:nvPr>
        </p:nvSpPr>
        <p:spPr/>
        <p:txBody>
          <a:bodyPr/>
          <a:lstStyle/>
          <a:p>
            <a:r>
              <a:rPr lang="en-GB"/>
              <a:t> Draw a review poster to summarise the work on Energy &amp; ATP.</a:t>
            </a:r>
          </a:p>
          <a:p>
            <a:pPr lvl="1"/>
            <a:r>
              <a:rPr lang="en-GB"/>
              <a:t>Use diagrams, mind maps, flowcharts or any other method you like.</a:t>
            </a:r>
          </a:p>
          <a:p>
            <a:pPr lvl="1"/>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556792"/>
            <a:ext cx="8640960" cy="5721816"/>
          </a:xfrm>
        </p:spPr>
        <p:txBody>
          <a:bodyPr>
            <a:normAutofit/>
          </a:bodyPr>
          <a:lstStyle/>
          <a:p>
            <a:r>
              <a:rPr lang="en-GB" sz="2400" dirty="0" smtClean="0"/>
              <a:t>Green Plants can convert light into chemical energy</a:t>
            </a:r>
          </a:p>
          <a:p>
            <a:r>
              <a:rPr lang="en-GB" sz="2400" dirty="0" smtClean="0"/>
              <a:t>All living organisms can convert energy in one form into another</a:t>
            </a:r>
          </a:p>
          <a:p>
            <a:endParaRPr lang="en-GB" sz="2400" dirty="0" smtClean="0"/>
          </a:p>
          <a:p>
            <a:r>
              <a:rPr lang="en-GB" sz="2400" dirty="0" smtClean="0"/>
              <a:t>Energy is measured in Joules</a:t>
            </a:r>
          </a:p>
          <a:p>
            <a:endParaRPr lang="en-GB" sz="2400" dirty="0" smtClean="0"/>
          </a:p>
          <a:p>
            <a:endParaRPr lang="en-GB"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GB" sz="4000"/>
              <a:t>What, specifically, do living things need energy for?</a:t>
            </a:r>
            <a:endParaRPr lang="en-US" sz="4000"/>
          </a:p>
        </p:txBody>
      </p:sp>
      <p:sp>
        <p:nvSpPr>
          <p:cNvPr id="11267" name="Rectangle 3"/>
          <p:cNvSpPr>
            <a:spLocks noGrp="1" noChangeArrowheads="1"/>
          </p:cNvSpPr>
          <p:nvPr>
            <p:ph idx="1"/>
          </p:nvPr>
        </p:nvSpPr>
        <p:spPr/>
        <p:txBody>
          <a:bodyPr/>
          <a:lstStyle/>
          <a:p>
            <a:r>
              <a:rPr lang="en-GB" sz="2800" dirty="0"/>
              <a:t>A year 7 answer would be “for growth &amp; repair”.</a:t>
            </a:r>
          </a:p>
          <a:p>
            <a:endParaRPr lang="en-GB" sz="2800" dirty="0"/>
          </a:p>
          <a:p>
            <a:r>
              <a:rPr lang="en-GB" sz="2800" dirty="0" smtClean="0"/>
              <a:t>An A2 answer </a:t>
            </a:r>
            <a:r>
              <a:rPr lang="en-GB" sz="2800" dirty="0"/>
              <a:t>would be:</a:t>
            </a:r>
          </a:p>
          <a:p>
            <a:pPr lvl="1"/>
            <a:r>
              <a:rPr lang="en-GB" sz="2400" dirty="0"/>
              <a:t>Metabolism (particularly anabolism).</a:t>
            </a:r>
          </a:p>
          <a:p>
            <a:pPr lvl="1"/>
            <a:r>
              <a:rPr lang="en-GB" sz="2400" dirty="0"/>
              <a:t>Movement (within an organism &amp; of the organism).</a:t>
            </a:r>
          </a:p>
          <a:p>
            <a:pPr lvl="1"/>
            <a:r>
              <a:rPr lang="en-GB" sz="2400" dirty="0"/>
              <a:t>Active transport.</a:t>
            </a:r>
          </a:p>
          <a:p>
            <a:pPr lvl="1"/>
            <a:r>
              <a:rPr lang="en-GB" sz="2400" dirty="0"/>
              <a:t>Maintenance, repair &amp; cell division.</a:t>
            </a:r>
          </a:p>
          <a:p>
            <a:pPr lvl="1"/>
            <a:r>
              <a:rPr lang="en-GB" sz="2400" dirty="0"/>
              <a:t>Homeostasis (particularly of body temperature).</a:t>
            </a:r>
          </a:p>
          <a:p>
            <a:pPr lvl="1"/>
            <a:r>
              <a:rPr lang="en-GB" sz="2400" dirty="0"/>
              <a:t>Secretion of chemicals (</a:t>
            </a:r>
            <a:r>
              <a:rPr lang="en-GB" sz="2400" dirty="0" err="1"/>
              <a:t>Eg</a:t>
            </a:r>
            <a:r>
              <a:rPr lang="en-GB" sz="2400" dirty="0"/>
              <a:t>. Hormones).</a:t>
            </a:r>
          </a:p>
          <a:p>
            <a:pPr lvl="1"/>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animEffect transition="in" filter="blinds(horizontal)">
                                      <p:cBhvr>
                                        <p:cTn id="7" dur="500"/>
                                        <p:tgtEl>
                                          <p:spTgt spid="1126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267">
                                            <p:txEl>
                                              <p:pRg st="4" end="4"/>
                                            </p:txEl>
                                          </p:spTgt>
                                        </p:tgtEl>
                                        <p:attrNameLst>
                                          <p:attrName>style.visibility</p:attrName>
                                        </p:attrNameLst>
                                      </p:cBhvr>
                                      <p:to>
                                        <p:strVal val="visible"/>
                                      </p:to>
                                    </p:set>
                                    <p:animEffect transition="in" filter="blinds(horizontal)">
                                      <p:cBhvr>
                                        <p:cTn id="12" dur="500"/>
                                        <p:tgtEl>
                                          <p:spTgt spid="1126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267">
                                            <p:txEl>
                                              <p:pRg st="5" end="5"/>
                                            </p:txEl>
                                          </p:spTgt>
                                        </p:tgtEl>
                                        <p:attrNameLst>
                                          <p:attrName>style.visibility</p:attrName>
                                        </p:attrNameLst>
                                      </p:cBhvr>
                                      <p:to>
                                        <p:strVal val="visible"/>
                                      </p:to>
                                    </p:set>
                                    <p:animEffect transition="in" filter="blinds(horizontal)">
                                      <p:cBhvr>
                                        <p:cTn id="17" dur="500"/>
                                        <p:tgtEl>
                                          <p:spTgt spid="1126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267">
                                            <p:txEl>
                                              <p:pRg st="6" end="6"/>
                                            </p:txEl>
                                          </p:spTgt>
                                        </p:tgtEl>
                                        <p:attrNameLst>
                                          <p:attrName>style.visibility</p:attrName>
                                        </p:attrNameLst>
                                      </p:cBhvr>
                                      <p:to>
                                        <p:strVal val="visible"/>
                                      </p:to>
                                    </p:set>
                                    <p:animEffect transition="in" filter="blinds(horizontal)">
                                      <p:cBhvr>
                                        <p:cTn id="22" dur="500"/>
                                        <p:tgtEl>
                                          <p:spTgt spid="1126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267">
                                            <p:txEl>
                                              <p:pRg st="7" end="7"/>
                                            </p:txEl>
                                          </p:spTgt>
                                        </p:tgtEl>
                                        <p:attrNameLst>
                                          <p:attrName>style.visibility</p:attrName>
                                        </p:attrNameLst>
                                      </p:cBhvr>
                                      <p:to>
                                        <p:strVal val="visible"/>
                                      </p:to>
                                    </p:set>
                                    <p:animEffect transition="in" filter="blinds(horizontal)">
                                      <p:cBhvr>
                                        <p:cTn id="27" dur="500"/>
                                        <p:tgtEl>
                                          <p:spTgt spid="11267">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267">
                                            <p:txEl>
                                              <p:pRg st="8" end="8"/>
                                            </p:txEl>
                                          </p:spTgt>
                                        </p:tgtEl>
                                        <p:attrNameLst>
                                          <p:attrName>style.visibility</p:attrName>
                                        </p:attrNameLst>
                                      </p:cBhvr>
                                      <p:to>
                                        <p:strVal val="visible"/>
                                      </p:to>
                                    </p:set>
                                    <p:animEffect transition="in" filter="blinds(horizontal)">
                                      <p:cBhvr>
                                        <p:cTn id="32" dur="500"/>
                                        <p:tgtEl>
                                          <p:spTgt spid="112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080" y="1196752"/>
            <a:ext cx="8280920" cy="5361776"/>
          </a:xfrm>
        </p:spPr>
        <p:txBody>
          <a:bodyPr>
            <a:normAutofit/>
          </a:bodyPr>
          <a:lstStyle/>
          <a:p>
            <a:r>
              <a:rPr lang="en-GB" sz="3200" dirty="0" smtClean="0"/>
              <a:t>If you had to “buy” energy, how much would you pay?</a:t>
            </a:r>
          </a:p>
          <a:p>
            <a:r>
              <a:rPr lang="en-GB" sz="3200" dirty="0" smtClean="0"/>
              <a:t>Around £0.79 - £0.81</a:t>
            </a:r>
          </a:p>
          <a:p>
            <a:endParaRPr lang="en-GB" sz="3200" dirty="0" smtClean="0"/>
          </a:p>
          <a:p>
            <a:r>
              <a:rPr lang="en-GB" sz="3200" dirty="0" smtClean="0"/>
              <a:t>Its all about ATP!!!</a:t>
            </a:r>
          </a:p>
          <a:p>
            <a:pPr>
              <a:buNone/>
            </a:pPr>
            <a:r>
              <a:rPr lang="en-GB" sz="2000" dirty="0" smtClean="0"/>
              <a:t>	(</a:t>
            </a:r>
            <a:r>
              <a:rPr lang="en-GB" sz="2000" dirty="0" err="1" smtClean="0"/>
              <a:t>hee</a:t>
            </a:r>
            <a:r>
              <a:rPr lang="en-GB" sz="2000" dirty="0" smtClean="0"/>
              <a:t> </a:t>
            </a:r>
            <a:r>
              <a:rPr lang="en-GB" sz="2000" dirty="0" err="1" smtClean="0"/>
              <a:t>hee</a:t>
            </a:r>
            <a:r>
              <a:rPr lang="en-GB" sz="2000" dirty="0" smtClean="0"/>
              <a:t> </a:t>
            </a:r>
            <a:r>
              <a:rPr lang="en-GB" sz="2000" dirty="0" err="1" smtClean="0"/>
              <a:t>hee</a:t>
            </a:r>
            <a:r>
              <a:rPr lang="en-GB" sz="2000" dirty="0" smtClean="0"/>
              <a:t>)</a:t>
            </a:r>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dirty="0" smtClean="0"/>
              <a:t>ATP</a:t>
            </a:r>
            <a:endParaRPr lang="en-US" dirty="0"/>
          </a:p>
        </p:txBody>
      </p:sp>
      <p:sp>
        <p:nvSpPr>
          <p:cNvPr id="12291" name="Rectangle 3"/>
          <p:cNvSpPr>
            <a:spLocks noGrp="1" noChangeArrowheads="1"/>
          </p:cNvSpPr>
          <p:nvPr>
            <p:ph idx="1"/>
          </p:nvPr>
        </p:nvSpPr>
        <p:spPr/>
        <p:txBody>
          <a:bodyPr>
            <a:normAutofit lnSpcReduction="10000"/>
          </a:bodyPr>
          <a:lstStyle/>
          <a:p>
            <a:r>
              <a:rPr lang="en-GB" dirty="0">
                <a:solidFill>
                  <a:srgbClr val="CC0000"/>
                </a:solidFill>
              </a:rPr>
              <a:t>Adenosine </a:t>
            </a:r>
            <a:r>
              <a:rPr lang="en-GB" dirty="0" err="1">
                <a:solidFill>
                  <a:srgbClr val="CC0000"/>
                </a:solidFill>
              </a:rPr>
              <a:t>Triphosphate</a:t>
            </a:r>
            <a:r>
              <a:rPr lang="en-GB" dirty="0"/>
              <a:t> (ATP) is the main energy currency of living cells.</a:t>
            </a:r>
          </a:p>
          <a:p>
            <a:r>
              <a:rPr lang="en-GB" dirty="0"/>
              <a:t>ATP is a small, water soluble molecule.</a:t>
            </a:r>
          </a:p>
          <a:p>
            <a:pPr lvl="1"/>
            <a:r>
              <a:rPr lang="en-GB" dirty="0"/>
              <a:t>It is therefore easily transported around the cell.</a:t>
            </a:r>
          </a:p>
          <a:p>
            <a:r>
              <a:rPr lang="en-GB" dirty="0"/>
              <a:t>ATP stores energy as chemical potential energy.</a:t>
            </a:r>
          </a:p>
          <a:p>
            <a:pPr lvl="1"/>
            <a:r>
              <a:rPr lang="en-GB" dirty="0"/>
              <a:t>Think of it as a tiny loaded spring</a:t>
            </a:r>
            <a:r>
              <a:rPr lang="en-GB" dirty="0" smtClean="0"/>
              <a:t>.</a:t>
            </a:r>
          </a:p>
          <a:p>
            <a:pPr lvl="1"/>
            <a:endParaRPr lang="en-GB" dirty="0" smtClean="0"/>
          </a:p>
          <a:p>
            <a:r>
              <a:rPr lang="en-GB" dirty="0" smtClean="0"/>
              <a:t>“Universal Energy Currency” in </a:t>
            </a:r>
            <a:r>
              <a:rPr lang="en-GB" i="1" dirty="0" smtClean="0"/>
              <a:t>all</a:t>
            </a:r>
            <a:r>
              <a:rPr lang="en-GB" dirty="0" smtClean="0"/>
              <a:t> living things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t>The Structure of ATP</a:t>
            </a:r>
            <a:endParaRPr lang="en-US"/>
          </a:p>
        </p:txBody>
      </p:sp>
      <p:sp>
        <p:nvSpPr>
          <p:cNvPr id="13315" name="Rectangle 3"/>
          <p:cNvSpPr>
            <a:spLocks noGrp="1" noChangeArrowheads="1"/>
          </p:cNvSpPr>
          <p:nvPr>
            <p:ph idx="1"/>
          </p:nvPr>
        </p:nvSpPr>
        <p:spPr>
          <a:xfrm>
            <a:off x="457200" y="1600200"/>
            <a:ext cx="4546600" cy="4997450"/>
          </a:xfrm>
        </p:spPr>
        <p:txBody>
          <a:bodyPr/>
          <a:lstStyle/>
          <a:p>
            <a:pPr>
              <a:lnSpc>
                <a:spcPct val="80000"/>
              </a:lnSpc>
            </a:pPr>
            <a:r>
              <a:rPr lang="en-GB" sz="2800"/>
              <a:t>Think back to the work on nucleic acids.</a:t>
            </a:r>
          </a:p>
          <a:p>
            <a:pPr>
              <a:lnSpc>
                <a:spcPct val="80000"/>
              </a:lnSpc>
            </a:pPr>
            <a:endParaRPr lang="en-GB" sz="2800"/>
          </a:p>
          <a:p>
            <a:pPr>
              <a:lnSpc>
                <a:spcPct val="80000"/>
              </a:lnSpc>
            </a:pPr>
            <a:r>
              <a:rPr lang="en-GB" sz="2800"/>
              <a:t>This is RNA with its sugar-phosphate backbone and nitrogenous bases.</a:t>
            </a:r>
          </a:p>
          <a:p>
            <a:pPr>
              <a:lnSpc>
                <a:spcPct val="80000"/>
              </a:lnSpc>
            </a:pPr>
            <a:endParaRPr lang="en-GB" sz="2800"/>
          </a:p>
          <a:p>
            <a:pPr>
              <a:lnSpc>
                <a:spcPct val="80000"/>
              </a:lnSpc>
            </a:pPr>
            <a:r>
              <a:rPr lang="en-GB" sz="2800"/>
              <a:t>The sugar is ribose and the bases are Adenine, Uracil, Cytosine or Guanine.</a:t>
            </a:r>
            <a:endParaRPr lang="en-US" sz="2800"/>
          </a:p>
        </p:txBody>
      </p:sp>
      <p:grpSp>
        <p:nvGrpSpPr>
          <p:cNvPr id="2" name="Group 13"/>
          <p:cNvGrpSpPr>
            <a:grpSpLocks/>
          </p:cNvGrpSpPr>
          <p:nvPr/>
        </p:nvGrpSpPr>
        <p:grpSpPr bwMode="auto">
          <a:xfrm>
            <a:off x="6516688" y="1268413"/>
            <a:ext cx="1616075" cy="5229225"/>
            <a:chOff x="3651" y="890"/>
            <a:chExt cx="1018" cy="3294"/>
          </a:xfrm>
        </p:grpSpPr>
        <p:grpSp>
          <p:nvGrpSpPr>
            <p:cNvPr id="3" name="Group 14"/>
            <p:cNvGrpSpPr>
              <a:grpSpLocks noChangeAspect="1"/>
            </p:cNvGrpSpPr>
            <p:nvPr/>
          </p:nvGrpSpPr>
          <p:grpSpPr bwMode="auto">
            <a:xfrm>
              <a:off x="3651" y="2568"/>
              <a:ext cx="1018" cy="1315"/>
              <a:chOff x="3288" y="890"/>
              <a:chExt cx="2177" cy="2812"/>
            </a:xfrm>
          </p:grpSpPr>
          <p:grpSp>
            <p:nvGrpSpPr>
              <p:cNvPr id="4" name="Group 15"/>
              <p:cNvGrpSpPr>
                <a:grpSpLocks noChangeAspect="1"/>
              </p:cNvGrpSpPr>
              <p:nvPr/>
            </p:nvGrpSpPr>
            <p:grpSpPr bwMode="auto">
              <a:xfrm>
                <a:off x="3333" y="2432"/>
                <a:ext cx="2132" cy="1270"/>
                <a:chOff x="930" y="2704"/>
                <a:chExt cx="2132" cy="1270"/>
              </a:xfrm>
            </p:grpSpPr>
            <p:sp>
              <p:nvSpPr>
                <p:cNvPr id="13328" name="Oval 16"/>
                <p:cNvSpPr>
                  <a:spLocks noChangeAspect="1" noChangeArrowheads="1"/>
                </p:cNvSpPr>
                <p:nvPr/>
              </p:nvSpPr>
              <p:spPr bwMode="auto">
                <a:xfrm>
                  <a:off x="930" y="2704"/>
                  <a:ext cx="589" cy="589"/>
                </a:xfrm>
                <a:prstGeom prst="ellipse">
                  <a:avLst/>
                </a:prstGeom>
                <a:solidFill>
                  <a:srgbClr val="FF6600"/>
                </a:solidFill>
                <a:ln w="9525">
                  <a:solidFill>
                    <a:schemeClr val="tx1"/>
                  </a:solidFill>
                  <a:round/>
                  <a:headEnd/>
                  <a:tailEnd/>
                </a:ln>
                <a:effectLst/>
              </p:spPr>
              <p:txBody>
                <a:bodyPr wrap="none" anchor="ctr"/>
                <a:lstStyle/>
                <a:p>
                  <a:pPr algn="ctr"/>
                  <a:endParaRPr lang="en-US" sz="1400" b="1"/>
                </a:p>
              </p:txBody>
            </p:sp>
            <p:sp>
              <p:nvSpPr>
                <p:cNvPr id="13329" name="AutoShape 17"/>
                <p:cNvSpPr>
                  <a:spLocks noChangeAspect="1" noChangeArrowheads="1"/>
                </p:cNvSpPr>
                <p:nvPr/>
              </p:nvSpPr>
              <p:spPr bwMode="auto">
                <a:xfrm>
                  <a:off x="1247" y="3385"/>
                  <a:ext cx="635" cy="589"/>
                </a:xfrm>
                <a:prstGeom prst="pentagon">
                  <a:avLst/>
                </a:prstGeom>
                <a:solidFill>
                  <a:schemeClr val="accent1"/>
                </a:solidFill>
                <a:ln w="9525">
                  <a:solidFill>
                    <a:schemeClr val="tx1"/>
                  </a:solidFill>
                  <a:miter lim="800000"/>
                  <a:headEnd/>
                  <a:tailEnd/>
                </a:ln>
                <a:effectLst/>
              </p:spPr>
              <p:txBody>
                <a:bodyPr wrap="none" anchor="ctr"/>
                <a:lstStyle/>
                <a:p>
                  <a:pPr algn="ctr"/>
                  <a:endParaRPr lang="en-US" b="1"/>
                </a:p>
              </p:txBody>
            </p:sp>
            <p:sp>
              <p:nvSpPr>
                <p:cNvPr id="13330" name="Rectangle 18"/>
                <p:cNvSpPr>
                  <a:spLocks noChangeAspect="1" noChangeArrowheads="1"/>
                </p:cNvSpPr>
                <p:nvPr/>
              </p:nvSpPr>
              <p:spPr bwMode="auto">
                <a:xfrm>
                  <a:off x="2064" y="3430"/>
                  <a:ext cx="998" cy="317"/>
                </a:xfrm>
                <a:prstGeom prst="rect">
                  <a:avLst/>
                </a:prstGeom>
                <a:solidFill>
                  <a:srgbClr val="00FF00"/>
                </a:solidFill>
                <a:ln w="9525">
                  <a:solidFill>
                    <a:schemeClr val="tx1"/>
                  </a:solidFill>
                  <a:miter lim="800000"/>
                  <a:headEnd/>
                  <a:tailEnd/>
                </a:ln>
                <a:effectLst/>
              </p:spPr>
              <p:txBody>
                <a:bodyPr wrap="none" anchor="ctr"/>
                <a:lstStyle/>
                <a:p>
                  <a:pPr algn="ctr"/>
                  <a:endParaRPr lang="en-US" b="1"/>
                </a:p>
              </p:txBody>
            </p:sp>
            <p:sp>
              <p:nvSpPr>
                <p:cNvPr id="13331" name="Line 19"/>
                <p:cNvSpPr>
                  <a:spLocks noChangeAspect="1" noChangeShapeType="1"/>
                </p:cNvSpPr>
                <p:nvPr/>
              </p:nvSpPr>
              <p:spPr bwMode="auto">
                <a:xfrm flipH="1" flipV="1">
                  <a:off x="1202" y="3294"/>
                  <a:ext cx="45" cy="318"/>
                </a:xfrm>
                <a:prstGeom prst="line">
                  <a:avLst/>
                </a:prstGeom>
                <a:noFill/>
                <a:ln w="38100">
                  <a:solidFill>
                    <a:schemeClr val="tx1"/>
                  </a:solidFill>
                  <a:round/>
                  <a:headEnd/>
                  <a:tailEnd/>
                </a:ln>
                <a:effectLst/>
              </p:spPr>
              <p:txBody>
                <a:bodyPr/>
                <a:lstStyle/>
                <a:p>
                  <a:endParaRPr lang="en-GB"/>
                </a:p>
              </p:txBody>
            </p:sp>
            <p:sp>
              <p:nvSpPr>
                <p:cNvPr id="13332" name="Line 20"/>
                <p:cNvSpPr>
                  <a:spLocks noChangeAspect="1" noChangeShapeType="1"/>
                </p:cNvSpPr>
                <p:nvPr/>
              </p:nvSpPr>
              <p:spPr bwMode="auto">
                <a:xfrm>
                  <a:off x="1882" y="3612"/>
                  <a:ext cx="182" cy="0"/>
                </a:xfrm>
                <a:prstGeom prst="line">
                  <a:avLst/>
                </a:prstGeom>
                <a:noFill/>
                <a:ln w="38100">
                  <a:solidFill>
                    <a:schemeClr val="tx1"/>
                  </a:solidFill>
                  <a:round/>
                  <a:headEnd/>
                  <a:tailEnd/>
                </a:ln>
                <a:effectLst/>
              </p:spPr>
              <p:txBody>
                <a:bodyPr/>
                <a:lstStyle/>
                <a:p>
                  <a:endParaRPr lang="en-GB"/>
                </a:p>
              </p:txBody>
            </p:sp>
          </p:grpSp>
          <p:grpSp>
            <p:nvGrpSpPr>
              <p:cNvPr id="5" name="Group 21"/>
              <p:cNvGrpSpPr>
                <a:grpSpLocks noChangeAspect="1"/>
              </p:cNvGrpSpPr>
              <p:nvPr/>
            </p:nvGrpSpPr>
            <p:grpSpPr bwMode="auto">
              <a:xfrm>
                <a:off x="3288" y="890"/>
                <a:ext cx="2132" cy="1270"/>
                <a:chOff x="930" y="2704"/>
                <a:chExt cx="2132" cy="1270"/>
              </a:xfrm>
            </p:grpSpPr>
            <p:sp>
              <p:nvSpPr>
                <p:cNvPr id="13334" name="Oval 22"/>
                <p:cNvSpPr>
                  <a:spLocks noChangeAspect="1" noChangeArrowheads="1"/>
                </p:cNvSpPr>
                <p:nvPr/>
              </p:nvSpPr>
              <p:spPr bwMode="auto">
                <a:xfrm>
                  <a:off x="930" y="2704"/>
                  <a:ext cx="589" cy="589"/>
                </a:xfrm>
                <a:prstGeom prst="ellipse">
                  <a:avLst/>
                </a:prstGeom>
                <a:solidFill>
                  <a:srgbClr val="FF6600"/>
                </a:solidFill>
                <a:ln w="9525">
                  <a:solidFill>
                    <a:schemeClr val="tx1"/>
                  </a:solidFill>
                  <a:round/>
                  <a:headEnd/>
                  <a:tailEnd/>
                </a:ln>
                <a:effectLst/>
              </p:spPr>
              <p:txBody>
                <a:bodyPr wrap="none" anchor="ctr"/>
                <a:lstStyle/>
                <a:p>
                  <a:pPr algn="ctr"/>
                  <a:endParaRPr lang="en-US" sz="1400" b="1"/>
                </a:p>
              </p:txBody>
            </p:sp>
            <p:sp>
              <p:nvSpPr>
                <p:cNvPr id="13335" name="AutoShape 23"/>
                <p:cNvSpPr>
                  <a:spLocks noChangeAspect="1" noChangeArrowheads="1"/>
                </p:cNvSpPr>
                <p:nvPr/>
              </p:nvSpPr>
              <p:spPr bwMode="auto">
                <a:xfrm>
                  <a:off x="1247" y="3385"/>
                  <a:ext cx="635" cy="589"/>
                </a:xfrm>
                <a:prstGeom prst="pentagon">
                  <a:avLst/>
                </a:prstGeom>
                <a:solidFill>
                  <a:schemeClr val="accent1"/>
                </a:solidFill>
                <a:ln w="9525">
                  <a:solidFill>
                    <a:schemeClr val="tx1"/>
                  </a:solidFill>
                  <a:miter lim="800000"/>
                  <a:headEnd/>
                  <a:tailEnd/>
                </a:ln>
                <a:effectLst/>
              </p:spPr>
              <p:txBody>
                <a:bodyPr wrap="none" anchor="ctr"/>
                <a:lstStyle/>
                <a:p>
                  <a:pPr algn="ctr"/>
                  <a:endParaRPr lang="en-US" b="1"/>
                </a:p>
              </p:txBody>
            </p:sp>
            <p:sp>
              <p:nvSpPr>
                <p:cNvPr id="13336" name="Rectangle 24"/>
                <p:cNvSpPr>
                  <a:spLocks noChangeAspect="1" noChangeArrowheads="1"/>
                </p:cNvSpPr>
                <p:nvPr/>
              </p:nvSpPr>
              <p:spPr bwMode="auto">
                <a:xfrm>
                  <a:off x="2064" y="3430"/>
                  <a:ext cx="998" cy="317"/>
                </a:xfrm>
                <a:prstGeom prst="rect">
                  <a:avLst/>
                </a:prstGeom>
                <a:solidFill>
                  <a:srgbClr val="00FF00"/>
                </a:solidFill>
                <a:ln w="9525">
                  <a:solidFill>
                    <a:schemeClr val="tx1"/>
                  </a:solidFill>
                  <a:miter lim="800000"/>
                  <a:headEnd/>
                  <a:tailEnd/>
                </a:ln>
                <a:effectLst/>
              </p:spPr>
              <p:txBody>
                <a:bodyPr wrap="none" anchor="ctr"/>
                <a:lstStyle/>
                <a:p>
                  <a:pPr algn="ctr"/>
                  <a:endParaRPr lang="en-US" b="1"/>
                </a:p>
              </p:txBody>
            </p:sp>
            <p:sp>
              <p:nvSpPr>
                <p:cNvPr id="13337" name="Line 25"/>
                <p:cNvSpPr>
                  <a:spLocks noChangeAspect="1" noChangeShapeType="1"/>
                </p:cNvSpPr>
                <p:nvPr/>
              </p:nvSpPr>
              <p:spPr bwMode="auto">
                <a:xfrm flipH="1" flipV="1">
                  <a:off x="1202" y="3294"/>
                  <a:ext cx="45" cy="318"/>
                </a:xfrm>
                <a:prstGeom prst="line">
                  <a:avLst/>
                </a:prstGeom>
                <a:noFill/>
                <a:ln w="38100">
                  <a:solidFill>
                    <a:schemeClr val="tx1"/>
                  </a:solidFill>
                  <a:round/>
                  <a:headEnd/>
                  <a:tailEnd/>
                </a:ln>
                <a:effectLst/>
              </p:spPr>
              <p:txBody>
                <a:bodyPr/>
                <a:lstStyle/>
                <a:p>
                  <a:endParaRPr lang="en-GB"/>
                </a:p>
              </p:txBody>
            </p:sp>
            <p:sp>
              <p:nvSpPr>
                <p:cNvPr id="13338" name="Line 26"/>
                <p:cNvSpPr>
                  <a:spLocks noChangeAspect="1" noChangeShapeType="1"/>
                </p:cNvSpPr>
                <p:nvPr/>
              </p:nvSpPr>
              <p:spPr bwMode="auto">
                <a:xfrm>
                  <a:off x="1882" y="3612"/>
                  <a:ext cx="182" cy="0"/>
                </a:xfrm>
                <a:prstGeom prst="line">
                  <a:avLst/>
                </a:prstGeom>
                <a:noFill/>
                <a:ln w="38100">
                  <a:solidFill>
                    <a:schemeClr val="tx1"/>
                  </a:solidFill>
                  <a:round/>
                  <a:headEnd/>
                  <a:tailEnd/>
                </a:ln>
                <a:effectLst/>
              </p:spPr>
              <p:txBody>
                <a:bodyPr/>
                <a:lstStyle/>
                <a:p>
                  <a:endParaRPr lang="en-GB"/>
                </a:p>
              </p:txBody>
            </p:sp>
          </p:grpSp>
          <p:sp>
            <p:nvSpPr>
              <p:cNvPr id="13339" name="Line 27"/>
              <p:cNvSpPr>
                <a:spLocks noChangeAspect="1" noChangeShapeType="1"/>
              </p:cNvSpPr>
              <p:nvPr/>
            </p:nvSpPr>
            <p:spPr bwMode="auto">
              <a:xfrm flipH="1">
                <a:off x="3651" y="2160"/>
                <a:ext cx="91" cy="272"/>
              </a:xfrm>
              <a:prstGeom prst="line">
                <a:avLst/>
              </a:prstGeom>
              <a:noFill/>
              <a:ln w="38100">
                <a:solidFill>
                  <a:schemeClr val="tx1"/>
                </a:solidFill>
                <a:round/>
                <a:headEnd/>
                <a:tailEnd/>
              </a:ln>
              <a:effectLst/>
            </p:spPr>
            <p:txBody>
              <a:bodyPr/>
              <a:lstStyle/>
              <a:p>
                <a:endParaRPr lang="en-GB"/>
              </a:p>
            </p:txBody>
          </p:sp>
        </p:grpSp>
        <p:grpSp>
          <p:nvGrpSpPr>
            <p:cNvPr id="6" name="Group 28"/>
            <p:cNvGrpSpPr>
              <a:grpSpLocks noChangeAspect="1"/>
            </p:cNvGrpSpPr>
            <p:nvPr/>
          </p:nvGrpSpPr>
          <p:grpSpPr bwMode="auto">
            <a:xfrm>
              <a:off x="3651" y="1117"/>
              <a:ext cx="1018" cy="1315"/>
              <a:chOff x="3288" y="890"/>
              <a:chExt cx="2177" cy="2812"/>
            </a:xfrm>
          </p:grpSpPr>
          <p:grpSp>
            <p:nvGrpSpPr>
              <p:cNvPr id="7" name="Group 29"/>
              <p:cNvGrpSpPr>
                <a:grpSpLocks noChangeAspect="1"/>
              </p:cNvGrpSpPr>
              <p:nvPr/>
            </p:nvGrpSpPr>
            <p:grpSpPr bwMode="auto">
              <a:xfrm>
                <a:off x="3333" y="2432"/>
                <a:ext cx="2132" cy="1270"/>
                <a:chOff x="930" y="2704"/>
                <a:chExt cx="2132" cy="1270"/>
              </a:xfrm>
            </p:grpSpPr>
            <p:sp>
              <p:nvSpPr>
                <p:cNvPr id="13342" name="Oval 30"/>
                <p:cNvSpPr>
                  <a:spLocks noChangeAspect="1" noChangeArrowheads="1"/>
                </p:cNvSpPr>
                <p:nvPr/>
              </p:nvSpPr>
              <p:spPr bwMode="auto">
                <a:xfrm>
                  <a:off x="930" y="2704"/>
                  <a:ext cx="589" cy="589"/>
                </a:xfrm>
                <a:prstGeom prst="ellipse">
                  <a:avLst/>
                </a:prstGeom>
                <a:solidFill>
                  <a:srgbClr val="FF6600"/>
                </a:solidFill>
                <a:ln w="9525">
                  <a:solidFill>
                    <a:schemeClr val="tx1"/>
                  </a:solidFill>
                  <a:round/>
                  <a:headEnd/>
                  <a:tailEnd/>
                </a:ln>
                <a:effectLst/>
              </p:spPr>
              <p:txBody>
                <a:bodyPr wrap="none" anchor="ctr"/>
                <a:lstStyle/>
                <a:p>
                  <a:pPr algn="ctr"/>
                  <a:endParaRPr lang="en-US" sz="1400" b="1"/>
                </a:p>
              </p:txBody>
            </p:sp>
            <p:sp>
              <p:nvSpPr>
                <p:cNvPr id="13343" name="AutoShape 31"/>
                <p:cNvSpPr>
                  <a:spLocks noChangeAspect="1" noChangeArrowheads="1"/>
                </p:cNvSpPr>
                <p:nvPr/>
              </p:nvSpPr>
              <p:spPr bwMode="auto">
                <a:xfrm>
                  <a:off x="1247" y="3385"/>
                  <a:ext cx="635" cy="589"/>
                </a:xfrm>
                <a:prstGeom prst="pentagon">
                  <a:avLst/>
                </a:prstGeom>
                <a:solidFill>
                  <a:schemeClr val="accent1"/>
                </a:solidFill>
                <a:ln w="9525">
                  <a:solidFill>
                    <a:schemeClr val="tx1"/>
                  </a:solidFill>
                  <a:miter lim="800000"/>
                  <a:headEnd/>
                  <a:tailEnd/>
                </a:ln>
                <a:effectLst/>
              </p:spPr>
              <p:txBody>
                <a:bodyPr wrap="none" anchor="ctr"/>
                <a:lstStyle/>
                <a:p>
                  <a:pPr algn="ctr"/>
                  <a:endParaRPr lang="en-US" b="1"/>
                </a:p>
              </p:txBody>
            </p:sp>
            <p:sp>
              <p:nvSpPr>
                <p:cNvPr id="13344" name="Rectangle 32"/>
                <p:cNvSpPr>
                  <a:spLocks noChangeAspect="1" noChangeArrowheads="1"/>
                </p:cNvSpPr>
                <p:nvPr/>
              </p:nvSpPr>
              <p:spPr bwMode="auto">
                <a:xfrm>
                  <a:off x="2064" y="3430"/>
                  <a:ext cx="998" cy="317"/>
                </a:xfrm>
                <a:prstGeom prst="rect">
                  <a:avLst/>
                </a:prstGeom>
                <a:solidFill>
                  <a:srgbClr val="00FF00"/>
                </a:solidFill>
                <a:ln w="9525">
                  <a:solidFill>
                    <a:schemeClr val="tx1"/>
                  </a:solidFill>
                  <a:miter lim="800000"/>
                  <a:headEnd/>
                  <a:tailEnd/>
                </a:ln>
                <a:effectLst/>
              </p:spPr>
              <p:txBody>
                <a:bodyPr wrap="none" anchor="ctr"/>
                <a:lstStyle/>
                <a:p>
                  <a:pPr algn="ctr"/>
                  <a:endParaRPr lang="en-US" b="1"/>
                </a:p>
              </p:txBody>
            </p:sp>
            <p:sp>
              <p:nvSpPr>
                <p:cNvPr id="13345" name="Line 33"/>
                <p:cNvSpPr>
                  <a:spLocks noChangeAspect="1" noChangeShapeType="1"/>
                </p:cNvSpPr>
                <p:nvPr/>
              </p:nvSpPr>
              <p:spPr bwMode="auto">
                <a:xfrm flipH="1" flipV="1">
                  <a:off x="1202" y="3294"/>
                  <a:ext cx="45" cy="318"/>
                </a:xfrm>
                <a:prstGeom prst="line">
                  <a:avLst/>
                </a:prstGeom>
                <a:noFill/>
                <a:ln w="38100">
                  <a:solidFill>
                    <a:schemeClr val="tx1"/>
                  </a:solidFill>
                  <a:round/>
                  <a:headEnd/>
                  <a:tailEnd/>
                </a:ln>
                <a:effectLst/>
              </p:spPr>
              <p:txBody>
                <a:bodyPr/>
                <a:lstStyle/>
                <a:p>
                  <a:endParaRPr lang="en-GB"/>
                </a:p>
              </p:txBody>
            </p:sp>
            <p:sp>
              <p:nvSpPr>
                <p:cNvPr id="13346" name="Line 34"/>
                <p:cNvSpPr>
                  <a:spLocks noChangeAspect="1" noChangeShapeType="1"/>
                </p:cNvSpPr>
                <p:nvPr/>
              </p:nvSpPr>
              <p:spPr bwMode="auto">
                <a:xfrm>
                  <a:off x="1882" y="3612"/>
                  <a:ext cx="182" cy="0"/>
                </a:xfrm>
                <a:prstGeom prst="line">
                  <a:avLst/>
                </a:prstGeom>
                <a:noFill/>
                <a:ln w="38100">
                  <a:solidFill>
                    <a:schemeClr val="tx1"/>
                  </a:solidFill>
                  <a:round/>
                  <a:headEnd/>
                  <a:tailEnd/>
                </a:ln>
                <a:effectLst/>
              </p:spPr>
              <p:txBody>
                <a:bodyPr/>
                <a:lstStyle/>
                <a:p>
                  <a:endParaRPr lang="en-GB"/>
                </a:p>
              </p:txBody>
            </p:sp>
          </p:grpSp>
          <p:grpSp>
            <p:nvGrpSpPr>
              <p:cNvPr id="8" name="Group 35"/>
              <p:cNvGrpSpPr>
                <a:grpSpLocks noChangeAspect="1"/>
              </p:cNvGrpSpPr>
              <p:nvPr/>
            </p:nvGrpSpPr>
            <p:grpSpPr bwMode="auto">
              <a:xfrm>
                <a:off x="3288" y="890"/>
                <a:ext cx="2132" cy="1270"/>
                <a:chOff x="930" y="2704"/>
                <a:chExt cx="2132" cy="1270"/>
              </a:xfrm>
            </p:grpSpPr>
            <p:sp>
              <p:nvSpPr>
                <p:cNvPr id="13348" name="Oval 36"/>
                <p:cNvSpPr>
                  <a:spLocks noChangeAspect="1" noChangeArrowheads="1"/>
                </p:cNvSpPr>
                <p:nvPr/>
              </p:nvSpPr>
              <p:spPr bwMode="auto">
                <a:xfrm>
                  <a:off x="930" y="2704"/>
                  <a:ext cx="589" cy="589"/>
                </a:xfrm>
                <a:prstGeom prst="ellipse">
                  <a:avLst/>
                </a:prstGeom>
                <a:solidFill>
                  <a:srgbClr val="FF6600"/>
                </a:solidFill>
                <a:ln w="9525">
                  <a:solidFill>
                    <a:schemeClr val="tx1"/>
                  </a:solidFill>
                  <a:round/>
                  <a:headEnd/>
                  <a:tailEnd/>
                </a:ln>
                <a:effectLst/>
              </p:spPr>
              <p:txBody>
                <a:bodyPr wrap="none" anchor="ctr"/>
                <a:lstStyle/>
                <a:p>
                  <a:pPr algn="ctr"/>
                  <a:endParaRPr lang="en-US" sz="1400" b="1"/>
                </a:p>
              </p:txBody>
            </p:sp>
            <p:sp>
              <p:nvSpPr>
                <p:cNvPr id="13349" name="AutoShape 37"/>
                <p:cNvSpPr>
                  <a:spLocks noChangeAspect="1" noChangeArrowheads="1"/>
                </p:cNvSpPr>
                <p:nvPr/>
              </p:nvSpPr>
              <p:spPr bwMode="auto">
                <a:xfrm>
                  <a:off x="1247" y="3385"/>
                  <a:ext cx="635" cy="589"/>
                </a:xfrm>
                <a:prstGeom prst="pentagon">
                  <a:avLst/>
                </a:prstGeom>
                <a:solidFill>
                  <a:schemeClr val="accent1"/>
                </a:solidFill>
                <a:ln w="9525">
                  <a:solidFill>
                    <a:schemeClr val="tx1"/>
                  </a:solidFill>
                  <a:miter lim="800000"/>
                  <a:headEnd/>
                  <a:tailEnd/>
                </a:ln>
                <a:effectLst/>
              </p:spPr>
              <p:txBody>
                <a:bodyPr wrap="none" anchor="ctr"/>
                <a:lstStyle/>
                <a:p>
                  <a:pPr algn="ctr"/>
                  <a:endParaRPr lang="en-US" b="1"/>
                </a:p>
              </p:txBody>
            </p:sp>
            <p:sp>
              <p:nvSpPr>
                <p:cNvPr id="13350" name="Rectangle 38"/>
                <p:cNvSpPr>
                  <a:spLocks noChangeAspect="1" noChangeArrowheads="1"/>
                </p:cNvSpPr>
                <p:nvPr/>
              </p:nvSpPr>
              <p:spPr bwMode="auto">
                <a:xfrm>
                  <a:off x="2064" y="3430"/>
                  <a:ext cx="998" cy="317"/>
                </a:xfrm>
                <a:prstGeom prst="rect">
                  <a:avLst/>
                </a:prstGeom>
                <a:solidFill>
                  <a:srgbClr val="00FF00"/>
                </a:solidFill>
                <a:ln w="9525">
                  <a:solidFill>
                    <a:schemeClr val="tx1"/>
                  </a:solidFill>
                  <a:miter lim="800000"/>
                  <a:headEnd/>
                  <a:tailEnd/>
                </a:ln>
                <a:effectLst/>
              </p:spPr>
              <p:txBody>
                <a:bodyPr wrap="none" anchor="ctr"/>
                <a:lstStyle/>
                <a:p>
                  <a:pPr algn="ctr"/>
                  <a:endParaRPr lang="en-US" b="1"/>
                </a:p>
              </p:txBody>
            </p:sp>
            <p:sp>
              <p:nvSpPr>
                <p:cNvPr id="13351" name="Line 39"/>
                <p:cNvSpPr>
                  <a:spLocks noChangeAspect="1" noChangeShapeType="1"/>
                </p:cNvSpPr>
                <p:nvPr/>
              </p:nvSpPr>
              <p:spPr bwMode="auto">
                <a:xfrm flipH="1" flipV="1">
                  <a:off x="1202" y="3294"/>
                  <a:ext cx="45" cy="318"/>
                </a:xfrm>
                <a:prstGeom prst="line">
                  <a:avLst/>
                </a:prstGeom>
                <a:noFill/>
                <a:ln w="38100">
                  <a:solidFill>
                    <a:schemeClr val="tx1"/>
                  </a:solidFill>
                  <a:round/>
                  <a:headEnd/>
                  <a:tailEnd/>
                </a:ln>
                <a:effectLst/>
              </p:spPr>
              <p:txBody>
                <a:bodyPr/>
                <a:lstStyle/>
                <a:p>
                  <a:endParaRPr lang="en-GB"/>
                </a:p>
              </p:txBody>
            </p:sp>
            <p:sp>
              <p:nvSpPr>
                <p:cNvPr id="13352" name="Line 40"/>
                <p:cNvSpPr>
                  <a:spLocks noChangeAspect="1" noChangeShapeType="1"/>
                </p:cNvSpPr>
                <p:nvPr/>
              </p:nvSpPr>
              <p:spPr bwMode="auto">
                <a:xfrm>
                  <a:off x="1882" y="3612"/>
                  <a:ext cx="182" cy="0"/>
                </a:xfrm>
                <a:prstGeom prst="line">
                  <a:avLst/>
                </a:prstGeom>
                <a:noFill/>
                <a:ln w="38100">
                  <a:solidFill>
                    <a:schemeClr val="tx1"/>
                  </a:solidFill>
                  <a:round/>
                  <a:headEnd/>
                  <a:tailEnd/>
                </a:ln>
                <a:effectLst/>
              </p:spPr>
              <p:txBody>
                <a:bodyPr/>
                <a:lstStyle/>
                <a:p>
                  <a:endParaRPr lang="en-GB"/>
                </a:p>
              </p:txBody>
            </p:sp>
          </p:grpSp>
          <p:sp>
            <p:nvSpPr>
              <p:cNvPr id="13353" name="Line 41"/>
              <p:cNvSpPr>
                <a:spLocks noChangeAspect="1" noChangeShapeType="1"/>
              </p:cNvSpPr>
              <p:nvPr/>
            </p:nvSpPr>
            <p:spPr bwMode="auto">
              <a:xfrm flipH="1">
                <a:off x="3651" y="2160"/>
                <a:ext cx="91" cy="272"/>
              </a:xfrm>
              <a:prstGeom prst="line">
                <a:avLst/>
              </a:prstGeom>
              <a:noFill/>
              <a:ln w="38100">
                <a:solidFill>
                  <a:schemeClr val="tx1"/>
                </a:solidFill>
                <a:round/>
                <a:headEnd/>
                <a:tailEnd/>
              </a:ln>
              <a:effectLst/>
            </p:spPr>
            <p:txBody>
              <a:bodyPr/>
              <a:lstStyle/>
              <a:p>
                <a:endParaRPr lang="en-GB"/>
              </a:p>
            </p:txBody>
          </p:sp>
        </p:grpSp>
        <p:sp>
          <p:nvSpPr>
            <p:cNvPr id="13354" name="Line 42"/>
            <p:cNvSpPr>
              <a:spLocks noChangeShapeType="1"/>
            </p:cNvSpPr>
            <p:nvPr/>
          </p:nvSpPr>
          <p:spPr bwMode="auto">
            <a:xfrm flipH="1">
              <a:off x="3833" y="2432"/>
              <a:ext cx="45" cy="136"/>
            </a:xfrm>
            <a:prstGeom prst="line">
              <a:avLst/>
            </a:prstGeom>
            <a:noFill/>
            <a:ln w="38100">
              <a:solidFill>
                <a:schemeClr val="tx1"/>
              </a:solidFill>
              <a:round/>
              <a:headEnd/>
              <a:tailEnd/>
            </a:ln>
            <a:effectLst/>
          </p:spPr>
          <p:txBody>
            <a:bodyPr/>
            <a:lstStyle/>
            <a:p>
              <a:endParaRPr lang="en-GB"/>
            </a:p>
          </p:txBody>
        </p:sp>
        <p:sp>
          <p:nvSpPr>
            <p:cNvPr id="13355" name="Line 43"/>
            <p:cNvSpPr>
              <a:spLocks noChangeShapeType="1"/>
            </p:cNvSpPr>
            <p:nvPr/>
          </p:nvSpPr>
          <p:spPr bwMode="auto">
            <a:xfrm flipV="1">
              <a:off x="3787" y="890"/>
              <a:ext cx="91" cy="227"/>
            </a:xfrm>
            <a:prstGeom prst="line">
              <a:avLst/>
            </a:prstGeom>
            <a:noFill/>
            <a:ln w="38100">
              <a:solidFill>
                <a:schemeClr val="tx1"/>
              </a:solidFill>
              <a:prstDash val="dash"/>
              <a:round/>
              <a:headEnd/>
              <a:tailEnd/>
            </a:ln>
            <a:effectLst/>
          </p:spPr>
          <p:txBody>
            <a:bodyPr/>
            <a:lstStyle/>
            <a:p>
              <a:endParaRPr lang="en-GB"/>
            </a:p>
          </p:txBody>
        </p:sp>
        <p:sp>
          <p:nvSpPr>
            <p:cNvPr id="13356" name="Line 44"/>
            <p:cNvSpPr>
              <a:spLocks noChangeShapeType="1"/>
            </p:cNvSpPr>
            <p:nvPr/>
          </p:nvSpPr>
          <p:spPr bwMode="auto">
            <a:xfrm flipH="1">
              <a:off x="3787" y="3884"/>
              <a:ext cx="91" cy="300"/>
            </a:xfrm>
            <a:prstGeom prst="line">
              <a:avLst/>
            </a:prstGeom>
            <a:noFill/>
            <a:ln w="38100">
              <a:solidFill>
                <a:schemeClr val="tx1"/>
              </a:solidFill>
              <a:prstDash val="dash"/>
              <a:round/>
              <a:headEnd/>
              <a:tailEnd/>
            </a:ln>
            <a:effectLst/>
          </p:spPr>
          <p:txBody>
            <a:bodyPr/>
            <a:lstStyle/>
            <a:p>
              <a:endParaRPr lang="en-GB"/>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461</TotalTime>
  <Words>1151</Words>
  <Application>Microsoft Office PowerPoint</Application>
  <PresentationFormat>On-screen Show (4:3)</PresentationFormat>
  <Paragraphs>157</Paragraphs>
  <Slides>43</Slides>
  <Notes>6</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4.1 The Importance of ATP</vt:lpstr>
      <vt:lpstr>You should be able to discuss…</vt:lpstr>
      <vt:lpstr>Energy</vt:lpstr>
      <vt:lpstr>Energy’s many forms</vt:lpstr>
      <vt:lpstr>Slide 5</vt:lpstr>
      <vt:lpstr>What, specifically, do living things need energy for?</vt:lpstr>
      <vt:lpstr>Slide 7</vt:lpstr>
      <vt:lpstr>ATP</vt:lpstr>
      <vt:lpstr>The Structure of ATP</vt:lpstr>
      <vt:lpstr>The structure of ATP</vt:lpstr>
      <vt:lpstr>Slide 11</vt:lpstr>
      <vt:lpstr>Slide 12</vt:lpstr>
      <vt:lpstr>What’s a mole?</vt:lpstr>
      <vt:lpstr>Slide 14</vt:lpstr>
      <vt:lpstr>Slide 15</vt:lpstr>
      <vt:lpstr>Slide 16</vt:lpstr>
      <vt:lpstr>How does ATP store energy?</vt:lpstr>
      <vt:lpstr>Synthesis of ATP</vt:lpstr>
      <vt:lpstr>Organelles</vt:lpstr>
      <vt:lpstr>Size and Shape</vt:lpstr>
      <vt:lpstr>Electron micrograph</vt:lpstr>
      <vt:lpstr>Slide 22</vt:lpstr>
      <vt:lpstr>Slide 23</vt:lpstr>
      <vt:lpstr>Diagram labelling quick-draw</vt:lpstr>
      <vt:lpstr>Mitochondria</vt:lpstr>
      <vt:lpstr>Slide 26</vt:lpstr>
      <vt:lpstr>Slide 27</vt:lpstr>
      <vt:lpstr>Slide 28</vt:lpstr>
      <vt:lpstr>Slide 29</vt:lpstr>
      <vt:lpstr>Slide 30</vt:lpstr>
      <vt:lpstr>Slide 31</vt:lpstr>
      <vt:lpstr>http://www.its.caltech.edu/~skopf/ESE_Bi168/files/2A.%20Mitchell%201961.pdf  Cited by 2569!!!!  </vt:lpstr>
      <vt:lpstr>Slide 33</vt:lpstr>
      <vt:lpstr>Slide 34</vt:lpstr>
      <vt:lpstr>Chemiosmotic Theory of ATP production http://www.nobelprize.org/nobel_prizes/chemistry/laureates/1978/mitchell-bio.html </vt:lpstr>
      <vt:lpstr>Slide 36</vt:lpstr>
      <vt:lpstr>Slide 37</vt:lpstr>
      <vt:lpstr>Brian Cox</vt:lpstr>
      <vt:lpstr>Origin of life?</vt:lpstr>
      <vt:lpstr>The role of ATP</vt:lpstr>
      <vt:lpstr>Slide 41</vt:lpstr>
      <vt:lpstr>Slide 42</vt:lpstr>
      <vt:lpstr>Summary</vt:lpstr>
    </vt:vector>
  </TitlesOfParts>
  <Company>City of Bristol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4.1 The Importance of ATP</dc:title>
  <dc:creator>Project 2003 User</dc:creator>
  <cp:lastModifiedBy>Anthony Lovat</cp:lastModifiedBy>
  <cp:revision>41</cp:revision>
  <dcterms:created xsi:type="dcterms:W3CDTF">2012-05-22T08:35:20Z</dcterms:created>
  <dcterms:modified xsi:type="dcterms:W3CDTF">2013-06-18T14:28:30Z</dcterms:modified>
</cp:coreProperties>
</file>