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92"/>
  </p:notesMasterIdLst>
  <p:sldIdLst>
    <p:sldId id="303" r:id="rId2"/>
    <p:sldId id="284" r:id="rId3"/>
    <p:sldId id="257" r:id="rId4"/>
    <p:sldId id="258" r:id="rId5"/>
    <p:sldId id="259" r:id="rId6"/>
    <p:sldId id="260" r:id="rId7"/>
    <p:sldId id="261" r:id="rId8"/>
    <p:sldId id="262" r:id="rId9"/>
    <p:sldId id="263"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6" r:id="rId29"/>
    <p:sldId id="307" r:id="rId30"/>
    <p:sldId id="308" r:id="rId31"/>
    <p:sldId id="309" r:id="rId32"/>
    <p:sldId id="310" r:id="rId33"/>
    <p:sldId id="304" r:id="rId34"/>
    <p:sldId id="322" r:id="rId35"/>
    <p:sldId id="323" r:id="rId36"/>
    <p:sldId id="324" r:id="rId37"/>
    <p:sldId id="316" r:id="rId38"/>
    <p:sldId id="325" r:id="rId39"/>
    <p:sldId id="317" r:id="rId40"/>
    <p:sldId id="318" r:id="rId41"/>
    <p:sldId id="319" r:id="rId42"/>
    <p:sldId id="320" r:id="rId43"/>
    <p:sldId id="312" r:id="rId44"/>
    <p:sldId id="321" r:id="rId45"/>
    <p:sldId id="313" r:id="rId46"/>
    <p:sldId id="314" r:id="rId47"/>
    <p:sldId id="315" r:id="rId48"/>
    <p:sldId id="264" r:id="rId49"/>
    <p:sldId id="265" r:id="rId50"/>
    <p:sldId id="266" r:id="rId51"/>
    <p:sldId id="267" r:id="rId52"/>
    <p:sldId id="326" r:id="rId53"/>
    <p:sldId id="338" r:id="rId54"/>
    <p:sldId id="327" r:id="rId55"/>
    <p:sldId id="328" r:id="rId56"/>
    <p:sldId id="329" r:id="rId57"/>
    <p:sldId id="330" r:id="rId58"/>
    <p:sldId id="331" r:id="rId59"/>
    <p:sldId id="332" r:id="rId60"/>
    <p:sldId id="333" r:id="rId61"/>
    <p:sldId id="334" r:id="rId62"/>
    <p:sldId id="335" r:id="rId63"/>
    <p:sldId id="336" r:id="rId64"/>
    <p:sldId id="339" r:id="rId65"/>
    <p:sldId id="341" r:id="rId66"/>
    <p:sldId id="342" r:id="rId67"/>
    <p:sldId id="343" r:id="rId68"/>
    <p:sldId id="344" r:id="rId69"/>
    <p:sldId id="345" r:id="rId70"/>
    <p:sldId id="346" r:id="rId71"/>
    <p:sldId id="347" r:id="rId72"/>
    <p:sldId id="348" r:id="rId73"/>
    <p:sldId id="349" r:id="rId74"/>
    <p:sldId id="337" r:id="rId75"/>
    <p:sldId id="268" r:id="rId76"/>
    <p:sldId id="269" r:id="rId77"/>
    <p:sldId id="270" r:id="rId78"/>
    <p:sldId id="271" r:id="rId79"/>
    <p:sldId id="272" r:id="rId80"/>
    <p:sldId id="273" r:id="rId81"/>
    <p:sldId id="274" r:id="rId82"/>
    <p:sldId id="275" r:id="rId83"/>
    <p:sldId id="276" r:id="rId84"/>
    <p:sldId id="277" r:id="rId85"/>
    <p:sldId id="278" r:id="rId86"/>
    <p:sldId id="279" r:id="rId87"/>
    <p:sldId id="280" r:id="rId88"/>
    <p:sldId id="281" r:id="rId89"/>
    <p:sldId id="282" r:id="rId90"/>
    <p:sldId id="28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0" autoAdjust="0"/>
  </p:normalViewPr>
  <p:slideViewPr>
    <p:cSldViewPr>
      <p:cViewPr varScale="1">
        <p:scale>
          <a:sx n="97" d="100"/>
          <a:sy n="97" d="100"/>
        </p:scale>
        <p:origin x="-38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7530F-889A-459A-9CEB-62038D1C941D}"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GB"/>
        </a:p>
      </dgm:t>
    </dgm:pt>
    <dgm:pt modelId="{9C376454-9D6E-4D1E-9333-E478900909B2}">
      <dgm:prSet custT="1"/>
      <dgm:spPr/>
      <dgm:t>
        <a:bodyPr/>
        <a:lstStyle/>
        <a:p>
          <a:pPr rtl="0"/>
          <a:r>
            <a:rPr lang="en-GB" sz="1900" dirty="0" err="1" smtClean="0"/>
            <a:t>Glycolysis</a:t>
          </a:r>
          <a:r>
            <a:rPr lang="en-GB" sz="1900" dirty="0" smtClean="0"/>
            <a:t> is the </a:t>
          </a:r>
          <a:r>
            <a:rPr lang="en-GB" sz="1900" dirty="0" err="1" smtClean="0"/>
            <a:t>phosphorylation</a:t>
          </a:r>
          <a:r>
            <a:rPr lang="en-GB" sz="1900" dirty="0" smtClean="0"/>
            <a:t> of glucose</a:t>
          </a:r>
          <a:endParaRPr lang="en-GB" sz="1900" dirty="0"/>
        </a:p>
      </dgm:t>
    </dgm:pt>
    <dgm:pt modelId="{30F3E7BA-DFD9-48DA-96AE-4E0456E96324}" type="parTrans" cxnId="{8500B072-8F80-4A8D-9CD3-913E25E1A39F}">
      <dgm:prSet/>
      <dgm:spPr/>
      <dgm:t>
        <a:bodyPr/>
        <a:lstStyle/>
        <a:p>
          <a:endParaRPr lang="en-GB" sz="1900"/>
        </a:p>
      </dgm:t>
    </dgm:pt>
    <dgm:pt modelId="{21CF9D68-7700-4F3E-BB27-507B8D647024}" type="sibTrans" cxnId="{8500B072-8F80-4A8D-9CD3-913E25E1A39F}">
      <dgm:prSet/>
      <dgm:spPr/>
      <dgm:t>
        <a:bodyPr/>
        <a:lstStyle/>
        <a:p>
          <a:endParaRPr lang="en-GB" sz="1900"/>
        </a:p>
      </dgm:t>
    </dgm:pt>
    <dgm:pt modelId="{008678EC-CA65-4A1C-AFA6-5A3641E5B925}">
      <dgm:prSet custT="1"/>
      <dgm:spPr/>
      <dgm:t>
        <a:bodyPr/>
        <a:lstStyle/>
        <a:p>
          <a:pPr rtl="0"/>
          <a:r>
            <a:rPr lang="en-GB" sz="1900" dirty="0" smtClean="0"/>
            <a:t>The splitting of the 6C </a:t>
          </a:r>
          <a:r>
            <a:rPr lang="en-GB" sz="1900" dirty="0" err="1" smtClean="0"/>
            <a:t>hexose</a:t>
          </a:r>
          <a:r>
            <a:rPr lang="en-GB" sz="1900" dirty="0" smtClean="0"/>
            <a:t> phosphate formed into two </a:t>
          </a:r>
          <a:r>
            <a:rPr lang="en-GB" sz="1900" dirty="0" err="1" smtClean="0"/>
            <a:t>triose</a:t>
          </a:r>
          <a:r>
            <a:rPr lang="en-GB" sz="1900" dirty="0" smtClean="0"/>
            <a:t> phosphate</a:t>
          </a:r>
          <a:endParaRPr lang="en-GB" sz="1900" dirty="0"/>
        </a:p>
      </dgm:t>
    </dgm:pt>
    <dgm:pt modelId="{617ED6A9-2035-494F-B117-0E82E0533374}" type="parTrans" cxnId="{D859D329-9090-43A6-9E5A-7655144D3334}">
      <dgm:prSet/>
      <dgm:spPr/>
      <dgm:t>
        <a:bodyPr/>
        <a:lstStyle/>
        <a:p>
          <a:endParaRPr lang="en-GB" sz="1900"/>
        </a:p>
      </dgm:t>
    </dgm:pt>
    <dgm:pt modelId="{6923F36E-9814-4135-9A0F-C57CA2CE449A}" type="sibTrans" cxnId="{D859D329-9090-43A6-9E5A-7655144D3334}">
      <dgm:prSet/>
      <dgm:spPr/>
      <dgm:t>
        <a:bodyPr/>
        <a:lstStyle/>
        <a:p>
          <a:endParaRPr lang="en-GB" sz="1900"/>
        </a:p>
      </dgm:t>
    </dgm:pt>
    <dgm:pt modelId="{9CAA8857-4C48-4FE4-B94D-2B0531EE8015}">
      <dgm:prSet custT="1"/>
      <dgm:spPr/>
      <dgm:t>
        <a:bodyPr/>
        <a:lstStyle/>
        <a:p>
          <a:pPr rtl="0"/>
          <a:r>
            <a:rPr lang="en-GB" sz="1900" dirty="0" smtClean="0"/>
            <a:t>Oxidation of these into </a:t>
          </a:r>
          <a:r>
            <a:rPr lang="en-GB" sz="1900" dirty="0" err="1" smtClean="0"/>
            <a:t>pyruvate</a:t>
          </a:r>
          <a:endParaRPr lang="en-GB" sz="1900" dirty="0"/>
        </a:p>
      </dgm:t>
    </dgm:pt>
    <dgm:pt modelId="{D981D7ED-2CCA-4D94-ABF8-57B8706A9F54}" type="parTrans" cxnId="{7B014FF0-E515-4B18-94A0-EDC4A48E0BAC}">
      <dgm:prSet/>
      <dgm:spPr/>
      <dgm:t>
        <a:bodyPr/>
        <a:lstStyle/>
        <a:p>
          <a:endParaRPr lang="en-GB" sz="1900"/>
        </a:p>
      </dgm:t>
    </dgm:pt>
    <dgm:pt modelId="{F94E6905-F833-4DF8-8942-D8A24978D0B4}" type="sibTrans" cxnId="{7B014FF0-E515-4B18-94A0-EDC4A48E0BAC}">
      <dgm:prSet/>
      <dgm:spPr/>
      <dgm:t>
        <a:bodyPr/>
        <a:lstStyle/>
        <a:p>
          <a:endParaRPr lang="en-GB" sz="1900"/>
        </a:p>
      </dgm:t>
    </dgm:pt>
    <dgm:pt modelId="{139B4AF8-7401-4515-9848-CF75EA4D1E5F}">
      <dgm:prSet custT="1"/>
      <dgm:spPr/>
      <dgm:t>
        <a:bodyPr/>
        <a:lstStyle/>
        <a:p>
          <a:pPr rtl="0"/>
          <a:r>
            <a:rPr lang="en-GB" sz="1900" dirty="0" smtClean="0"/>
            <a:t>It yields a small amount of ATP and reduced NAD</a:t>
          </a:r>
          <a:endParaRPr lang="en-GB" sz="1900" dirty="0"/>
        </a:p>
      </dgm:t>
    </dgm:pt>
    <dgm:pt modelId="{1FB1B018-2DCE-499B-B2D3-1A404FE595FB}" type="parTrans" cxnId="{A96C8F56-BE6F-4AD2-9BA1-E2C13D014D80}">
      <dgm:prSet/>
      <dgm:spPr/>
      <dgm:t>
        <a:bodyPr/>
        <a:lstStyle/>
        <a:p>
          <a:endParaRPr lang="en-GB" sz="1900"/>
        </a:p>
      </dgm:t>
    </dgm:pt>
    <dgm:pt modelId="{8C66E2AE-8B66-4892-A3D1-27EBD15C06B9}" type="sibTrans" cxnId="{A96C8F56-BE6F-4AD2-9BA1-E2C13D014D80}">
      <dgm:prSet/>
      <dgm:spPr/>
      <dgm:t>
        <a:bodyPr/>
        <a:lstStyle/>
        <a:p>
          <a:endParaRPr lang="en-GB" sz="1900"/>
        </a:p>
      </dgm:t>
    </dgm:pt>
    <dgm:pt modelId="{A4F8DC19-9726-4A55-A3DE-E3228F7217E0}" type="pres">
      <dgm:prSet presAssocID="{7717530F-889A-459A-9CEB-62038D1C941D}" presName="Name0" presStyleCnt="0">
        <dgm:presLayoutVars>
          <dgm:chPref val="3"/>
          <dgm:dir/>
          <dgm:animLvl val="lvl"/>
          <dgm:resizeHandles/>
        </dgm:presLayoutVars>
      </dgm:prSet>
      <dgm:spPr/>
      <dgm:t>
        <a:bodyPr/>
        <a:lstStyle/>
        <a:p>
          <a:endParaRPr lang="en-GB"/>
        </a:p>
      </dgm:t>
    </dgm:pt>
    <dgm:pt modelId="{8F42F26C-BF6E-4C29-B123-8B80C2FD5A4C}" type="pres">
      <dgm:prSet presAssocID="{9C376454-9D6E-4D1E-9333-E478900909B2}" presName="horFlow" presStyleCnt="0"/>
      <dgm:spPr/>
    </dgm:pt>
    <dgm:pt modelId="{B5E1BA54-D700-454E-A1B5-7827B6BFF6A0}" type="pres">
      <dgm:prSet presAssocID="{9C376454-9D6E-4D1E-9333-E478900909B2}" presName="bigChev" presStyleLbl="node1" presStyleIdx="0" presStyleCnt="4"/>
      <dgm:spPr/>
      <dgm:t>
        <a:bodyPr/>
        <a:lstStyle/>
        <a:p>
          <a:endParaRPr lang="en-GB"/>
        </a:p>
      </dgm:t>
    </dgm:pt>
    <dgm:pt modelId="{E6D21007-DAE2-45D5-826A-671773C09B88}" type="pres">
      <dgm:prSet presAssocID="{9C376454-9D6E-4D1E-9333-E478900909B2}" presName="vSp" presStyleCnt="0"/>
      <dgm:spPr/>
    </dgm:pt>
    <dgm:pt modelId="{7DB74E22-0903-4B73-B8C7-6E3AD1984E3D}" type="pres">
      <dgm:prSet presAssocID="{008678EC-CA65-4A1C-AFA6-5A3641E5B925}" presName="horFlow" presStyleCnt="0"/>
      <dgm:spPr/>
    </dgm:pt>
    <dgm:pt modelId="{987AD020-0665-4A59-BE2E-62CAA88D8C3A}" type="pres">
      <dgm:prSet presAssocID="{008678EC-CA65-4A1C-AFA6-5A3641E5B925}" presName="bigChev" presStyleLbl="node1" presStyleIdx="1" presStyleCnt="4"/>
      <dgm:spPr/>
      <dgm:t>
        <a:bodyPr/>
        <a:lstStyle/>
        <a:p>
          <a:endParaRPr lang="en-GB"/>
        </a:p>
      </dgm:t>
    </dgm:pt>
    <dgm:pt modelId="{089AB251-E624-4A3A-BD59-F632B9A2A7D7}" type="pres">
      <dgm:prSet presAssocID="{008678EC-CA65-4A1C-AFA6-5A3641E5B925}" presName="vSp" presStyleCnt="0"/>
      <dgm:spPr/>
    </dgm:pt>
    <dgm:pt modelId="{FC62D361-A1A0-41A5-BC78-939541482E11}" type="pres">
      <dgm:prSet presAssocID="{9CAA8857-4C48-4FE4-B94D-2B0531EE8015}" presName="horFlow" presStyleCnt="0"/>
      <dgm:spPr/>
    </dgm:pt>
    <dgm:pt modelId="{933C5095-F515-4D32-945F-6C8C73FC0ADD}" type="pres">
      <dgm:prSet presAssocID="{9CAA8857-4C48-4FE4-B94D-2B0531EE8015}" presName="bigChev" presStyleLbl="node1" presStyleIdx="2" presStyleCnt="4"/>
      <dgm:spPr/>
      <dgm:t>
        <a:bodyPr/>
        <a:lstStyle/>
        <a:p>
          <a:endParaRPr lang="en-GB"/>
        </a:p>
      </dgm:t>
    </dgm:pt>
    <dgm:pt modelId="{E82217EC-3F99-408A-BA55-34D51E818218}" type="pres">
      <dgm:prSet presAssocID="{9CAA8857-4C48-4FE4-B94D-2B0531EE8015}" presName="vSp" presStyleCnt="0"/>
      <dgm:spPr/>
    </dgm:pt>
    <dgm:pt modelId="{38099486-C127-4DB5-BF81-DEA233969CEF}" type="pres">
      <dgm:prSet presAssocID="{139B4AF8-7401-4515-9848-CF75EA4D1E5F}" presName="horFlow" presStyleCnt="0"/>
      <dgm:spPr/>
    </dgm:pt>
    <dgm:pt modelId="{EB8A6BF9-F15A-4717-A982-66C4F058B9A3}" type="pres">
      <dgm:prSet presAssocID="{139B4AF8-7401-4515-9848-CF75EA4D1E5F}" presName="bigChev" presStyleLbl="node1" presStyleIdx="3" presStyleCnt="4"/>
      <dgm:spPr/>
      <dgm:t>
        <a:bodyPr/>
        <a:lstStyle/>
        <a:p>
          <a:endParaRPr lang="en-GB"/>
        </a:p>
      </dgm:t>
    </dgm:pt>
  </dgm:ptLst>
  <dgm:cxnLst>
    <dgm:cxn modelId="{A96C8F56-BE6F-4AD2-9BA1-E2C13D014D80}" srcId="{7717530F-889A-459A-9CEB-62038D1C941D}" destId="{139B4AF8-7401-4515-9848-CF75EA4D1E5F}" srcOrd="3" destOrd="0" parTransId="{1FB1B018-2DCE-499B-B2D3-1A404FE595FB}" sibTransId="{8C66E2AE-8B66-4892-A3D1-27EBD15C06B9}"/>
    <dgm:cxn modelId="{8500B072-8F80-4A8D-9CD3-913E25E1A39F}" srcId="{7717530F-889A-459A-9CEB-62038D1C941D}" destId="{9C376454-9D6E-4D1E-9333-E478900909B2}" srcOrd="0" destOrd="0" parTransId="{30F3E7BA-DFD9-48DA-96AE-4E0456E96324}" sibTransId="{21CF9D68-7700-4F3E-BB27-507B8D647024}"/>
    <dgm:cxn modelId="{BC7D156F-0877-4761-BF4A-1D3B43E1CA86}" type="presOf" srcId="{7717530F-889A-459A-9CEB-62038D1C941D}" destId="{A4F8DC19-9726-4A55-A3DE-E3228F7217E0}" srcOrd="0" destOrd="0" presId="urn:microsoft.com/office/officeart/2005/8/layout/lProcess3"/>
    <dgm:cxn modelId="{EC31DA83-4ADB-4FD0-84A9-756083B37EE3}" type="presOf" srcId="{139B4AF8-7401-4515-9848-CF75EA4D1E5F}" destId="{EB8A6BF9-F15A-4717-A982-66C4F058B9A3}" srcOrd="0" destOrd="0" presId="urn:microsoft.com/office/officeart/2005/8/layout/lProcess3"/>
    <dgm:cxn modelId="{262EB37C-A2D2-4634-9DC4-5C6AB8D66A6B}" type="presOf" srcId="{9CAA8857-4C48-4FE4-B94D-2B0531EE8015}" destId="{933C5095-F515-4D32-945F-6C8C73FC0ADD}" srcOrd="0" destOrd="0" presId="urn:microsoft.com/office/officeart/2005/8/layout/lProcess3"/>
    <dgm:cxn modelId="{7B014FF0-E515-4B18-94A0-EDC4A48E0BAC}" srcId="{7717530F-889A-459A-9CEB-62038D1C941D}" destId="{9CAA8857-4C48-4FE4-B94D-2B0531EE8015}" srcOrd="2" destOrd="0" parTransId="{D981D7ED-2CCA-4D94-ABF8-57B8706A9F54}" sibTransId="{F94E6905-F833-4DF8-8942-D8A24978D0B4}"/>
    <dgm:cxn modelId="{DDCE5D96-1661-4E76-9BDB-0A22ECEB04F0}" type="presOf" srcId="{9C376454-9D6E-4D1E-9333-E478900909B2}" destId="{B5E1BA54-D700-454E-A1B5-7827B6BFF6A0}" srcOrd="0" destOrd="0" presId="urn:microsoft.com/office/officeart/2005/8/layout/lProcess3"/>
    <dgm:cxn modelId="{D859D329-9090-43A6-9E5A-7655144D3334}" srcId="{7717530F-889A-459A-9CEB-62038D1C941D}" destId="{008678EC-CA65-4A1C-AFA6-5A3641E5B925}" srcOrd="1" destOrd="0" parTransId="{617ED6A9-2035-494F-B117-0E82E0533374}" sibTransId="{6923F36E-9814-4135-9A0F-C57CA2CE449A}"/>
    <dgm:cxn modelId="{F672837B-6BAD-4010-B313-254E775DCCB3}" type="presOf" srcId="{008678EC-CA65-4A1C-AFA6-5A3641E5B925}" destId="{987AD020-0665-4A59-BE2E-62CAA88D8C3A}" srcOrd="0" destOrd="0" presId="urn:microsoft.com/office/officeart/2005/8/layout/lProcess3"/>
    <dgm:cxn modelId="{C5B5FF09-32EB-49B1-989B-FD3019A7A9F2}" type="presParOf" srcId="{A4F8DC19-9726-4A55-A3DE-E3228F7217E0}" destId="{8F42F26C-BF6E-4C29-B123-8B80C2FD5A4C}" srcOrd="0" destOrd="0" presId="urn:microsoft.com/office/officeart/2005/8/layout/lProcess3"/>
    <dgm:cxn modelId="{CE5D2F32-70F3-4DD8-813A-432BED30DEBB}" type="presParOf" srcId="{8F42F26C-BF6E-4C29-B123-8B80C2FD5A4C}" destId="{B5E1BA54-D700-454E-A1B5-7827B6BFF6A0}" srcOrd="0" destOrd="0" presId="urn:microsoft.com/office/officeart/2005/8/layout/lProcess3"/>
    <dgm:cxn modelId="{55A3F948-F374-44AC-A674-FF01AF1B63AC}" type="presParOf" srcId="{A4F8DC19-9726-4A55-A3DE-E3228F7217E0}" destId="{E6D21007-DAE2-45D5-826A-671773C09B88}" srcOrd="1" destOrd="0" presId="urn:microsoft.com/office/officeart/2005/8/layout/lProcess3"/>
    <dgm:cxn modelId="{7BD42A91-4EA3-4324-A503-1CCB016F3109}" type="presParOf" srcId="{A4F8DC19-9726-4A55-A3DE-E3228F7217E0}" destId="{7DB74E22-0903-4B73-B8C7-6E3AD1984E3D}" srcOrd="2" destOrd="0" presId="urn:microsoft.com/office/officeart/2005/8/layout/lProcess3"/>
    <dgm:cxn modelId="{3415AF67-65E7-44B8-AD19-1D6ED31627A0}" type="presParOf" srcId="{7DB74E22-0903-4B73-B8C7-6E3AD1984E3D}" destId="{987AD020-0665-4A59-BE2E-62CAA88D8C3A}" srcOrd="0" destOrd="0" presId="urn:microsoft.com/office/officeart/2005/8/layout/lProcess3"/>
    <dgm:cxn modelId="{1B64AE05-7FCF-4A66-B48B-9C325FC5E74D}" type="presParOf" srcId="{A4F8DC19-9726-4A55-A3DE-E3228F7217E0}" destId="{089AB251-E624-4A3A-BD59-F632B9A2A7D7}" srcOrd="3" destOrd="0" presId="urn:microsoft.com/office/officeart/2005/8/layout/lProcess3"/>
    <dgm:cxn modelId="{E6669B88-BA2B-4AFF-A1FF-3A0ADA76A6BB}" type="presParOf" srcId="{A4F8DC19-9726-4A55-A3DE-E3228F7217E0}" destId="{FC62D361-A1A0-41A5-BC78-939541482E11}" srcOrd="4" destOrd="0" presId="urn:microsoft.com/office/officeart/2005/8/layout/lProcess3"/>
    <dgm:cxn modelId="{E13C00A2-5D18-46DB-AD85-61C953134991}" type="presParOf" srcId="{FC62D361-A1A0-41A5-BC78-939541482E11}" destId="{933C5095-F515-4D32-945F-6C8C73FC0ADD}" srcOrd="0" destOrd="0" presId="urn:microsoft.com/office/officeart/2005/8/layout/lProcess3"/>
    <dgm:cxn modelId="{ADF3D79C-B425-407E-87F5-610D5CC7CCA0}" type="presParOf" srcId="{A4F8DC19-9726-4A55-A3DE-E3228F7217E0}" destId="{E82217EC-3F99-408A-BA55-34D51E818218}" srcOrd="5" destOrd="0" presId="urn:microsoft.com/office/officeart/2005/8/layout/lProcess3"/>
    <dgm:cxn modelId="{7F99C2FC-A88B-495A-85D5-7EB56D99F150}" type="presParOf" srcId="{A4F8DC19-9726-4A55-A3DE-E3228F7217E0}" destId="{38099486-C127-4DB5-BF81-DEA233969CEF}" srcOrd="6" destOrd="0" presId="urn:microsoft.com/office/officeart/2005/8/layout/lProcess3"/>
    <dgm:cxn modelId="{CDDF744D-05B1-4A07-96D1-0561F1D0EBAA}" type="presParOf" srcId="{38099486-C127-4DB5-BF81-DEA233969CEF}" destId="{EB8A6BF9-F15A-4717-A982-66C4F058B9A3}"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239162-36DE-4BFB-880D-D9B94B82A71B}" type="doc">
      <dgm:prSet loTypeId="urn:microsoft.com/office/officeart/2005/8/layout/process1" loCatId="process" qsTypeId="urn:microsoft.com/office/officeart/2005/8/quickstyle/3d2" qsCatId="3D" csTypeId="urn:microsoft.com/office/officeart/2005/8/colors/colorful5" csCatId="colorful" phldr="1"/>
      <dgm:spPr/>
    </dgm:pt>
    <dgm:pt modelId="{AF61187C-065A-4C7B-9D70-6596EE1C0384}">
      <dgm:prSet phldrT="[Text]"/>
      <dgm:spPr/>
      <dgm:t>
        <a:bodyPr/>
        <a:lstStyle/>
        <a:p>
          <a:r>
            <a:rPr lang="en-GB" dirty="0" smtClean="0"/>
            <a:t>Pyruvate</a:t>
          </a:r>
        </a:p>
      </dgm:t>
    </dgm:pt>
    <dgm:pt modelId="{39FE3086-F1E2-45C0-9AF9-FADEDCFF07A2}" type="parTrans" cxnId="{E502E28D-0B1D-4AFE-A23F-BF442581BB48}">
      <dgm:prSet/>
      <dgm:spPr/>
      <dgm:t>
        <a:bodyPr/>
        <a:lstStyle/>
        <a:p>
          <a:endParaRPr lang="en-GB"/>
        </a:p>
      </dgm:t>
    </dgm:pt>
    <dgm:pt modelId="{64993A80-5B9D-4540-9A56-7904745AD6A0}" type="sibTrans" cxnId="{E502E28D-0B1D-4AFE-A23F-BF442581BB48}">
      <dgm:prSet/>
      <dgm:spPr/>
      <dgm:t>
        <a:bodyPr/>
        <a:lstStyle/>
        <a:p>
          <a:endParaRPr lang="en-GB"/>
        </a:p>
      </dgm:t>
    </dgm:pt>
    <dgm:pt modelId="{0483AFD4-9D6E-452C-AE76-B7A922F9AD01}">
      <dgm:prSet phldrT="[Text]"/>
      <dgm:spPr/>
      <dgm:t>
        <a:bodyPr/>
        <a:lstStyle/>
        <a:p>
          <a:r>
            <a:rPr lang="en-GB" dirty="0" smtClean="0"/>
            <a:t>Ethanal</a:t>
          </a:r>
          <a:endParaRPr lang="en-GB" dirty="0"/>
        </a:p>
      </dgm:t>
    </dgm:pt>
    <dgm:pt modelId="{01FB2208-3036-4465-9BC2-BEB40CD13E31}" type="parTrans" cxnId="{B2A22649-E1C2-45DA-B3D8-023BB37CDD16}">
      <dgm:prSet/>
      <dgm:spPr/>
      <dgm:t>
        <a:bodyPr/>
        <a:lstStyle/>
        <a:p>
          <a:endParaRPr lang="en-GB"/>
        </a:p>
      </dgm:t>
    </dgm:pt>
    <dgm:pt modelId="{AA51A50D-2AEC-444D-9FA6-684B9D30F6CB}" type="sibTrans" cxnId="{B2A22649-E1C2-45DA-B3D8-023BB37CDD16}">
      <dgm:prSet/>
      <dgm:spPr/>
      <dgm:t>
        <a:bodyPr/>
        <a:lstStyle/>
        <a:p>
          <a:endParaRPr lang="en-GB"/>
        </a:p>
      </dgm:t>
    </dgm:pt>
    <dgm:pt modelId="{A0A733F2-3FDF-4D5E-970D-31BFAF084737}">
      <dgm:prSet phldrT="[Text]"/>
      <dgm:spPr/>
      <dgm:t>
        <a:bodyPr/>
        <a:lstStyle/>
        <a:p>
          <a:r>
            <a:rPr lang="en-GB" dirty="0" smtClean="0"/>
            <a:t>Ethanol</a:t>
          </a:r>
          <a:endParaRPr lang="en-GB" dirty="0"/>
        </a:p>
      </dgm:t>
    </dgm:pt>
    <dgm:pt modelId="{7C9F8BF8-B556-43EF-9854-083DF82D6F6A}" type="parTrans" cxnId="{918F69A4-1822-45B8-AA7F-32290FF6224B}">
      <dgm:prSet/>
      <dgm:spPr/>
      <dgm:t>
        <a:bodyPr/>
        <a:lstStyle/>
        <a:p>
          <a:endParaRPr lang="en-GB"/>
        </a:p>
      </dgm:t>
    </dgm:pt>
    <dgm:pt modelId="{72629C47-2FD8-45BB-9842-444F049D71E9}" type="sibTrans" cxnId="{918F69A4-1822-45B8-AA7F-32290FF6224B}">
      <dgm:prSet/>
      <dgm:spPr/>
      <dgm:t>
        <a:bodyPr/>
        <a:lstStyle/>
        <a:p>
          <a:endParaRPr lang="en-GB"/>
        </a:p>
      </dgm:t>
    </dgm:pt>
    <dgm:pt modelId="{65E756C7-A216-4ADF-A963-FFFBCE3D5200}" type="pres">
      <dgm:prSet presAssocID="{60239162-36DE-4BFB-880D-D9B94B82A71B}" presName="Name0" presStyleCnt="0">
        <dgm:presLayoutVars>
          <dgm:dir/>
          <dgm:resizeHandles val="exact"/>
        </dgm:presLayoutVars>
      </dgm:prSet>
      <dgm:spPr/>
    </dgm:pt>
    <dgm:pt modelId="{470E3977-4F1A-4360-B400-A6EE8659CFD9}" type="pres">
      <dgm:prSet presAssocID="{AF61187C-065A-4C7B-9D70-6596EE1C0384}" presName="node" presStyleLbl="node1" presStyleIdx="0" presStyleCnt="3">
        <dgm:presLayoutVars>
          <dgm:bulletEnabled val="1"/>
        </dgm:presLayoutVars>
      </dgm:prSet>
      <dgm:spPr/>
      <dgm:t>
        <a:bodyPr/>
        <a:lstStyle/>
        <a:p>
          <a:endParaRPr lang="en-GB"/>
        </a:p>
      </dgm:t>
    </dgm:pt>
    <dgm:pt modelId="{2012EEAF-1A9A-4E92-A672-DC946254044C}" type="pres">
      <dgm:prSet presAssocID="{64993A80-5B9D-4540-9A56-7904745AD6A0}" presName="sibTrans" presStyleLbl="sibTrans2D1" presStyleIdx="0" presStyleCnt="2"/>
      <dgm:spPr/>
      <dgm:t>
        <a:bodyPr/>
        <a:lstStyle/>
        <a:p>
          <a:endParaRPr lang="en-GB"/>
        </a:p>
      </dgm:t>
    </dgm:pt>
    <dgm:pt modelId="{7B118C76-67D0-4E67-B7B5-F4AC1ECD03F2}" type="pres">
      <dgm:prSet presAssocID="{64993A80-5B9D-4540-9A56-7904745AD6A0}" presName="connectorText" presStyleLbl="sibTrans2D1" presStyleIdx="0" presStyleCnt="2"/>
      <dgm:spPr/>
      <dgm:t>
        <a:bodyPr/>
        <a:lstStyle/>
        <a:p>
          <a:endParaRPr lang="en-GB"/>
        </a:p>
      </dgm:t>
    </dgm:pt>
    <dgm:pt modelId="{114AC924-2C0F-418F-BEEC-F53787EF66B1}" type="pres">
      <dgm:prSet presAssocID="{0483AFD4-9D6E-452C-AE76-B7A922F9AD01}" presName="node" presStyleLbl="node1" presStyleIdx="1" presStyleCnt="3">
        <dgm:presLayoutVars>
          <dgm:bulletEnabled val="1"/>
        </dgm:presLayoutVars>
      </dgm:prSet>
      <dgm:spPr/>
      <dgm:t>
        <a:bodyPr/>
        <a:lstStyle/>
        <a:p>
          <a:endParaRPr lang="en-GB"/>
        </a:p>
      </dgm:t>
    </dgm:pt>
    <dgm:pt modelId="{F2B2EC5D-65F2-4127-B726-353610F8492B}" type="pres">
      <dgm:prSet presAssocID="{AA51A50D-2AEC-444D-9FA6-684B9D30F6CB}" presName="sibTrans" presStyleLbl="sibTrans2D1" presStyleIdx="1" presStyleCnt="2"/>
      <dgm:spPr/>
      <dgm:t>
        <a:bodyPr/>
        <a:lstStyle/>
        <a:p>
          <a:endParaRPr lang="en-GB"/>
        </a:p>
      </dgm:t>
    </dgm:pt>
    <dgm:pt modelId="{38B20A31-6ECB-46E0-8D3F-538C158D72A4}" type="pres">
      <dgm:prSet presAssocID="{AA51A50D-2AEC-444D-9FA6-684B9D30F6CB}" presName="connectorText" presStyleLbl="sibTrans2D1" presStyleIdx="1" presStyleCnt="2"/>
      <dgm:spPr/>
      <dgm:t>
        <a:bodyPr/>
        <a:lstStyle/>
        <a:p>
          <a:endParaRPr lang="en-GB"/>
        </a:p>
      </dgm:t>
    </dgm:pt>
    <dgm:pt modelId="{551524CD-FF8C-4C58-8C4C-E2B755061E71}" type="pres">
      <dgm:prSet presAssocID="{A0A733F2-3FDF-4D5E-970D-31BFAF084737}" presName="node" presStyleLbl="node1" presStyleIdx="2" presStyleCnt="3">
        <dgm:presLayoutVars>
          <dgm:bulletEnabled val="1"/>
        </dgm:presLayoutVars>
      </dgm:prSet>
      <dgm:spPr/>
      <dgm:t>
        <a:bodyPr/>
        <a:lstStyle/>
        <a:p>
          <a:endParaRPr lang="en-GB"/>
        </a:p>
      </dgm:t>
    </dgm:pt>
  </dgm:ptLst>
  <dgm:cxnLst>
    <dgm:cxn modelId="{918F69A4-1822-45B8-AA7F-32290FF6224B}" srcId="{60239162-36DE-4BFB-880D-D9B94B82A71B}" destId="{A0A733F2-3FDF-4D5E-970D-31BFAF084737}" srcOrd="2" destOrd="0" parTransId="{7C9F8BF8-B556-43EF-9854-083DF82D6F6A}" sibTransId="{72629C47-2FD8-45BB-9842-444F049D71E9}"/>
    <dgm:cxn modelId="{7DB2AA22-F942-49FD-A9FE-1C0C18E87B23}" type="presOf" srcId="{60239162-36DE-4BFB-880D-D9B94B82A71B}" destId="{65E756C7-A216-4ADF-A963-FFFBCE3D5200}" srcOrd="0" destOrd="0" presId="urn:microsoft.com/office/officeart/2005/8/layout/process1"/>
    <dgm:cxn modelId="{E502E28D-0B1D-4AFE-A23F-BF442581BB48}" srcId="{60239162-36DE-4BFB-880D-D9B94B82A71B}" destId="{AF61187C-065A-4C7B-9D70-6596EE1C0384}" srcOrd="0" destOrd="0" parTransId="{39FE3086-F1E2-45C0-9AF9-FADEDCFF07A2}" sibTransId="{64993A80-5B9D-4540-9A56-7904745AD6A0}"/>
    <dgm:cxn modelId="{9C9CFDE9-5C37-4852-95A6-6653BBE87989}" type="presOf" srcId="{A0A733F2-3FDF-4D5E-970D-31BFAF084737}" destId="{551524CD-FF8C-4C58-8C4C-E2B755061E71}" srcOrd="0" destOrd="0" presId="urn:microsoft.com/office/officeart/2005/8/layout/process1"/>
    <dgm:cxn modelId="{4FD47E61-AB51-472C-B318-FF2F7A401D0B}" type="presOf" srcId="{0483AFD4-9D6E-452C-AE76-B7A922F9AD01}" destId="{114AC924-2C0F-418F-BEEC-F53787EF66B1}" srcOrd="0" destOrd="0" presId="urn:microsoft.com/office/officeart/2005/8/layout/process1"/>
    <dgm:cxn modelId="{B2A22649-E1C2-45DA-B3D8-023BB37CDD16}" srcId="{60239162-36DE-4BFB-880D-D9B94B82A71B}" destId="{0483AFD4-9D6E-452C-AE76-B7A922F9AD01}" srcOrd="1" destOrd="0" parTransId="{01FB2208-3036-4465-9BC2-BEB40CD13E31}" sibTransId="{AA51A50D-2AEC-444D-9FA6-684B9D30F6CB}"/>
    <dgm:cxn modelId="{BAB1B0CE-F117-4326-9B60-BA8EBF5CB27D}" type="presOf" srcId="{AA51A50D-2AEC-444D-9FA6-684B9D30F6CB}" destId="{F2B2EC5D-65F2-4127-B726-353610F8492B}" srcOrd="0" destOrd="0" presId="urn:microsoft.com/office/officeart/2005/8/layout/process1"/>
    <dgm:cxn modelId="{66D9AACA-CD23-4868-A753-FA099F61CD94}" type="presOf" srcId="{AF61187C-065A-4C7B-9D70-6596EE1C0384}" destId="{470E3977-4F1A-4360-B400-A6EE8659CFD9}" srcOrd="0" destOrd="0" presId="urn:microsoft.com/office/officeart/2005/8/layout/process1"/>
    <dgm:cxn modelId="{9FCAFA0C-3D42-48B1-9227-65D690BDBCEE}" type="presOf" srcId="{AA51A50D-2AEC-444D-9FA6-684B9D30F6CB}" destId="{38B20A31-6ECB-46E0-8D3F-538C158D72A4}" srcOrd="1" destOrd="0" presId="urn:microsoft.com/office/officeart/2005/8/layout/process1"/>
    <dgm:cxn modelId="{64B0B950-B6D8-41B0-B714-9C2E6A4198D6}" type="presOf" srcId="{64993A80-5B9D-4540-9A56-7904745AD6A0}" destId="{7B118C76-67D0-4E67-B7B5-F4AC1ECD03F2}" srcOrd="1" destOrd="0" presId="urn:microsoft.com/office/officeart/2005/8/layout/process1"/>
    <dgm:cxn modelId="{3F4DE082-0612-453C-9C8E-FCB08F668090}" type="presOf" srcId="{64993A80-5B9D-4540-9A56-7904745AD6A0}" destId="{2012EEAF-1A9A-4E92-A672-DC946254044C}" srcOrd="0" destOrd="0" presId="urn:microsoft.com/office/officeart/2005/8/layout/process1"/>
    <dgm:cxn modelId="{CFA5284D-027E-4030-84C3-38C40DDAE6BD}" type="presParOf" srcId="{65E756C7-A216-4ADF-A963-FFFBCE3D5200}" destId="{470E3977-4F1A-4360-B400-A6EE8659CFD9}" srcOrd="0" destOrd="0" presId="urn:microsoft.com/office/officeart/2005/8/layout/process1"/>
    <dgm:cxn modelId="{9C5C6363-D65F-4397-81E1-9D4327034845}" type="presParOf" srcId="{65E756C7-A216-4ADF-A963-FFFBCE3D5200}" destId="{2012EEAF-1A9A-4E92-A672-DC946254044C}" srcOrd="1" destOrd="0" presId="urn:microsoft.com/office/officeart/2005/8/layout/process1"/>
    <dgm:cxn modelId="{4761B989-AC62-4007-89D3-6F7F6A06047B}" type="presParOf" srcId="{2012EEAF-1A9A-4E92-A672-DC946254044C}" destId="{7B118C76-67D0-4E67-B7B5-F4AC1ECD03F2}" srcOrd="0" destOrd="0" presId="urn:microsoft.com/office/officeart/2005/8/layout/process1"/>
    <dgm:cxn modelId="{DE20DA1C-E734-472E-8474-DF4371D97CCC}" type="presParOf" srcId="{65E756C7-A216-4ADF-A963-FFFBCE3D5200}" destId="{114AC924-2C0F-418F-BEEC-F53787EF66B1}" srcOrd="2" destOrd="0" presId="urn:microsoft.com/office/officeart/2005/8/layout/process1"/>
    <dgm:cxn modelId="{0CE501AE-7E7B-4E63-8118-789AC1917AFA}" type="presParOf" srcId="{65E756C7-A216-4ADF-A963-FFFBCE3D5200}" destId="{F2B2EC5D-65F2-4127-B726-353610F8492B}" srcOrd="3" destOrd="0" presId="urn:microsoft.com/office/officeart/2005/8/layout/process1"/>
    <dgm:cxn modelId="{F3A244E4-A8E6-4363-9797-59ACC80C2A8B}" type="presParOf" srcId="{F2B2EC5D-65F2-4127-B726-353610F8492B}" destId="{38B20A31-6ECB-46E0-8D3F-538C158D72A4}" srcOrd="0" destOrd="0" presId="urn:microsoft.com/office/officeart/2005/8/layout/process1"/>
    <dgm:cxn modelId="{F3A2154C-56C7-4CA1-89C1-91DA07B52A50}" type="presParOf" srcId="{65E756C7-A216-4ADF-A963-FFFBCE3D5200}" destId="{551524CD-FF8C-4C58-8C4C-E2B755061E71}"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BEDD1-C149-40D0-A3DC-3157EC1E019B}" type="doc">
      <dgm:prSet loTypeId="urn:microsoft.com/office/officeart/2005/8/layout/process1" loCatId="process" qsTypeId="urn:microsoft.com/office/officeart/2005/8/quickstyle/3d2" qsCatId="3D" csTypeId="urn:microsoft.com/office/officeart/2005/8/colors/colorful5" csCatId="colorful" phldr="1"/>
      <dgm:spPr/>
    </dgm:pt>
    <dgm:pt modelId="{42FEE26A-59BA-49F4-9BB4-C2976C780B50}">
      <dgm:prSet phldrT="[Text]"/>
      <dgm:spPr/>
      <dgm:t>
        <a:bodyPr/>
        <a:lstStyle/>
        <a:p>
          <a:r>
            <a:rPr lang="en-GB" dirty="0" smtClean="0"/>
            <a:t>Pyruvate</a:t>
          </a:r>
          <a:endParaRPr lang="en-GB" dirty="0"/>
        </a:p>
      </dgm:t>
    </dgm:pt>
    <dgm:pt modelId="{2B4A35FE-81DF-4153-BC92-51C9EDC6C488}" type="parTrans" cxnId="{DF841407-CDB7-4014-99D5-B46590B38AEA}">
      <dgm:prSet/>
      <dgm:spPr/>
      <dgm:t>
        <a:bodyPr/>
        <a:lstStyle/>
        <a:p>
          <a:endParaRPr lang="en-GB"/>
        </a:p>
      </dgm:t>
    </dgm:pt>
    <dgm:pt modelId="{0D7F184B-71A6-40EF-813A-07E8474C19B6}" type="sibTrans" cxnId="{DF841407-CDB7-4014-99D5-B46590B38AEA}">
      <dgm:prSet/>
      <dgm:spPr/>
      <dgm:t>
        <a:bodyPr/>
        <a:lstStyle/>
        <a:p>
          <a:endParaRPr lang="en-GB"/>
        </a:p>
      </dgm:t>
    </dgm:pt>
    <dgm:pt modelId="{64971B2A-EBE9-489F-B1D5-8259FC6A3B0E}">
      <dgm:prSet phldrT="[Text]"/>
      <dgm:spPr/>
      <dgm:t>
        <a:bodyPr/>
        <a:lstStyle/>
        <a:p>
          <a:r>
            <a:rPr lang="en-GB" dirty="0" smtClean="0"/>
            <a:t>Lactate</a:t>
          </a:r>
          <a:endParaRPr lang="en-GB" dirty="0"/>
        </a:p>
      </dgm:t>
    </dgm:pt>
    <dgm:pt modelId="{B53D83F8-0486-41B6-8C77-D19A2993538A}" type="parTrans" cxnId="{DC8CBE11-C4F0-444A-B92D-41649E4637F5}">
      <dgm:prSet/>
      <dgm:spPr/>
      <dgm:t>
        <a:bodyPr/>
        <a:lstStyle/>
        <a:p>
          <a:endParaRPr lang="en-GB"/>
        </a:p>
      </dgm:t>
    </dgm:pt>
    <dgm:pt modelId="{BCB0C5D9-8C21-49A2-B429-64147F361363}" type="sibTrans" cxnId="{DC8CBE11-C4F0-444A-B92D-41649E4637F5}">
      <dgm:prSet/>
      <dgm:spPr/>
      <dgm:t>
        <a:bodyPr/>
        <a:lstStyle/>
        <a:p>
          <a:endParaRPr lang="en-GB"/>
        </a:p>
      </dgm:t>
    </dgm:pt>
    <dgm:pt modelId="{AA2A2ED5-BF97-45FB-A733-58C2551B3E66}" type="pres">
      <dgm:prSet presAssocID="{D16BEDD1-C149-40D0-A3DC-3157EC1E019B}" presName="Name0" presStyleCnt="0">
        <dgm:presLayoutVars>
          <dgm:dir/>
          <dgm:resizeHandles val="exact"/>
        </dgm:presLayoutVars>
      </dgm:prSet>
      <dgm:spPr/>
    </dgm:pt>
    <dgm:pt modelId="{8F8A151D-10E1-4596-93B1-1272C019B271}" type="pres">
      <dgm:prSet presAssocID="{42FEE26A-59BA-49F4-9BB4-C2976C780B50}" presName="node" presStyleLbl="node1" presStyleIdx="0" presStyleCnt="2" custScaleX="49571" custScaleY="36567" custLinFactNeighborX="-4877" custLinFactNeighborY="-1995">
        <dgm:presLayoutVars>
          <dgm:bulletEnabled val="1"/>
        </dgm:presLayoutVars>
      </dgm:prSet>
      <dgm:spPr/>
      <dgm:t>
        <a:bodyPr/>
        <a:lstStyle/>
        <a:p>
          <a:endParaRPr lang="en-GB"/>
        </a:p>
      </dgm:t>
    </dgm:pt>
    <dgm:pt modelId="{54BA761C-30B8-4631-8C89-BCC2D602BF8B}" type="pres">
      <dgm:prSet presAssocID="{0D7F184B-71A6-40EF-813A-07E8474C19B6}" presName="sibTrans" presStyleLbl="sibTrans2D1" presStyleIdx="0" presStyleCnt="1"/>
      <dgm:spPr/>
      <dgm:t>
        <a:bodyPr/>
        <a:lstStyle/>
        <a:p>
          <a:endParaRPr lang="en-GB"/>
        </a:p>
      </dgm:t>
    </dgm:pt>
    <dgm:pt modelId="{0000CC5E-2487-4236-8563-8498B09A7CF5}" type="pres">
      <dgm:prSet presAssocID="{0D7F184B-71A6-40EF-813A-07E8474C19B6}" presName="connectorText" presStyleLbl="sibTrans2D1" presStyleIdx="0" presStyleCnt="1"/>
      <dgm:spPr/>
      <dgm:t>
        <a:bodyPr/>
        <a:lstStyle/>
        <a:p>
          <a:endParaRPr lang="en-GB"/>
        </a:p>
      </dgm:t>
    </dgm:pt>
    <dgm:pt modelId="{5EDE36A5-765C-4123-B68D-C5BA6CEDC174}" type="pres">
      <dgm:prSet presAssocID="{64971B2A-EBE9-489F-B1D5-8259FC6A3B0E}" presName="node" presStyleLbl="node1" presStyleIdx="1" presStyleCnt="2" custScaleX="48986" custScaleY="38850">
        <dgm:presLayoutVars>
          <dgm:bulletEnabled val="1"/>
        </dgm:presLayoutVars>
      </dgm:prSet>
      <dgm:spPr/>
      <dgm:t>
        <a:bodyPr/>
        <a:lstStyle/>
        <a:p>
          <a:endParaRPr lang="en-GB"/>
        </a:p>
      </dgm:t>
    </dgm:pt>
  </dgm:ptLst>
  <dgm:cxnLst>
    <dgm:cxn modelId="{FDC57194-8E61-4C25-AAFC-E5A8087D9587}" type="presOf" srcId="{64971B2A-EBE9-489F-B1D5-8259FC6A3B0E}" destId="{5EDE36A5-765C-4123-B68D-C5BA6CEDC174}" srcOrd="0" destOrd="0" presId="urn:microsoft.com/office/officeart/2005/8/layout/process1"/>
    <dgm:cxn modelId="{DF841407-CDB7-4014-99D5-B46590B38AEA}" srcId="{D16BEDD1-C149-40D0-A3DC-3157EC1E019B}" destId="{42FEE26A-59BA-49F4-9BB4-C2976C780B50}" srcOrd="0" destOrd="0" parTransId="{2B4A35FE-81DF-4153-BC92-51C9EDC6C488}" sibTransId="{0D7F184B-71A6-40EF-813A-07E8474C19B6}"/>
    <dgm:cxn modelId="{0C9855F6-D492-4DBC-9980-FE2145829DC4}" type="presOf" srcId="{0D7F184B-71A6-40EF-813A-07E8474C19B6}" destId="{54BA761C-30B8-4631-8C89-BCC2D602BF8B}" srcOrd="0" destOrd="0" presId="urn:microsoft.com/office/officeart/2005/8/layout/process1"/>
    <dgm:cxn modelId="{DC8CBE11-C4F0-444A-B92D-41649E4637F5}" srcId="{D16BEDD1-C149-40D0-A3DC-3157EC1E019B}" destId="{64971B2A-EBE9-489F-B1D5-8259FC6A3B0E}" srcOrd="1" destOrd="0" parTransId="{B53D83F8-0486-41B6-8C77-D19A2993538A}" sibTransId="{BCB0C5D9-8C21-49A2-B429-64147F361363}"/>
    <dgm:cxn modelId="{EC0CB438-0BB8-4F85-B673-C8EFD7BA606F}" type="presOf" srcId="{D16BEDD1-C149-40D0-A3DC-3157EC1E019B}" destId="{AA2A2ED5-BF97-45FB-A733-58C2551B3E66}" srcOrd="0" destOrd="0" presId="urn:microsoft.com/office/officeart/2005/8/layout/process1"/>
    <dgm:cxn modelId="{55DE7711-9AE4-44ED-ADD8-25B17CB62621}" type="presOf" srcId="{0D7F184B-71A6-40EF-813A-07E8474C19B6}" destId="{0000CC5E-2487-4236-8563-8498B09A7CF5}" srcOrd="1" destOrd="0" presId="urn:microsoft.com/office/officeart/2005/8/layout/process1"/>
    <dgm:cxn modelId="{7C83E128-E25B-4B61-ABDF-875CB10E1A30}" type="presOf" srcId="{42FEE26A-59BA-49F4-9BB4-C2976C780B50}" destId="{8F8A151D-10E1-4596-93B1-1272C019B271}" srcOrd="0" destOrd="0" presId="urn:microsoft.com/office/officeart/2005/8/layout/process1"/>
    <dgm:cxn modelId="{5BD90BC0-907F-43D1-864B-96A96864FC5A}" type="presParOf" srcId="{AA2A2ED5-BF97-45FB-A733-58C2551B3E66}" destId="{8F8A151D-10E1-4596-93B1-1272C019B271}" srcOrd="0" destOrd="0" presId="urn:microsoft.com/office/officeart/2005/8/layout/process1"/>
    <dgm:cxn modelId="{71F49CB4-D09E-494A-ABD2-9C857E9F5297}" type="presParOf" srcId="{AA2A2ED5-BF97-45FB-A733-58C2551B3E66}" destId="{54BA761C-30B8-4631-8C89-BCC2D602BF8B}" srcOrd="1" destOrd="0" presId="urn:microsoft.com/office/officeart/2005/8/layout/process1"/>
    <dgm:cxn modelId="{59F6D550-208C-4A32-902B-9D12A18E5853}" type="presParOf" srcId="{54BA761C-30B8-4631-8C89-BCC2D602BF8B}" destId="{0000CC5E-2487-4236-8563-8498B09A7CF5}" srcOrd="0" destOrd="0" presId="urn:microsoft.com/office/officeart/2005/8/layout/process1"/>
    <dgm:cxn modelId="{658E7B83-F1E0-4E50-91F9-A29BA0FB5AF2}" type="presParOf" srcId="{AA2A2ED5-BF97-45FB-A733-58C2551B3E66}" destId="{5EDE36A5-765C-4123-B68D-C5BA6CEDC174}"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E1BA54-D700-454E-A1B5-7827B6BFF6A0}">
      <dsp:nvSpPr>
        <dsp:cNvPr id="0" name=""/>
        <dsp:cNvSpPr/>
      </dsp:nvSpPr>
      <dsp:spPr>
        <a:xfrm>
          <a:off x="436022" y="2857"/>
          <a:ext cx="3483930" cy="13935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dirty="0" err="1" smtClean="0"/>
            <a:t>Glycolysis</a:t>
          </a:r>
          <a:r>
            <a:rPr lang="en-GB" sz="1900" kern="1200" dirty="0" smtClean="0"/>
            <a:t> is the </a:t>
          </a:r>
          <a:r>
            <a:rPr lang="en-GB" sz="1900" kern="1200" dirty="0" err="1" smtClean="0"/>
            <a:t>phosphorylation</a:t>
          </a:r>
          <a:r>
            <a:rPr lang="en-GB" sz="1900" kern="1200" dirty="0" smtClean="0"/>
            <a:t> of glucose</a:t>
          </a:r>
          <a:endParaRPr lang="en-GB" sz="1900" kern="1200" dirty="0"/>
        </a:p>
      </dsp:txBody>
      <dsp:txXfrm>
        <a:off x="436022" y="2857"/>
        <a:ext cx="3483930" cy="1393572"/>
      </dsp:txXfrm>
    </dsp:sp>
    <dsp:sp modelId="{987AD020-0665-4A59-BE2E-62CAA88D8C3A}">
      <dsp:nvSpPr>
        <dsp:cNvPr id="0" name=""/>
        <dsp:cNvSpPr/>
      </dsp:nvSpPr>
      <dsp:spPr>
        <a:xfrm>
          <a:off x="436022" y="1591529"/>
          <a:ext cx="3483930" cy="13935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dirty="0" smtClean="0"/>
            <a:t>The splitting of the 6C </a:t>
          </a:r>
          <a:r>
            <a:rPr lang="en-GB" sz="1900" kern="1200" dirty="0" err="1" smtClean="0"/>
            <a:t>hexose</a:t>
          </a:r>
          <a:r>
            <a:rPr lang="en-GB" sz="1900" kern="1200" dirty="0" smtClean="0"/>
            <a:t> phosphate formed into two </a:t>
          </a:r>
          <a:r>
            <a:rPr lang="en-GB" sz="1900" kern="1200" dirty="0" err="1" smtClean="0"/>
            <a:t>triose</a:t>
          </a:r>
          <a:r>
            <a:rPr lang="en-GB" sz="1900" kern="1200" dirty="0" smtClean="0"/>
            <a:t> phosphate</a:t>
          </a:r>
          <a:endParaRPr lang="en-GB" sz="1900" kern="1200" dirty="0"/>
        </a:p>
      </dsp:txBody>
      <dsp:txXfrm>
        <a:off x="436022" y="1591529"/>
        <a:ext cx="3483930" cy="1393572"/>
      </dsp:txXfrm>
    </dsp:sp>
    <dsp:sp modelId="{933C5095-F515-4D32-945F-6C8C73FC0ADD}">
      <dsp:nvSpPr>
        <dsp:cNvPr id="0" name=""/>
        <dsp:cNvSpPr/>
      </dsp:nvSpPr>
      <dsp:spPr>
        <a:xfrm>
          <a:off x="436022" y="3180202"/>
          <a:ext cx="3483930" cy="13935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dirty="0" smtClean="0"/>
            <a:t>Oxidation of these into </a:t>
          </a:r>
          <a:r>
            <a:rPr lang="en-GB" sz="1900" kern="1200" dirty="0" err="1" smtClean="0"/>
            <a:t>pyruvate</a:t>
          </a:r>
          <a:endParaRPr lang="en-GB" sz="1900" kern="1200" dirty="0"/>
        </a:p>
      </dsp:txBody>
      <dsp:txXfrm>
        <a:off x="436022" y="3180202"/>
        <a:ext cx="3483930" cy="1393572"/>
      </dsp:txXfrm>
    </dsp:sp>
    <dsp:sp modelId="{EB8A6BF9-F15A-4717-A982-66C4F058B9A3}">
      <dsp:nvSpPr>
        <dsp:cNvPr id="0" name=""/>
        <dsp:cNvSpPr/>
      </dsp:nvSpPr>
      <dsp:spPr>
        <a:xfrm>
          <a:off x="436022" y="4768874"/>
          <a:ext cx="3483930" cy="13935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dirty="0" smtClean="0"/>
            <a:t>It yields a small amount of ATP and reduced NAD</a:t>
          </a:r>
          <a:endParaRPr lang="en-GB" sz="1900" kern="1200" dirty="0"/>
        </a:p>
      </dsp:txBody>
      <dsp:txXfrm>
        <a:off x="436022" y="4768874"/>
        <a:ext cx="3483930" cy="13935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0E3977-4F1A-4360-B400-A6EE8659CFD9}">
      <dsp:nvSpPr>
        <dsp:cNvPr id="0" name=""/>
        <dsp:cNvSpPr/>
      </dsp:nvSpPr>
      <dsp:spPr>
        <a:xfrm>
          <a:off x="6708" y="1486697"/>
          <a:ext cx="2005113" cy="12030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Pyruvate</a:t>
          </a:r>
        </a:p>
      </dsp:txBody>
      <dsp:txXfrm>
        <a:off x="6708" y="1486697"/>
        <a:ext cx="2005113" cy="1203068"/>
      </dsp:txXfrm>
    </dsp:sp>
    <dsp:sp modelId="{2012EEAF-1A9A-4E92-A672-DC946254044C}">
      <dsp:nvSpPr>
        <dsp:cNvPr id="0" name=""/>
        <dsp:cNvSpPr/>
      </dsp:nvSpPr>
      <dsp:spPr>
        <a:xfrm>
          <a:off x="2212333" y="1839597"/>
          <a:ext cx="425084" cy="497268"/>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2212333" y="1839597"/>
        <a:ext cx="425084" cy="497268"/>
      </dsp:txXfrm>
    </dsp:sp>
    <dsp:sp modelId="{114AC924-2C0F-418F-BEEC-F53787EF66B1}">
      <dsp:nvSpPr>
        <dsp:cNvPr id="0" name=""/>
        <dsp:cNvSpPr/>
      </dsp:nvSpPr>
      <dsp:spPr>
        <a:xfrm>
          <a:off x="2813867" y="1486697"/>
          <a:ext cx="2005113" cy="1203068"/>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Ethanal</a:t>
          </a:r>
          <a:endParaRPr lang="en-GB" sz="3600" kern="1200" dirty="0"/>
        </a:p>
      </dsp:txBody>
      <dsp:txXfrm>
        <a:off x="2813867" y="1486697"/>
        <a:ext cx="2005113" cy="1203068"/>
      </dsp:txXfrm>
    </dsp:sp>
    <dsp:sp modelId="{F2B2EC5D-65F2-4127-B726-353610F8492B}">
      <dsp:nvSpPr>
        <dsp:cNvPr id="0" name=""/>
        <dsp:cNvSpPr/>
      </dsp:nvSpPr>
      <dsp:spPr>
        <a:xfrm>
          <a:off x="5019492" y="1839597"/>
          <a:ext cx="425084" cy="497268"/>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019492" y="1839597"/>
        <a:ext cx="425084" cy="497268"/>
      </dsp:txXfrm>
    </dsp:sp>
    <dsp:sp modelId="{551524CD-FF8C-4C58-8C4C-E2B755061E71}">
      <dsp:nvSpPr>
        <dsp:cNvPr id="0" name=""/>
        <dsp:cNvSpPr/>
      </dsp:nvSpPr>
      <dsp:spPr>
        <a:xfrm>
          <a:off x="5621026" y="1486697"/>
          <a:ext cx="2005113" cy="120306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smtClean="0"/>
            <a:t>Ethanol</a:t>
          </a:r>
          <a:endParaRPr lang="en-GB" sz="3600" kern="1200" dirty="0"/>
        </a:p>
      </dsp:txBody>
      <dsp:txXfrm>
        <a:off x="5621026" y="1486697"/>
        <a:ext cx="2005113" cy="12030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8A151D-10E1-4596-93B1-1272C019B271}">
      <dsp:nvSpPr>
        <dsp:cNvPr id="0" name=""/>
        <dsp:cNvSpPr/>
      </dsp:nvSpPr>
      <dsp:spPr>
        <a:xfrm>
          <a:off x="0" y="547591"/>
          <a:ext cx="2756364" cy="121997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dirty="0" smtClean="0"/>
            <a:t>Pyruvate</a:t>
          </a:r>
          <a:endParaRPr lang="en-GB" sz="5000" kern="1200" dirty="0"/>
        </a:p>
      </dsp:txBody>
      <dsp:txXfrm>
        <a:off x="0" y="547591"/>
        <a:ext cx="2756364" cy="1219971"/>
      </dsp:txXfrm>
    </dsp:sp>
    <dsp:sp modelId="{54BA761C-30B8-4631-8C89-BCC2D602BF8B}">
      <dsp:nvSpPr>
        <dsp:cNvPr id="0" name=""/>
        <dsp:cNvSpPr/>
      </dsp:nvSpPr>
      <dsp:spPr>
        <a:xfrm rot="46087">
          <a:off x="3312415" y="501918"/>
          <a:ext cx="1179045" cy="1378988"/>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GB" sz="4000" kern="1200"/>
        </a:p>
      </dsp:txBody>
      <dsp:txXfrm rot="46087">
        <a:off x="3312415" y="501918"/>
        <a:ext cx="1179045" cy="1378988"/>
      </dsp:txXfrm>
    </dsp:sp>
    <dsp:sp modelId="{5EDE36A5-765C-4123-B68D-C5BA6CEDC174}">
      <dsp:nvSpPr>
        <dsp:cNvPr id="0" name=""/>
        <dsp:cNvSpPr/>
      </dsp:nvSpPr>
      <dsp:spPr>
        <a:xfrm>
          <a:off x="4980779" y="576066"/>
          <a:ext cx="2723836" cy="129613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dirty="0" smtClean="0"/>
            <a:t>Lactate</a:t>
          </a:r>
          <a:endParaRPr lang="en-GB" sz="5000" kern="1200" dirty="0"/>
        </a:p>
      </dsp:txBody>
      <dsp:txXfrm>
        <a:off x="4980779" y="576066"/>
        <a:ext cx="2723836" cy="12961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72BD0-5CEB-4FF3-8280-9F3B90FD61A6}" type="datetimeFigureOut">
              <a:rPr lang="en-GB" smtClean="0"/>
              <a:pPr/>
              <a:t>27/09/2013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2612F-1F5D-4ADD-9EEE-F7F5F7F3860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6E7904-8F3C-473D-97E4-0AC730BF31BF}" type="slidenum">
              <a:rPr lang="en-GB"/>
              <a:pPr fontAlgn="base">
                <a:spcBef>
                  <a:spcPct val="0"/>
                </a:spcBef>
                <a:spcAft>
                  <a:spcPct val="0"/>
                </a:spcAft>
              </a:pPr>
              <a:t>54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436C76-DA75-49D1-B0A8-F4816FAB1F84}" type="slidenum">
              <a:rPr lang="en-GB"/>
              <a:pPr fontAlgn="base">
                <a:spcBef>
                  <a:spcPct val="0"/>
                </a:spcBef>
                <a:spcAft>
                  <a:spcPct val="0"/>
                </a:spcAft>
              </a:pPr>
              <a:t>55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1259C5-A2F7-473E-8BE5-3C08C3DAC1A9}" type="slidenum">
              <a:rPr lang="en-GB"/>
              <a:pPr fontAlgn="base">
                <a:spcBef>
                  <a:spcPct val="0"/>
                </a:spcBef>
                <a:spcAft>
                  <a:spcPct val="0"/>
                </a:spcAft>
              </a:pPr>
              <a:t>56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E09E96-5765-40D6-98D0-46272FE26D60}" type="slidenum">
              <a:rPr lang="en-GB"/>
              <a:pPr fontAlgn="base">
                <a:spcBef>
                  <a:spcPct val="0"/>
                </a:spcBef>
                <a:spcAft>
                  <a:spcPct val="0"/>
                </a:spcAft>
              </a:pPr>
              <a:t>59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EFA98C-1EE0-427A-9C86-6F30B5DC1379}" type="slidenum">
              <a:rPr lang="en-GB"/>
              <a:pPr fontAlgn="base">
                <a:spcBef>
                  <a:spcPct val="0"/>
                </a:spcBef>
                <a:spcAft>
                  <a:spcPct val="0"/>
                </a:spcAft>
              </a:pPr>
              <a:t>60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DB5881-B6C0-48DE-B057-1A2C94993113}" type="slidenum">
              <a:rPr lang="en-GB"/>
              <a:pPr fontAlgn="base">
                <a:spcBef>
                  <a:spcPct val="0"/>
                </a:spcBef>
                <a:spcAft>
                  <a:spcPct val="0"/>
                </a:spcAft>
              </a:pPr>
              <a:t>61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4643DB-6DA7-4D1A-A5C9-77D0102CDD46}" type="slidenum">
              <a:rPr lang="en-GB"/>
              <a:pPr fontAlgn="base">
                <a:spcBef>
                  <a:spcPct val="0"/>
                </a:spcBef>
                <a:spcAft>
                  <a:spcPct val="0"/>
                </a:spcAft>
              </a:pPr>
              <a:t>65</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69EB2-61DF-4F01-A959-8E0FFC91CFAF}" type="slidenum">
              <a:rPr lang="en-GB"/>
              <a:pPr fontAlgn="base">
                <a:spcBef>
                  <a:spcPct val="0"/>
                </a:spcBef>
                <a:spcAft>
                  <a:spcPct val="0"/>
                </a:spcAft>
              </a:pPr>
              <a:t>66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DBD50A-67F1-4FB1-BE5E-A3B4953A6CCD}" type="slidenum">
              <a:rPr lang="en-GB"/>
              <a:pPr fontAlgn="base">
                <a:spcBef>
                  <a:spcPct val="0"/>
                </a:spcBef>
                <a:spcAft>
                  <a:spcPct val="0"/>
                </a:spcAft>
              </a:pPr>
              <a:t>67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AD4D4F-B13F-462A-8EB6-59ECCD786A1E}" type="slidenum">
              <a:rPr lang="en-GB"/>
              <a:pPr fontAlgn="base">
                <a:spcBef>
                  <a:spcPct val="0"/>
                </a:spcBef>
                <a:spcAft>
                  <a:spcPct val="0"/>
                </a:spcAft>
              </a:pPr>
              <a:t>68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50F3F-943F-499E-AF31-CDB894C1FBE0}" type="slidenum">
              <a:rPr lang="en-GB"/>
              <a:pPr fontAlgn="base">
                <a:spcBef>
                  <a:spcPct val="0"/>
                </a:spcBef>
                <a:spcAft>
                  <a:spcPct val="0"/>
                </a:spcAft>
              </a:pPr>
              <a:t>69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57D781-B4E3-43CC-99EF-C750A156EAB0}" type="slidenum">
              <a:rPr lang="en-GB"/>
              <a:pPr fontAlgn="base">
                <a:spcBef>
                  <a:spcPct val="0"/>
                </a:spcBef>
                <a:spcAft>
                  <a:spcPct val="0"/>
                </a:spcAft>
              </a:pPr>
              <a:t>70</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8C151B-047B-4359-80BB-528A76FFF094}" type="slidenum">
              <a:rPr lang="en-GB"/>
              <a:pPr fontAlgn="base">
                <a:spcBef>
                  <a:spcPct val="0"/>
                </a:spcBef>
                <a:spcAft>
                  <a:spcPct val="0"/>
                </a:spcAft>
              </a:pPr>
              <a:t>71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D6C8DD-0A16-4070-AB56-EB3DD2C0AAE7}" type="slidenum">
              <a:rPr lang="en-GB"/>
              <a:pPr fontAlgn="base">
                <a:spcBef>
                  <a:spcPct val="0"/>
                </a:spcBef>
                <a:spcAft>
                  <a:spcPct val="0"/>
                </a:spcAft>
              </a:pPr>
              <a:t>72</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75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434519-64EA-40AC-8995-6FF73414FD87}" type="slidenum">
              <a:rPr lang="en-GB" smtClean="0"/>
              <a:pPr/>
              <a:t>76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80</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434519-64EA-40AC-8995-6FF73414FD87}" type="slidenum">
              <a:rPr lang="en-GB" smtClean="0"/>
              <a:pPr/>
              <a:t>89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434519-64EA-40AC-8995-6FF73414FD87}" type="slidenum">
              <a:rPr lang="en-GB" smtClean="0"/>
              <a:pPr/>
              <a:t>90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48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434519-64EA-40AC-8995-6FF73414FD87}" type="slidenum">
              <a:rPr lang="en-GB" smtClean="0"/>
              <a:pPr/>
              <a:t>49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434519-64EA-40AC-8995-6FF73414FD87}" type="slidenum">
              <a:rPr lang="en-GB" smtClean="0"/>
              <a:pPr/>
              <a:t>50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BEBA868-3071-4D6A-9CD5-F3F56864857C}" type="slidenum">
              <a:rPr lang="en-GB" smtClean="0"/>
              <a:pPr/>
              <a:t>51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64D17643-CDA7-4C40-8348-7D319F88DDBC}" type="datetime1">
              <a:rPr lang="en-GB" smtClean="0"/>
              <a:pPr/>
              <a:t>27/09/2013</a:t>
            </a:fld>
            <a:r>
              <a:rPr lang="en-GB" smtClean="0"/>
              <a:t> </a:t>
            </a:r>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smtClean="0"/>
              <a:t>Mr A Lovat </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userDrawn="1"/>
        </p:nvPicPr>
        <p:blipFill>
          <a:blip r:embed="rId2" cstate="print"/>
          <a:stretch>
            <a:fillRect/>
          </a:stretch>
        </p:blipFill>
        <p:spPr>
          <a:xfrm>
            <a:off x="1" y="1"/>
            <a:ext cx="1763688" cy="799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9082F-4094-4C0C-947B-285F7E4C5120}"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FEC119-6C58-4C51-B76C-202740C2B6AE}"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DC394-0CA4-47AE-9E0D-A72019AEE523}"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F3418-91B3-4362-8E5C-7A6AD97A41B1}"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9790F8-7585-42E0-8CBC-29B929C5F77F}" type="datetime1">
              <a:rPr lang="en-GB" smtClean="0"/>
              <a:pPr/>
              <a:t>27/09/2013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BD5799-C92C-4066-8CDA-4CDB3463D745}" type="datetime1">
              <a:rPr lang="en-GB" smtClean="0"/>
              <a:pPr/>
              <a:t>27/09/2013</a:t>
            </a:fld>
            <a:endParaRPr lang="en-GB"/>
          </a:p>
        </p:txBody>
      </p:sp>
      <p:sp>
        <p:nvSpPr>
          <p:cNvPr id="8" name="Footer Placeholder 7"/>
          <p:cNvSpPr>
            <a:spLocks noGrp="1"/>
          </p:cNvSpPr>
          <p:nvPr>
            <p:ph type="ftr" sz="quarter" idx="11"/>
          </p:nvPr>
        </p:nvSpPr>
        <p:spPr/>
        <p:txBody>
          <a:bodyPr/>
          <a:lstStyle/>
          <a:p>
            <a:r>
              <a:rPr lang="en-GB" smtClean="0"/>
              <a:t>Mr A Lovat </a:t>
            </a:r>
            <a:endParaRPr lang="en-GB"/>
          </a:p>
        </p:txBody>
      </p:sp>
      <p:sp>
        <p:nvSpPr>
          <p:cNvPr id="9" name="Slide Number Placeholder 8"/>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32C4E9-5AE4-40E9-B5DF-32D26B9B293D}" type="datetime1">
              <a:rPr lang="en-GB" smtClean="0"/>
              <a:pPr/>
              <a:t>27/09/2013</a:t>
            </a:fld>
            <a:endParaRPr lang="en-GB"/>
          </a:p>
        </p:txBody>
      </p:sp>
      <p:sp>
        <p:nvSpPr>
          <p:cNvPr id="4" name="Footer Placeholder 3"/>
          <p:cNvSpPr>
            <a:spLocks noGrp="1"/>
          </p:cNvSpPr>
          <p:nvPr>
            <p:ph type="ftr" sz="quarter" idx="11"/>
          </p:nvPr>
        </p:nvSpPr>
        <p:spPr/>
        <p:txBody>
          <a:bodyPr/>
          <a:lstStyle/>
          <a:p>
            <a:r>
              <a:rPr lang="en-GB" smtClean="0"/>
              <a:t>Mr A Lovat </a:t>
            </a:r>
            <a:endParaRPr lang="en-GB"/>
          </a:p>
        </p:txBody>
      </p:sp>
      <p:sp>
        <p:nvSpPr>
          <p:cNvPr id="5" name="Slide Number Placeholder 4"/>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8018-7BDC-418D-B34C-C0EEA326458C}" type="datetime1">
              <a:rPr lang="en-GB" smtClean="0"/>
              <a:pPr/>
              <a:t>27/09/2013</a:t>
            </a:fld>
            <a:endParaRPr lang="en-GB"/>
          </a:p>
        </p:txBody>
      </p:sp>
      <p:sp>
        <p:nvSpPr>
          <p:cNvPr id="3" name="Footer Placeholder 2"/>
          <p:cNvSpPr>
            <a:spLocks noGrp="1"/>
          </p:cNvSpPr>
          <p:nvPr>
            <p:ph type="ftr" sz="quarter" idx="11"/>
          </p:nvPr>
        </p:nvSpPr>
        <p:spPr/>
        <p:txBody>
          <a:bodyPr/>
          <a:lstStyle/>
          <a:p>
            <a:r>
              <a:rPr lang="en-GB" smtClean="0"/>
              <a:t>Mr A Lovat </a:t>
            </a:r>
            <a:endParaRPr lang="en-GB"/>
          </a:p>
        </p:txBody>
      </p:sp>
      <p:sp>
        <p:nvSpPr>
          <p:cNvPr id="4" name="Slide Number Placeholder 3"/>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CC2597-7FDC-4425-83C4-BE7C7A3E9BF9}" type="datetime1">
              <a:rPr lang="en-GB" smtClean="0"/>
              <a:pPr/>
              <a:t>27/09/2013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6C911-B48E-4CA5-98EB-EB0C69A0FEA3}" type="datetime1">
              <a:rPr lang="en-GB" smtClean="0"/>
              <a:pPr/>
              <a:t>27/09/2013</a:t>
            </a:fld>
            <a:endParaRPr lang="en-GB"/>
          </a:p>
        </p:txBody>
      </p:sp>
      <p:sp>
        <p:nvSpPr>
          <p:cNvPr id="6" name="Footer Placeholder 5"/>
          <p:cNvSpPr>
            <a:spLocks noGrp="1"/>
          </p:cNvSpPr>
          <p:nvPr>
            <p:ph type="ftr" sz="quarter" idx="11"/>
          </p:nvPr>
        </p:nvSpPr>
        <p:spPr/>
        <p:txBody>
          <a:bodyPr/>
          <a:lstStyle/>
          <a:p>
            <a:r>
              <a:rPr lang="en-GB" smtClean="0"/>
              <a:t>Mr A Lovat </a:t>
            </a:r>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CA2C7ACD-8C9A-45EF-AC8A-9952BD92F7E6}" type="datetime1">
              <a:rPr lang="en-GB" smtClean="0"/>
              <a:pPr/>
              <a:t>27/09/2013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Mr A Lovat </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4C189E12-4EBC-49B6-AD2A-A00411212FCA}" type="slidenum">
              <a:rPr lang="en-GB" smtClean="0"/>
              <a:pPr/>
              <a:t>‹#›</a:t>
            </a:fld>
            <a:endParaRPr lang="en-GB" dirty="0"/>
          </a:p>
        </p:txBody>
      </p:sp>
      <p:pic>
        <p:nvPicPr>
          <p:cNvPr id="7" name="Picture 6" descr="imagesCABUHI9K.jpg"/>
          <p:cNvPicPr>
            <a:picLocks noChangeAspect="1"/>
          </p:cNvPicPr>
          <p:nvPr/>
        </p:nvPicPr>
        <p:blipFill>
          <a:blip r:embed="rId13" cstate="print"/>
          <a:stretch>
            <a:fillRect/>
          </a:stretch>
        </p:blipFill>
        <p:spPr>
          <a:xfrm>
            <a:off x="1" y="1"/>
            <a:ext cx="1763688" cy="79975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bc.co.uk/learningzone/clips/inhaled-and-exhaled/113.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maps.google.co.uk/maps?hl=en&amp;q=foss+town&amp;ie=UTF-8"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A2/Respiration/lesson%203%20-%20glycolysis%20answers.rtf" TargetMode="External"/><Relationship Id="rId2" Type="http://schemas.openxmlformats.org/officeDocument/2006/relationships/hyperlink" Target="../../../A2/Respiration/lesson%203%20-%20glycolysis.rt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A2/Respiration/Lesson%203%20-%20Glycolysis%20LAT.docx"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highered.mcgraw-hill.com/sites/0072507470/student_view0/chapter25/animation__how_glycolysis_work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LO9pP3dF3Q"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youtube.com/watch?v=-cDFYXc9Wk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highered.mcgraw-hill.com/sites/0072507470/student_view0/chapter25/animation__how_the_krebs_cycle_works__quiz_1_.html"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clounagh.org/birchfieldmobile/biology/cellular/zone6p13dnd.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Respiration_revision_sheets%5b1%5d.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www.newscientist.com/article/dn12695-homesick-crocodiles-make-epic-return-swim.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youtube.com/watch?v=j-C65hK5Lik&amp;feature=related"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tudent.ccbcmd.edu/~gkaiser/biotutorials/energy/ets.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www.youtube.com/watch?v=x-stLxqPt6E&amp;feature=relate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youtube.com/watch?v=XVWdeKoiEOc&amp;feature=related" TargetMode="External"/><Relationship Id="rId4" Type="http://schemas.openxmlformats.org/officeDocument/2006/relationships/hyperlink" Target="http://www.youtube.com/watch?v=-cDFYXc9Wk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respiration</a:t>
            </a:r>
            <a:endParaRPr lang="en-GB" dirty="0"/>
          </a:p>
        </p:txBody>
      </p:sp>
      <p:sp>
        <p:nvSpPr>
          <p:cNvPr id="3" name="Content Placeholder 2"/>
          <p:cNvSpPr>
            <a:spLocks noGrp="1"/>
          </p:cNvSpPr>
          <p:nvPr>
            <p:ph idx="1"/>
          </p:nvPr>
        </p:nvSpPr>
        <p:spPr/>
        <p:txBody>
          <a:bodyPr/>
          <a:lstStyle/>
          <a:p>
            <a:r>
              <a:rPr lang="en-GB" dirty="0" smtClean="0">
                <a:hlinkClick r:id="rId2"/>
              </a:rPr>
              <a:t>http://www.bbc.co.uk/learningzone/clips/inhaled-and-exhaled/113.html</a:t>
            </a:r>
            <a:r>
              <a:rPr lang="en-GB" dirty="0" smtClean="0"/>
              <a:t> </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2304256"/>
          </a:xfrm>
        </p:spPr>
        <p:txBody>
          <a:bodyPr>
            <a:normAutofit fontScale="92500" lnSpcReduction="20000"/>
          </a:bodyPr>
          <a:lstStyle/>
          <a:p>
            <a:pPr>
              <a:buNone/>
            </a:pPr>
            <a:r>
              <a:rPr lang="en-GB" dirty="0" smtClean="0"/>
              <a:t>Once upon a time, there was a girl called Gloria who lived in a town called Foss. She was given 80p to buy some pie from the town fete but she was still hungry so she spent another 80p on some more pie. Gloria was now full right up (</a:t>
            </a:r>
            <a:r>
              <a:rPr lang="en-GB" dirty="0" err="1" smtClean="0"/>
              <a:t>fru</a:t>
            </a:r>
            <a:r>
              <a:rPr lang="en-GB" dirty="0" smtClean="0"/>
              <a:t>) </a:t>
            </a:r>
            <a:r>
              <a:rPr lang="en-GB" dirty="0" err="1" smtClean="0"/>
              <a:t>c’er</a:t>
            </a:r>
            <a:r>
              <a:rPr lang="en-GB" dirty="0" smtClean="0"/>
              <a:t> toes by Foss fete. </a:t>
            </a:r>
          </a:p>
        </p:txBody>
      </p:sp>
      <p:pic>
        <p:nvPicPr>
          <p:cNvPr id="20482" name="Picture 2" descr="http://www.imthenakedtruth.com/images/Fotolia_10595964_XS.jpg"/>
          <p:cNvPicPr>
            <a:picLocks noChangeAspect="1" noChangeArrowheads="1"/>
          </p:cNvPicPr>
          <p:nvPr/>
        </p:nvPicPr>
        <p:blipFill>
          <a:blip r:embed="rId2" cstate="print"/>
          <a:srcRect/>
          <a:stretch>
            <a:fillRect/>
          </a:stretch>
        </p:blipFill>
        <p:spPr bwMode="auto">
          <a:xfrm>
            <a:off x="5580112" y="2276872"/>
            <a:ext cx="2695575" cy="4038601"/>
          </a:xfrm>
          <a:prstGeom prst="rect">
            <a:avLst/>
          </a:prstGeom>
          <a:noFill/>
        </p:spPr>
      </p:pic>
      <p:pic>
        <p:nvPicPr>
          <p:cNvPr id="20484" name="Picture 4" descr="http://www.coll3ctive.co.uk/wp-content/uploads/2011/09/50p.jpg"/>
          <p:cNvPicPr>
            <a:picLocks noChangeAspect="1" noChangeArrowheads="1"/>
          </p:cNvPicPr>
          <p:nvPr/>
        </p:nvPicPr>
        <p:blipFill>
          <a:blip r:embed="rId3" cstate="print"/>
          <a:srcRect/>
          <a:stretch>
            <a:fillRect/>
          </a:stretch>
        </p:blipFill>
        <p:spPr bwMode="auto">
          <a:xfrm>
            <a:off x="3059832" y="2996952"/>
            <a:ext cx="1238250" cy="1238250"/>
          </a:xfrm>
          <a:prstGeom prst="rect">
            <a:avLst/>
          </a:prstGeom>
          <a:noFill/>
        </p:spPr>
      </p:pic>
      <p:pic>
        <p:nvPicPr>
          <p:cNvPr id="20486" name="Picture 6" descr="http://www.woodlands-junior.kent.sch.uk/customs/questions/images/money/20p.jpg"/>
          <p:cNvPicPr>
            <a:picLocks noChangeAspect="1" noChangeArrowheads="1"/>
          </p:cNvPicPr>
          <p:nvPr/>
        </p:nvPicPr>
        <p:blipFill>
          <a:blip r:embed="rId4" cstate="print"/>
          <a:srcRect/>
          <a:stretch>
            <a:fillRect/>
          </a:stretch>
        </p:blipFill>
        <p:spPr bwMode="auto">
          <a:xfrm>
            <a:off x="1979712" y="4293096"/>
            <a:ext cx="1000125" cy="990601"/>
          </a:xfrm>
          <a:prstGeom prst="rect">
            <a:avLst/>
          </a:prstGeom>
          <a:noFill/>
        </p:spPr>
      </p:pic>
      <p:pic>
        <p:nvPicPr>
          <p:cNvPr id="20488" name="Picture 8" descr="http://dsez.co.uk/Coins_7a.jpg"/>
          <p:cNvPicPr>
            <a:picLocks noChangeAspect="1" noChangeArrowheads="1"/>
          </p:cNvPicPr>
          <p:nvPr/>
        </p:nvPicPr>
        <p:blipFill>
          <a:blip r:embed="rId5" cstate="print"/>
          <a:srcRect/>
          <a:stretch>
            <a:fillRect/>
          </a:stretch>
        </p:blipFill>
        <p:spPr bwMode="auto">
          <a:xfrm>
            <a:off x="3131840" y="4509120"/>
            <a:ext cx="1152128" cy="1152128"/>
          </a:xfrm>
          <a:prstGeom prst="rect">
            <a:avLst/>
          </a:prstGeom>
          <a:noFill/>
        </p:spPr>
      </p:pic>
      <p:sp>
        <p:nvSpPr>
          <p:cNvPr id="8" name="Rectangle 7"/>
          <p:cNvSpPr/>
          <p:nvPr/>
        </p:nvSpPr>
        <p:spPr>
          <a:xfrm>
            <a:off x="323528" y="5733256"/>
            <a:ext cx="4572000" cy="923330"/>
          </a:xfrm>
          <a:prstGeom prst="rect">
            <a:avLst/>
          </a:prstGeom>
        </p:spPr>
        <p:txBody>
          <a:bodyPr>
            <a:spAutoFit/>
          </a:bodyPr>
          <a:lstStyle/>
          <a:p>
            <a:r>
              <a:rPr lang="en-GB" dirty="0" smtClean="0">
                <a:hlinkClick r:id="rId6"/>
              </a:rPr>
              <a:t>https://maps.google.co.uk/maps?hl=en&amp;q=foss+town&amp;ie=UTF-8</a:t>
            </a:r>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2304256"/>
          </a:xfrm>
        </p:spPr>
        <p:txBody>
          <a:bodyPr>
            <a:normAutofit/>
          </a:bodyPr>
          <a:lstStyle/>
          <a:p>
            <a:pPr>
              <a:buNone/>
            </a:pPr>
            <a:r>
              <a:rPr lang="en-GB" dirty="0" smtClean="0"/>
              <a:t>A travelling fortune teller saw fat Gloria walking past and shouted: </a:t>
            </a:r>
          </a:p>
          <a:p>
            <a:pPr>
              <a:buNone/>
            </a:pPr>
            <a:r>
              <a:rPr lang="en-GB" dirty="0" smtClean="0"/>
              <a:t>“Hex those, by Foss fete!” and off she went.</a:t>
            </a:r>
          </a:p>
        </p:txBody>
      </p:sp>
      <p:pic>
        <p:nvPicPr>
          <p:cNvPr id="5122" name="Picture 2" descr="http://www.afilifilintalar.com/depo/2011/06/brook-anna-angry-fortune-teller1.jpg"/>
          <p:cNvPicPr>
            <a:picLocks noChangeAspect="1" noChangeArrowheads="1"/>
          </p:cNvPicPr>
          <p:nvPr/>
        </p:nvPicPr>
        <p:blipFill>
          <a:blip r:embed="rId2" cstate="print"/>
          <a:srcRect/>
          <a:stretch>
            <a:fillRect/>
          </a:stretch>
        </p:blipFill>
        <p:spPr bwMode="auto">
          <a:xfrm>
            <a:off x="1619672" y="2060848"/>
            <a:ext cx="5505450" cy="4095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2304256"/>
          </a:xfrm>
        </p:spPr>
        <p:txBody>
          <a:bodyPr>
            <a:normAutofit/>
          </a:bodyPr>
          <a:lstStyle/>
          <a:p>
            <a:r>
              <a:rPr lang="en-GB" dirty="0" smtClean="0"/>
              <a:t>Gloria was so full she popped in half. People saw her lying on the ground and wondered how to clean her up. “Try the hose, Foss fete” someone suggested. </a:t>
            </a:r>
          </a:p>
        </p:txBody>
      </p:sp>
      <p:pic>
        <p:nvPicPr>
          <p:cNvPr id="4098" name="Picture 2" descr="http://4.bp.blogspot.com/_wWCfaqHXdik/TSl5sZVLm6I/AAAAAAAAAGg/KMleV_NIGp0/s1600/ist2_1217682-cartoon-explosion.jpg"/>
          <p:cNvPicPr>
            <a:picLocks noChangeAspect="1" noChangeArrowheads="1"/>
          </p:cNvPicPr>
          <p:nvPr/>
        </p:nvPicPr>
        <p:blipFill>
          <a:blip r:embed="rId2" cstate="print"/>
          <a:srcRect/>
          <a:stretch>
            <a:fillRect/>
          </a:stretch>
        </p:blipFill>
        <p:spPr bwMode="auto">
          <a:xfrm>
            <a:off x="1835696" y="2348880"/>
            <a:ext cx="4368195" cy="38164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453336"/>
          </a:xfrm>
        </p:spPr>
        <p:txBody>
          <a:bodyPr>
            <a:normAutofit/>
          </a:bodyPr>
          <a:lstStyle/>
          <a:p>
            <a:r>
              <a:rPr lang="en-GB" sz="2800" dirty="0" smtClean="0"/>
              <a:t>Nadine and Nadia, two local firewomen known as </a:t>
            </a:r>
            <a:r>
              <a:rPr lang="en-GB" sz="2800" dirty="0" err="1" smtClean="0"/>
              <a:t>Nad</a:t>
            </a:r>
            <a:r>
              <a:rPr lang="en-GB" sz="2800" dirty="0" smtClean="0"/>
              <a:t> and </a:t>
            </a:r>
            <a:r>
              <a:rPr lang="en-GB" sz="2800" dirty="0" err="1" smtClean="0"/>
              <a:t>Nad</a:t>
            </a:r>
            <a:r>
              <a:rPr lang="en-GB" sz="2800" dirty="0" smtClean="0"/>
              <a:t>, turned up to hose down the place and clean up the mess. Each cleared up one half of what was Gloria. They both received badges with a big ‘H’ for their efforts and were forever afterwards named NADH.</a:t>
            </a:r>
          </a:p>
        </p:txBody>
      </p:sp>
      <p:pic>
        <p:nvPicPr>
          <p:cNvPr id="3074" name="Picture 2" descr="http://us.123rf.com/400wm/400/400/stockbroker/stockbroker0806/stockbroker080604792/3201188-two-firewomen-standing-by-fire-engine-talking.jpg"/>
          <p:cNvPicPr>
            <a:picLocks noChangeAspect="1" noChangeArrowheads="1"/>
          </p:cNvPicPr>
          <p:nvPr/>
        </p:nvPicPr>
        <p:blipFill>
          <a:blip r:embed="rId2" cstate="print"/>
          <a:srcRect/>
          <a:stretch>
            <a:fillRect/>
          </a:stretch>
        </p:blipFill>
        <p:spPr bwMode="auto">
          <a:xfrm>
            <a:off x="2483768" y="2636912"/>
            <a:ext cx="5609612" cy="37444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453336"/>
          </a:xfrm>
        </p:spPr>
        <p:txBody>
          <a:bodyPr>
            <a:normAutofit/>
          </a:bodyPr>
          <a:lstStyle/>
          <a:p>
            <a:r>
              <a:rPr lang="en-GB" dirty="0" smtClean="0"/>
              <a:t>Andrew D. Privet, the local thief, noticed that some money had dropped out of Gloria when she exploded - £3.20 to be precise.</a:t>
            </a:r>
          </a:p>
        </p:txBody>
      </p:sp>
      <p:pic>
        <p:nvPicPr>
          <p:cNvPr id="2050" name="Picture 2" descr="http://www.dirjournal.com/internet-journal/wp-content/uploads/2009/08/wiki-thief.jpg"/>
          <p:cNvPicPr>
            <a:picLocks noChangeAspect="1" noChangeArrowheads="1"/>
          </p:cNvPicPr>
          <p:nvPr/>
        </p:nvPicPr>
        <p:blipFill>
          <a:blip r:embed="rId2" cstate="print"/>
          <a:srcRect/>
          <a:stretch>
            <a:fillRect/>
          </a:stretch>
        </p:blipFill>
        <p:spPr bwMode="auto">
          <a:xfrm>
            <a:off x="2195736" y="1844824"/>
            <a:ext cx="5505450" cy="4762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453336"/>
          </a:xfrm>
        </p:spPr>
        <p:txBody>
          <a:bodyPr>
            <a:normAutofit/>
          </a:bodyPr>
          <a:lstStyle/>
          <a:p>
            <a:r>
              <a:rPr lang="en-GB" dirty="0" smtClean="0"/>
              <a:t>Because of the pie, Gloria rued her fate.</a:t>
            </a:r>
            <a:endParaRPr lang="en-GB" dirty="0"/>
          </a:p>
        </p:txBody>
      </p:sp>
      <p:pic>
        <p:nvPicPr>
          <p:cNvPr id="1026" name="Picture 2" descr="http://us.123rf.com/400wm/400/400/inspirestock/inspirestock1112/inspirestock111205902/11427996-woman-looking-at-a-plate-of-blueberry-pie.jpg"/>
          <p:cNvPicPr>
            <a:picLocks noChangeAspect="1" noChangeArrowheads="1"/>
          </p:cNvPicPr>
          <p:nvPr/>
        </p:nvPicPr>
        <p:blipFill>
          <a:blip r:embed="rId2" cstate="print"/>
          <a:srcRect/>
          <a:stretch>
            <a:fillRect/>
          </a:stretch>
        </p:blipFill>
        <p:spPr bwMode="auto">
          <a:xfrm>
            <a:off x="3203848" y="1124744"/>
            <a:ext cx="3505200" cy="52768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smtClean="0">
                <a:solidFill>
                  <a:srgbClr val="FF0000"/>
                </a:solidFill>
              </a:rPr>
              <a:t>Glycolysis</a:t>
            </a:r>
            <a:r>
              <a:rPr lang="en-GB" b="1" dirty="0" smtClean="0">
                <a:solidFill>
                  <a:srgbClr val="FF0000"/>
                </a:solidFill>
              </a:rPr>
              <a:t> in the cytoplasm</a:t>
            </a:r>
            <a:endParaRPr lang="en-GB" b="1" dirty="0">
              <a:solidFill>
                <a:srgbClr val="FF0000"/>
              </a:solidFill>
            </a:endParaRPr>
          </a:p>
        </p:txBody>
      </p:sp>
      <p:sp>
        <p:nvSpPr>
          <p:cNvPr id="3" name="Subtitle 2"/>
          <p:cNvSpPr>
            <a:spLocks noGrp="1"/>
          </p:cNvSpPr>
          <p:nvPr>
            <p:ph type="subTitle" idx="1"/>
          </p:nvPr>
        </p:nvSpPr>
        <p:spPr/>
        <p:txBody>
          <a:bodyPr/>
          <a:lstStyle/>
          <a:p>
            <a:r>
              <a:rPr lang="en-GB" dirty="0" smtClean="0">
                <a:solidFill>
                  <a:srgbClr val="002060"/>
                </a:solidFill>
              </a:rPr>
              <a:t>The breakdown of a </a:t>
            </a:r>
            <a:r>
              <a:rPr lang="en-GB" dirty="0" err="1" smtClean="0">
                <a:solidFill>
                  <a:srgbClr val="002060"/>
                </a:solidFill>
              </a:rPr>
              <a:t>hexose</a:t>
            </a:r>
            <a:r>
              <a:rPr lang="en-GB" dirty="0" smtClean="0">
                <a:solidFill>
                  <a:srgbClr val="002060"/>
                </a:solidFill>
              </a:rPr>
              <a:t> sugar (usually glucose) into the 3-C compound </a:t>
            </a:r>
            <a:r>
              <a:rPr lang="en-GB" dirty="0" err="1" smtClean="0">
                <a:solidFill>
                  <a:srgbClr val="002060"/>
                </a:solidFill>
              </a:rPr>
              <a:t>pyruvate</a:t>
            </a:r>
            <a:r>
              <a:rPr lang="en-GB" dirty="0" smtClean="0">
                <a:solidFill>
                  <a:srgbClr val="002060"/>
                </a:solidFill>
              </a:rPr>
              <a:t> (</a:t>
            </a:r>
            <a:r>
              <a:rPr lang="en-GB" dirty="0" err="1" smtClean="0">
                <a:solidFill>
                  <a:srgbClr val="002060"/>
                </a:solidFill>
              </a:rPr>
              <a:t>pyruvic</a:t>
            </a:r>
            <a:r>
              <a:rPr lang="en-GB" dirty="0" smtClean="0">
                <a:solidFill>
                  <a:srgbClr val="002060"/>
                </a:solidFill>
              </a:rPr>
              <a:t> acid)</a:t>
            </a:r>
            <a:endParaRPr lang="en-GB"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Where?</a:t>
            </a:r>
            <a:endParaRPr lang="en-GB" b="1" dirty="0">
              <a:solidFill>
                <a:srgbClr val="FF0000"/>
              </a:solidFill>
            </a:endParaRPr>
          </a:p>
        </p:txBody>
      </p:sp>
      <p:sp>
        <p:nvSpPr>
          <p:cNvPr id="3" name="Content Placeholder 2"/>
          <p:cNvSpPr>
            <a:spLocks noGrp="1"/>
          </p:cNvSpPr>
          <p:nvPr>
            <p:ph idx="1"/>
          </p:nvPr>
        </p:nvSpPr>
        <p:spPr/>
        <p:txBody>
          <a:bodyPr/>
          <a:lstStyle/>
          <a:p>
            <a:r>
              <a:rPr lang="en-GB" dirty="0" err="1" smtClean="0"/>
              <a:t>Glycolysis</a:t>
            </a:r>
            <a:r>
              <a:rPr lang="en-GB" dirty="0" smtClean="0"/>
              <a:t> occurs in every cell.</a:t>
            </a:r>
          </a:p>
          <a:p>
            <a:endParaRPr lang="en-GB" dirty="0" smtClean="0"/>
          </a:p>
          <a:p>
            <a:r>
              <a:rPr lang="en-GB" dirty="0" smtClean="0"/>
              <a:t>In aerobic respiration it is the FIRST stage.</a:t>
            </a:r>
          </a:p>
          <a:p>
            <a:endParaRPr lang="en-GB" dirty="0" smtClean="0"/>
          </a:p>
          <a:p>
            <a:r>
              <a:rPr lang="en-GB" dirty="0" smtClean="0"/>
              <a:t> In anaerobic respiration it is the ONLY stage.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Stage 1</a:t>
            </a:r>
            <a:endParaRPr lang="en-GB" b="1" dirty="0">
              <a:solidFill>
                <a:srgbClr val="FF0000"/>
              </a:solidFill>
            </a:endParaRPr>
          </a:p>
        </p:txBody>
      </p:sp>
      <p:sp>
        <p:nvSpPr>
          <p:cNvPr id="3" name="Content Placeholder 2"/>
          <p:cNvSpPr>
            <a:spLocks noGrp="1"/>
          </p:cNvSpPr>
          <p:nvPr>
            <p:ph sz="half" idx="1"/>
          </p:nvPr>
        </p:nvSpPr>
        <p:spPr/>
        <p:txBody>
          <a:bodyPr>
            <a:normAutofit fontScale="92500"/>
          </a:bodyPr>
          <a:lstStyle/>
          <a:p>
            <a:r>
              <a:rPr lang="en-GB" dirty="0" smtClean="0"/>
              <a:t>Glucose is insufficiently reactive and must be </a:t>
            </a:r>
            <a:r>
              <a:rPr lang="en-GB" dirty="0" err="1" smtClean="0"/>
              <a:t>phosphorylated</a:t>
            </a:r>
            <a:r>
              <a:rPr lang="en-GB" dirty="0" smtClean="0"/>
              <a:t> to become more reactive</a:t>
            </a:r>
          </a:p>
          <a:p>
            <a:pPr>
              <a:buNone/>
            </a:pPr>
            <a:endParaRPr lang="en-GB" dirty="0" smtClean="0"/>
          </a:p>
          <a:p>
            <a:r>
              <a:rPr lang="en-GB" dirty="0" smtClean="0"/>
              <a:t>The phosphate molecule comes from the conversion of ATP to ADP</a:t>
            </a:r>
          </a:p>
          <a:p>
            <a:endParaRPr lang="en-GB" dirty="0" smtClean="0"/>
          </a:p>
          <a:p>
            <a:r>
              <a:rPr lang="en-GB" dirty="0" smtClean="0"/>
              <a:t>This is ACTIVATION</a:t>
            </a:r>
            <a:endParaRPr lang="en-GB" dirty="0"/>
          </a:p>
        </p:txBody>
      </p:sp>
      <p:sp>
        <p:nvSpPr>
          <p:cNvPr id="4" name="Content Placeholder 3"/>
          <p:cNvSpPr>
            <a:spLocks noGrp="1"/>
          </p:cNvSpPr>
          <p:nvPr>
            <p:ph sz="half" idx="2"/>
          </p:nvPr>
        </p:nvSpPr>
        <p:spPr/>
        <p:txBody>
          <a:bodyPr>
            <a:normAutofit fontScale="92500"/>
          </a:bodyPr>
          <a:lstStyle/>
          <a:p>
            <a:pPr algn="ctr">
              <a:buNone/>
            </a:pPr>
            <a:r>
              <a:rPr lang="en-GB" dirty="0" smtClean="0"/>
              <a:t>Glucose (6-C)</a:t>
            </a:r>
          </a:p>
          <a:p>
            <a:pPr algn="ctr">
              <a:buNone/>
            </a:pPr>
            <a:endParaRPr lang="en-GB" dirty="0"/>
          </a:p>
        </p:txBody>
      </p:sp>
      <p:cxnSp>
        <p:nvCxnSpPr>
          <p:cNvPr id="6" name="Straight Arrow Connector 5"/>
          <p:cNvCxnSpPr/>
          <p:nvPr/>
        </p:nvCxnSpPr>
        <p:spPr>
          <a:xfrm>
            <a:off x="6516216" y="2132856"/>
            <a:ext cx="72008" cy="288032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7" name="Curved Right Arrow 6"/>
          <p:cNvSpPr/>
          <p:nvPr/>
        </p:nvSpPr>
        <p:spPr>
          <a:xfrm>
            <a:off x="6804248" y="2708920"/>
            <a:ext cx="936104" cy="1440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7812360" y="2348880"/>
            <a:ext cx="936104" cy="1015663"/>
          </a:xfrm>
          <a:prstGeom prst="rect">
            <a:avLst/>
          </a:prstGeom>
          <a:noFill/>
        </p:spPr>
        <p:txBody>
          <a:bodyPr wrap="square" rtlCol="0">
            <a:spAutoFit/>
          </a:bodyPr>
          <a:lstStyle/>
          <a:p>
            <a:endParaRPr lang="en-GB" dirty="0" smtClean="0"/>
          </a:p>
          <a:p>
            <a:r>
              <a:rPr lang="en-GB" sz="2400" b="1" dirty="0" smtClean="0"/>
              <a:t>ATP</a:t>
            </a:r>
            <a:endParaRPr lang="en-GB" sz="2400" b="1" dirty="0"/>
          </a:p>
          <a:p>
            <a:endParaRPr lang="en-GB" dirty="0"/>
          </a:p>
        </p:txBody>
      </p:sp>
      <p:sp>
        <p:nvSpPr>
          <p:cNvPr id="9" name="TextBox 8"/>
          <p:cNvSpPr txBox="1"/>
          <p:nvPr/>
        </p:nvSpPr>
        <p:spPr>
          <a:xfrm>
            <a:off x="7812360" y="3429000"/>
            <a:ext cx="832803" cy="738664"/>
          </a:xfrm>
          <a:prstGeom prst="rect">
            <a:avLst/>
          </a:prstGeom>
          <a:noFill/>
        </p:spPr>
        <p:txBody>
          <a:bodyPr wrap="square" rtlCol="0">
            <a:spAutoFit/>
          </a:bodyPr>
          <a:lstStyle/>
          <a:p>
            <a:endParaRPr lang="en-GB" dirty="0" smtClean="0"/>
          </a:p>
          <a:p>
            <a:r>
              <a:rPr lang="en-GB" sz="2400" b="1" dirty="0" smtClean="0"/>
              <a:t>ADP</a:t>
            </a:r>
            <a:endParaRPr lang="en-GB" sz="2400" b="1" dirty="0"/>
          </a:p>
        </p:txBody>
      </p:sp>
      <p:sp>
        <p:nvSpPr>
          <p:cNvPr id="10" name="TextBox 9"/>
          <p:cNvSpPr txBox="1"/>
          <p:nvPr/>
        </p:nvSpPr>
        <p:spPr>
          <a:xfrm>
            <a:off x="5004048" y="5229200"/>
            <a:ext cx="3312368" cy="954107"/>
          </a:xfrm>
          <a:prstGeom prst="rect">
            <a:avLst/>
          </a:prstGeom>
          <a:noFill/>
        </p:spPr>
        <p:txBody>
          <a:bodyPr wrap="square" rtlCol="0">
            <a:spAutoFit/>
          </a:bodyPr>
          <a:lstStyle/>
          <a:p>
            <a:pPr algn="ctr"/>
            <a:r>
              <a:rPr lang="en-GB" sz="2800" dirty="0" smtClean="0"/>
              <a:t>  Glucose Phosphate (6-C)</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Stage 2</a:t>
            </a:r>
            <a:endParaRPr lang="en-GB" b="1" dirty="0">
              <a:solidFill>
                <a:srgbClr val="FF0000"/>
              </a:solidFill>
            </a:endParaRPr>
          </a:p>
        </p:txBody>
      </p:sp>
      <p:sp>
        <p:nvSpPr>
          <p:cNvPr id="3" name="Content Placeholder 2"/>
          <p:cNvSpPr>
            <a:spLocks noGrp="1"/>
          </p:cNvSpPr>
          <p:nvPr>
            <p:ph sz="half" idx="1"/>
          </p:nvPr>
        </p:nvSpPr>
        <p:spPr>
          <a:xfrm>
            <a:off x="457200" y="1600200"/>
            <a:ext cx="3682752" cy="4525963"/>
          </a:xfrm>
        </p:spPr>
        <p:txBody>
          <a:bodyPr/>
          <a:lstStyle/>
          <a:p>
            <a:r>
              <a:rPr lang="en-GB" dirty="0" smtClean="0"/>
              <a:t>The glucose molecule is rearranged into its isomer, fructose phosphate</a:t>
            </a:r>
            <a:endParaRPr lang="en-GB" dirty="0"/>
          </a:p>
        </p:txBody>
      </p:sp>
      <p:sp>
        <p:nvSpPr>
          <p:cNvPr id="4" name="Content Placeholder 3"/>
          <p:cNvSpPr>
            <a:spLocks noGrp="1"/>
          </p:cNvSpPr>
          <p:nvPr>
            <p:ph sz="half" idx="2"/>
          </p:nvPr>
        </p:nvSpPr>
        <p:spPr/>
        <p:txBody>
          <a:bodyPr/>
          <a:lstStyle/>
          <a:p>
            <a:pPr algn="ctr">
              <a:buNone/>
            </a:pPr>
            <a:r>
              <a:rPr lang="en-GB" dirty="0" smtClean="0"/>
              <a:t>Glucose Phosphate (6-C)</a:t>
            </a:r>
          </a:p>
          <a:p>
            <a:pPr algn="ctr">
              <a:buNone/>
            </a:pPr>
            <a:endParaRPr lang="en-GB" dirty="0" smtClean="0"/>
          </a:p>
          <a:p>
            <a:endParaRPr lang="en-GB" dirty="0"/>
          </a:p>
        </p:txBody>
      </p:sp>
      <p:cxnSp>
        <p:nvCxnSpPr>
          <p:cNvPr id="5" name="Straight Arrow Connector 4"/>
          <p:cNvCxnSpPr/>
          <p:nvPr/>
        </p:nvCxnSpPr>
        <p:spPr>
          <a:xfrm>
            <a:off x="6516216" y="2132856"/>
            <a:ext cx="72008" cy="288032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860032" y="5157192"/>
            <a:ext cx="3456384" cy="954107"/>
          </a:xfrm>
          <a:prstGeom prst="rect">
            <a:avLst/>
          </a:prstGeom>
        </p:spPr>
        <p:txBody>
          <a:bodyPr wrap="square">
            <a:spAutoFit/>
          </a:bodyPr>
          <a:lstStyle/>
          <a:p>
            <a:pPr algn="ctr"/>
            <a:r>
              <a:rPr lang="en-GB" sz="2800" dirty="0" smtClean="0"/>
              <a:t>Fructose Phosphate (6-C)</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772400" cy="1470025"/>
          </a:xfrm>
        </p:spPr>
        <p:txBody>
          <a:bodyPr/>
          <a:lstStyle/>
          <a:p>
            <a:r>
              <a:rPr lang="en-GB" dirty="0" smtClean="0"/>
              <a:t>Objectives</a:t>
            </a:r>
            <a:br>
              <a:rPr lang="en-GB" dirty="0" smtClean="0"/>
            </a:br>
            <a:r>
              <a:rPr lang="en-GB" dirty="0" smtClean="0"/>
              <a:t>You should be able to discuss…</a:t>
            </a:r>
            <a:endParaRPr lang="en-GB" dirty="0"/>
          </a:p>
        </p:txBody>
      </p:sp>
      <p:sp>
        <p:nvSpPr>
          <p:cNvPr id="3" name="Subtitle 2"/>
          <p:cNvSpPr>
            <a:spLocks noGrp="1"/>
          </p:cNvSpPr>
          <p:nvPr>
            <p:ph type="subTitle" idx="1"/>
          </p:nvPr>
        </p:nvSpPr>
        <p:spPr>
          <a:xfrm>
            <a:off x="323528" y="1556792"/>
            <a:ext cx="8424936" cy="4896544"/>
          </a:xfrm>
        </p:spPr>
        <p:txBody>
          <a:bodyPr>
            <a:noAutofit/>
          </a:bodyPr>
          <a:lstStyle/>
          <a:p>
            <a:r>
              <a:rPr lang="en-GB" sz="2400" b="1" dirty="0">
                <a:solidFill>
                  <a:schemeClr val="tx1"/>
                </a:solidFill>
              </a:rPr>
              <a:t>4.2 Respiration releases chemical energy from organic molecules</a:t>
            </a:r>
          </a:p>
          <a:p>
            <a:r>
              <a:rPr lang="en-GB" sz="2400" dirty="0">
                <a:solidFill>
                  <a:schemeClr val="tx1"/>
                </a:solidFill>
              </a:rPr>
              <a:t>(a) All living organisms carry out respiration in order to provide energy in </a:t>
            </a:r>
            <a:r>
              <a:rPr lang="en-GB" sz="2400" dirty="0" smtClean="0">
                <a:solidFill>
                  <a:schemeClr val="tx1"/>
                </a:solidFill>
              </a:rPr>
              <a:t>the cell. </a:t>
            </a:r>
            <a:endParaRPr lang="en-GB" sz="2400" dirty="0">
              <a:solidFill>
                <a:schemeClr val="tx1"/>
              </a:solidFill>
            </a:endParaRPr>
          </a:p>
          <a:p>
            <a:r>
              <a:rPr lang="en-GB" sz="2400" dirty="0">
                <a:solidFill>
                  <a:srgbClr val="C00000"/>
                </a:solidFill>
              </a:rPr>
              <a:t>(b) </a:t>
            </a:r>
            <a:r>
              <a:rPr lang="en-GB" sz="2400" dirty="0" err="1">
                <a:solidFill>
                  <a:srgbClr val="C00000"/>
                </a:solidFill>
              </a:rPr>
              <a:t>Glycolysis</a:t>
            </a:r>
            <a:r>
              <a:rPr lang="en-GB" sz="2400" dirty="0">
                <a:solidFill>
                  <a:srgbClr val="C00000"/>
                </a:solidFill>
              </a:rPr>
              <a:t> as a source of </a:t>
            </a:r>
            <a:r>
              <a:rPr lang="en-GB" sz="2400" dirty="0" err="1">
                <a:solidFill>
                  <a:srgbClr val="C00000"/>
                </a:solidFill>
              </a:rPr>
              <a:t>triose</a:t>
            </a:r>
            <a:r>
              <a:rPr lang="en-GB" sz="2400" dirty="0">
                <a:solidFill>
                  <a:srgbClr val="C00000"/>
                </a:solidFill>
              </a:rPr>
              <a:t> phosphate, </a:t>
            </a:r>
            <a:r>
              <a:rPr lang="en-GB" sz="2400" dirty="0" err="1">
                <a:solidFill>
                  <a:srgbClr val="C00000"/>
                </a:solidFill>
              </a:rPr>
              <a:t>pyruvate</a:t>
            </a:r>
            <a:r>
              <a:rPr lang="en-GB" sz="2400" dirty="0">
                <a:solidFill>
                  <a:srgbClr val="C00000"/>
                </a:solidFill>
              </a:rPr>
              <a:t>, ATP and </a:t>
            </a:r>
            <a:r>
              <a:rPr lang="en-GB" sz="2400" dirty="0" smtClean="0">
                <a:solidFill>
                  <a:srgbClr val="C00000"/>
                </a:solidFill>
              </a:rPr>
              <a:t>reduced NAD</a:t>
            </a:r>
            <a:r>
              <a:rPr lang="en-GB" sz="2400" dirty="0">
                <a:solidFill>
                  <a:srgbClr val="C00000"/>
                </a:solidFill>
              </a:rPr>
              <a:t>. The formation of acetyl </a:t>
            </a:r>
            <a:r>
              <a:rPr lang="en-GB" sz="2400" dirty="0" err="1">
                <a:solidFill>
                  <a:srgbClr val="C00000"/>
                </a:solidFill>
              </a:rPr>
              <a:t>CoA</a:t>
            </a:r>
            <a:r>
              <a:rPr lang="en-GB" sz="2400" dirty="0" smtClean="0">
                <a:solidFill>
                  <a:srgbClr val="C00000"/>
                </a:solidFill>
              </a:rPr>
              <a:t>. (</a:t>
            </a:r>
            <a:r>
              <a:rPr lang="en-GB" sz="2400" dirty="0">
                <a:solidFill>
                  <a:srgbClr val="C00000"/>
                </a:solidFill>
              </a:rPr>
              <a:t>The names of intermediates are </a:t>
            </a:r>
            <a:r>
              <a:rPr lang="en-GB" sz="2400" b="1" dirty="0">
                <a:solidFill>
                  <a:srgbClr val="C00000"/>
                </a:solidFill>
              </a:rPr>
              <a:t>not required.)</a:t>
            </a:r>
          </a:p>
          <a:p>
            <a:r>
              <a:rPr lang="en-GB" sz="2400" dirty="0">
                <a:solidFill>
                  <a:schemeClr val="tx1"/>
                </a:solidFill>
              </a:rPr>
              <a:t>(c) The Krebs cycle as a means of liberating energy from carbon bonds </a:t>
            </a:r>
            <a:r>
              <a:rPr lang="en-GB" sz="2400" dirty="0" smtClean="0">
                <a:solidFill>
                  <a:schemeClr val="tx1"/>
                </a:solidFill>
              </a:rPr>
              <a:t>to provide </a:t>
            </a:r>
            <a:r>
              <a:rPr lang="en-GB" sz="2400" dirty="0">
                <a:solidFill>
                  <a:schemeClr val="tx1"/>
                </a:solidFill>
              </a:rPr>
              <a:t>ATP and reduced NAD with release of carbon dioxide. The </a:t>
            </a:r>
            <a:r>
              <a:rPr lang="en-GB" sz="2400" dirty="0" smtClean="0">
                <a:solidFill>
                  <a:schemeClr val="tx1"/>
                </a:solidFill>
              </a:rPr>
              <a:t>role of </a:t>
            </a:r>
            <a:r>
              <a:rPr lang="en-GB" sz="2400" dirty="0">
                <a:solidFill>
                  <a:schemeClr val="tx1"/>
                </a:solidFill>
              </a:rPr>
              <a:t>reduced NAD as a source of electrons and protons for the </a:t>
            </a:r>
            <a:r>
              <a:rPr lang="en-GB" sz="2400" dirty="0" smtClean="0">
                <a:solidFill>
                  <a:schemeClr val="tx1"/>
                </a:solidFill>
              </a:rPr>
              <a:t>electron transport system. The </a:t>
            </a:r>
            <a:r>
              <a:rPr lang="en-GB" sz="2400" dirty="0">
                <a:solidFill>
                  <a:schemeClr val="tx1"/>
                </a:solidFill>
              </a:rPr>
              <a:t>energy budget of the breakdown of glucose under aerobic and </a:t>
            </a:r>
            <a:r>
              <a:rPr lang="en-GB" sz="2400" dirty="0" smtClean="0">
                <a:solidFill>
                  <a:schemeClr val="tx1"/>
                </a:solidFill>
              </a:rPr>
              <a:t>anaerobic conditions</a:t>
            </a:r>
            <a:r>
              <a:rPr lang="en-GB" sz="2400" dirty="0">
                <a:solidFill>
                  <a:schemeClr val="tx1"/>
                </a:solidFill>
              </a:rPr>
              <a:t>. Fat and amino acid utilisation.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Stage 3</a:t>
            </a:r>
            <a:endParaRPr lang="en-GB" b="1" dirty="0">
              <a:solidFill>
                <a:srgbClr val="FF0000"/>
              </a:solidFill>
            </a:endParaRPr>
          </a:p>
        </p:txBody>
      </p:sp>
      <p:sp>
        <p:nvSpPr>
          <p:cNvPr id="3" name="Content Placeholder 2"/>
          <p:cNvSpPr>
            <a:spLocks noGrp="1"/>
          </p:cNvSpPr>
          <p:nvPr>
            <p:ph sz="half" idx="1"/>
          </p:nvPr>
        </p:nvSpPr>
        <p:spPr/>
        <p:txBody>
          <a:bodyPr>
            <a:normAutofit fontScale="92500"/>
          </a:bodyPr>
          <a:lstStyle/>
          <a:p>
            <a:r>
              <a:rPr lang="en-GB" dirty="0" smtClean="0"/>
              <a:t>Further </a:t>
            </a:r>
            <a:r>
              <a:rPr lang="en-GB" dirty="0" err="1" smtClean="0"/>
              <a:t>phosphorylation</a:t>
            </a:r>
            <a:r>
              <a:rPr lang="en-GB" dirty="0" smtClean="0"/>
              <a:t> takes place</a:t>
            </a:r>
          </a:p>
          <a:p>
            <a:endParaRPr lang="en-GB" dirty="0" smtClean="0"/>
          </a:p>
          <a:p>
            <a:r>
              <a:rPr lang="en-GB" dirty="0" smtClean="0"/>
              <a:t>The phosphate molecule comes from the conversion of ATP to ADP</a:t>
            </a:r>
          </a:p>
          <a:p>
            <a:endParaRPr lang="en-GB" dirty="0" smtClean="0"/>
          </a:p>
          <a:p>
            <a:r>
              <a:rPr lang="en-GB" dirty="0" smtClean="0"/>
              <a:t>The sugar becomes even more reactive</a:t>
            </a:r>
            <a:endParaRPr lang="en-GB" dirty="0"/>
          </a:p>
        </p:txBody>
      </p:sp>
      <p:sp>
        <p:nvSpPr>
          <p:cNvPr id="4" name="Content Placeholder 3"/>
          <p:cNvSpPr>
            <a:spLocks noGrp="1"/>
          </p:cNvSpPr>
          <p:nvPr>
            <p:ph sz="half" idx="2"/>
          </p:nvPr>
        </p:nvSpPr>
        <p:spPr>
          <a:xfrm>
            <a:off x="4648200" y="1600201"/>
            <a:ext cx="4038600" cy="3484984"/>
          </a:xfrm>
        </p:spPr>
        <p:txBody>
          <a:bodyPr>
            <a:normAutofit fontScale="92500"/>
          </a:bodyPr>
          <a:lstStyle/>
          <a:p>
            <a:pPr algn="ctr">
              <a:buNone/>
            </a:pPr>
            <a:r>
              <a:rPr lang="en-GB" dirty="0"/>
              <a:t>Fructose Phosphate (6-C)</a:t>
            </a:r>
          </a:p>
          <a:p>
            <a:pPr>
              <a:buNone/>
            </a:pPr>
            <a:endParaRPr lang="en-GB" b="1" dirty="0"/>
          </a:p>
          <a:p>
            <a:pPr>
              <a:buNone/>
            </a:pPr>
            <a:endParaRPr lang="en-GB" dirty="0"/>
          </a:p>
        </p:txBody>
      </p:sp>
      <p:cxnSp>
        <p:nvCxnSpPr>
          <p:cNvPr id="5" name="Straight Arrow Connector 4"/>
          <p:cNvCxnSpPr/>
          <p:nvPr/>
        </p:nvCxnSpPr>
        <p:spPr>
          <a:xfrm>
            <a:off x="6516216" y="2132856"/>
            <a:ext cx="72008" cy="288032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6" name="Curved Right Arrow 5"/>
          <p:cNvSpPr/>
          <p:nvPr/>
        </p:nvSpPr>
        <p:spPr>
          <a:xfrm>
            <a:off x="6804248" y="2708920"/>
            <a:ext cx="936104" cy="1440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7812360" y="2420888"/>
            <a:ext cx="864096" cy="523220"/>
          </a:xfrm>
          <a:prstGeom prst="rect">
            <a:avLst/>
          </a:prstGeom>
        </p:spPr>
        <p:txBody>
          <a:bodyPr wrap="square">
            <a:spAutoFit/>
          </a:bodyPr>
          <a:lstStyle/>
          <a:p>
            <a:r>
              <a:rPr lang="en-GB" sz="2800" b="1" dirty="0" smtClean="0"/>
              <a:t>ATP</a:t>
            </a:r>
            <a:endParaRPr lang="en-GB" sz="2800" b="1" dirty="0"/>
          </a:p>
        </p:txBody>
      </p:sp>
      <p:sp>
        <p:nvSpPr>
          <p:cNvPr id="8" name="TextBox 7"/>
          <p:cNvSpPr txBox="1"/>
          <p:nvPr/>
        </p:nvSpPr>
        <p:spPr>
          <a:xfrm>
            <a:off x="7812360" y="3573016"/>
            <a:ext cx="1080120" cy="523220"/>
          </a:xfrm>
          <a:prstGeom prst="rect">
            <a:avLst/>
          </a:prstGeom>
          <a:noFill/>
        </p:spPr>
        <p:txBody>
          <a:bodyPr wrap="square" rtlCol="0">
            <a:spAutoFit/>
          </a:bodyPr>
          <a:lstStyle/>
          <a:p>
            <a:r>
              <a:rPr lang="en-GB" sz="2800" b="1" dirty="0" smtClean="0"/>
              <a:t>ADP</a:t>
            </a:r>
            <a:endParaRPr lang="en-GB" sz="2800" b="1" dirty="0"/>
          </a:p>
        </p:txBody>
      </p:sp>
      <p:sp>
        <p:nvSpPr>
          <p:cNvPr id="9" name="TextBox 8"/>
          <p:cNvSpPr txBox="1"/>
          <p:nvPr/>
        </p:nvSpPr>
        <p:spPr>
          <a:xfrm>
            <a:off x="4932040" y="5085184"/>
            <a:ext cx="3672408" cy="954107"/>
          </a:xfrm>
          <a:prstGeom prst="rect">
            <a:avLst/>
          </a:prstGeom>
          <a:noFill/>
        </p:spPr>
        <p:txBody>
          <a:bodyPr wrap="square" rtlCol="0">
            <a:spAutoFit/>
          </a:bodyPr>
          <a:lstStyle/>
          <a:p>
            <a:pPr algn="ctr"/>
            <a:r>
              <a:rPr lang="en-GB" sz="2800" dirty="0" smtClean="0"/>
              <a:t>Fructose </a:t>
            </a:r>
            <a:r>
              <a:rPr lang="en-GB" sz="2800" dirty="0" err="1" smtClean="0"/>
              <a:t>Bisphosphate</a:t>
            </a:r>
            <a:endParaRPr lang="en-GB" sz="2800" dirty="0" smtClean="0"/>
          </a:p>
          <a:p>
            <a:pPr algn="ctr"/>
            <a:r>
              <a:rPr lang="en-GB" sz="2800" dirty="0" smtClean="0"/>
              <a:t>(6-C)</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
                                            <p:txEl>
                                              <p:pRg st="0" end="0"/>
                                            </p:txEl>
                                          </p:spTgt>
                                        </p:tgtEl>
                                        <p:attrNameLst>
                                          <p:attrName>ppt_y</p:attrName>
                                        </p:attrNameLst>
                                      </p:cBhvr>
                                      <p:tavLst>
                                        <p:tav tm="0">
                                          <p:val>
                                            <p:strVal val="#ppt_y"/>
                                          </p:val>
                                        </p:tav>
                                        <p:tav tm="100000">
                                          <p:val>
                                            <p:strVal val="#ppt_y"/>
                                          </p:val>
                                        </p:tav>
                                      </p:tavLst>
                                    </p:anim>
                                  </p:childTnLst>
                                </p:cTn>
                              </p:par>
                              <p:par>
                                <p:cTn id="57" presetID="7" presetClass="entr" presetSubtype="2" fill="hold" nodeType="with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 calcmode="lin" valueType="num">
                                      <p:cBhvr additive="base">
                                        <p:cTn id="59"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Stage 4</a:t>
            </a:r>
            <a:endParaRPr lang="en-GB" b="1" dirty="0">
              <a:solidFill>
                <a:srgbClr val="FF0000"/>
              </a:solidFill>
            </a:endParaRPr>
          </a:p>
        </p:txBody>
      </p:sp>
      <p:sp>
        <p:nvSpPr>
          <p:cNvPr id="3" name="Content Placeholder 2"/>
          <p:cNvSpPr>
            <a:spLocks noGrp="1"/>
          </p:cNvSpPr>
          <p:nvPr>
            <p:ph sz="half" idx="1"/>
          </p:nvPr>
        </p:nvSpPr>
        <p:spPr/>
        <p:txBody>
          <a:bodyPr/>
          <a:lstStyle/>
          <a:p>
            <a:r>
              <a:rPr lang="en-GB" dirty="0" smtClean="0"/>
              <a:t>6-C Fructose </a:t>
            </a:r>
            <a:r>
              <a:rPr lang="en-GB" dirty="0" err="1" smtClean="0"/>
              <a:t>Bisphosphate</a:t>
            </a:r>
            <a:r>
              <a:rPr lang="en-GB" dirty="0" smtClean="0"/>
              <a:t> is split into 2 x 3-C sugars called </a:t>
            </a:r>
            <a:r>
              <a:rPr lang="en-GB" dirty="0" err="1"/>
              <a:t>G</a:t>
            </a:r>
            <a:r>
              <a:rPr lang="en-GB" dirty="0" err="1" smtClean="0"/>
              <a:t>lyceraldehyde</a:t>
            </a:r>
            <a:r>
              <a:rPr lang="en-GB" dirty="0" smtClean="0"/>
              <a:t> 3-phosphate</a:t>
            </a:r>
          </a:p>
          <a:p>
            <a:endParaRPr lang="en-GB" dirty="0" smtClean="0"/>
          </a:p>
          <a:p>
            <a:r>
              <a:rPr lang="en-GB" dirty="0" smtClean="0"/>
              <a:t>This is SPLITTING</a:t>
            </a:r>
            <a:endParaRPr lang="en-GB" dirty="0"/>
          </a:p>
        </p:txBody>
      </p:sp>
      <p:sp>
        <p:nvSpPr>
          <p:cNvPr id="4" name="Content Placeholder 3"/>
          <p:cNvSpPr>
            <a:spLocks noGrp="1"/>
          </p:cNvSpPr>
          <p:nvPr>
            <p:ph sz="half" idx="2"/>
          </p:nvPr>
        </p:nvSpPr>
        <p:spPr>
          <a:xfrm>
            <a:off x="4648200" y="1600201"/>
            <a:ext cx="4316288" cy="4061048"/>
          </a:xfrm>
        </p:spPr>
        <p:txBody>
          <a:bodyPr/>
          <a:lstStyle/>
          <a:p>
            <a:pPr algn="ctr">
              <a:buNone/>
            </a:pPr>
            <a:r>
              <a:rPr lang="en-GB" dirty="0"/>
              <a:t>Fructose </a:t>
            </a:r>
            <a:r>
              <a:rPr lang="en-GB" dirty="0" err="1"/>
              <a:t>Bisphosphate</a:t>
            </a:r>
            <a:endParaRPr lang="en-GB" dirty="0"/>
          </a:p>
          <a:p>
            <a:pPr algn="ctr">
              <a:buNone/>
            </a:pPr>
            <a:r>
              <a:rPr lang="en-GB" dirty="0"/>
              <a:t>(6-C)</a:t>
            </a:r>
          </a:p>
          <a:p>
            <a:endParaRPr lang="en-GB" dirty="0"/>
          </a:p>
        </p:txBody>
      </p:sp>
      <p:cxnSp>
        <p:nvCxnSpPr>
          <p:cNvPr id="5" name="Straight Arrow Connector 4"/>
          <p:cNvCxnSpPr/>
          <p:nvPr/>
        </p:nvCxnSpPr>
        <p:spPr>
          <a:xfrm>
            <a:off x="6660232" y="2636912"/>
            <a:ext cx="72008" cy="288032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27984" y="5661248"/>
            <a:ext cx="4536504" cy="830997"/>
          </a:xfrm>
          <a:prstGeom prst="rect">
            <a:avLst/>
          </a:prstGeom>
          <a:noFill/>
        </p:spPr>
        <p:txBody>
          <a:bodyPr wrap="square" rtlCol="0">
            <a:spAutoFit/>
          </a:bodyPr>
          <a:lstStyle/>
          <a:p>
            <a:pPr algn="ctr"/>
            <a:r>
              <a:rPr lang="en-GB" sz="2400" dirty="0" smtClean="0"/>
              <a:t>2 x </a:t>
            </a:r>
            <a:r>
              <a:rPr lang="en-GB" sz="2400" dirty="0" err="1" smtClean="0"/>
              <a:t>Glyceraldehyde</a:t>
            </a:r>
            <a:r>
              <a:rPr lang="en-GB" sz="2400" dirty="0" smtClean="0"/>
              <a:t> 3-phosphate</a:t>
            </a:r>
          </a:p>
          <a:p>
            <a:pPr algn="ctr"/>
            <a:r>
              <a:rPr lang="en-GB" sz="2400" dirty="0" smtClean="0"/>
              <a:t>(3-C)</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ppt_y"/>
                                          </p:val>
                                        </p:tav>
                                        <p:tav tm="100000">
                                          <p:val>
                                            <p:strVal val="#ppt_y"/>
                                          </p:val>
                                        </p:tav>
                                      </p:tavLst>
                                    </p:anim>
                                  </p:childTnLst>
                                </p:cTn>
                              </p:par>
                              <p:par>
                                <p:cTn id="31" presetID="7" presetClass="entr" presetSubtype="2"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Stage 5</a:t>
            </a:r>
            <a:endParaRPr lang="en-GB" b="1" dirty="0">
              <a:solidFill>
                <a:srgbClr val="FF0000"/>
              </a:solidFill>
            </a:endParaRPr>
          </a:p>
        </p:txBody>
      </p:sp>
      <p:sp>
        <p:nvSpPr>
          <p:cNvPr id="3" name="Content Placeholder 2"/>
          <p:cNvSpPr>
            <a:spLocks noGrp="1"/>
          </p:cNvSpPr>
          <p:nvPr>
            <p:ph sz="half" idx="1"/>
          </p:nvPr>
        </p:nvSpPr>
        <p:spPr>
          <a:xfrm>
            <a:off x="457200" y="1600200"/>
            <a:ext cx="3538736" cy="4997152"/>
          </a:xfrm>
        </p:spPr>
        <p:txBody>
          <a:bodyPr>
            <a:normAutofit fontScale="77500" lnSpcReduction="20000"/>
          </a:bodyPr>
          <a:lstStyle/>
          <a:p>
            <a:endParaRPr lang="en-GB" dirty="0" smtClean="0"/>
          </a:p>
          <a:p>
            <a:r>
              <a:rPr lang="en-GB" dirty="0" smtClean="0"/>
              <a:t>2 pairs of hydrogen atoms are removed</a:t>
            </a:r>
          </a:p>
          <a:p>
            <a:endParaRPr lang="en-GB" dirty="0" smtClean="0"/>
          </a:p>
          <a:p>
            <a:r>
              <a:rPr lang="en-GB" dirty="0" smtClean="0"/>
              <a:t>This is OXIDATION</a:t>
            </a:r>
          </a:p>
          <a:p>
            <a:endParaRPr lang="en-GB" dirty="0" smtClean="0"/>
          </a:p>
          <a:p>
            <a:r>
              <a:rPr lang="en-GB" dirty="0" smtClean="0"/>
              <a:t>Further </a:t>
            </a:r>
            <a:r>
              <a:rPr lang="en-GB" dirty="0" err="1" smtClean="0"/>
              <a:t>phosphorylation</a:t>
            </a:r>
            <a:r>
              <a:rPr lang="en-GB" dirty="0" smtClean="0"/>
              <a:t> occurs</a:t>
            </a:r>
          </a:p>
          <a:p>
            <a:endParaRPr lang="en-GB" dirty="0" smtClean="0"/>
          </a:p>
          <a:p>
            <a:r>
              <a:rPr lang="en-GB" dirty="0" smtClean="0"/>
              <a:t>The source of the phosphates is inorganic and </a:t>
            </a:r>
            <a:r>
              <a:rPr lang="en-GB" u="sng" dirty="0" smtClean="0"/>
              <a:t>not</a:t>
            </a:r>
            <a:r>
              <a:rPr lang="en-GB" dirty="0" smtClean="0"/>
              <a:t> ATP</a:t>
            </a:r>
          </a:p>
          <a:p>
            <a:endParaRPr lang="en-GB" dirty="0" smtClean="0"/>
          </a:p>
          <a:p>
            <a:r>
              <a:rPr lang="en-GB" dirty="0" smtClean="0"/>
              <a:t>2 x </a:t>
            </a:r>
            <a:r>
              <a:rPr lang="en-GB" dirty="0" err="1" smtClean="0"/>
              <a:t>Glycerate</a:t>
            </a:r>
            <a:r>
              <a:rPr lang="en-GB" dirty="0" smtClean="0"/>
              <a:t> 1,3-Bisphosphate (3-C) are formed</a:t>
            </a:r>
            <a:endParaRPr lang="en-GB" dirty="0"/>
          </a:p>
        </p:txBody>
      </p:sp>
      <p:sp>
        <p:nvSpPr>
          <p:cNvPr id="4" name="Content Placeholder 3"/>
          <p:cNvSpPr>
            <a:spLocks noGrp="1"/>
          </p:cNvSpPr>
          <p:nvPr>
            <p:ph sz="half" idx="2"/>
          </p:nvPr>
        </p:nvSpPr>
        <p:spPr>
          <a:xfrm>
            <a:off x="4644008" y="1484784"/>
            <a:ext cx="3812232" cy="4493096"/>
          </a:xfrm>
        </p:spPr>
        <p:txBody>
          <a:bodyPr>
            <a:normAutofit fontScale="77500" lnSpcReduction="20000"/>
          </a:bodyPr>
          <a:lstStyle/>
          <a:p>
            <a:pPr algn="ctr">
              <a:buNone/>
            </a:pPr>
            <a:r>
              <a:rPr lang="en-GB" dirty="0" smtClean="0"/>
              <a:t>2 x </a:t>
            </a:r>
            <a:r>
              <a:rPr lang="en-GB" dirty="0" err="1" smtClean="0"/>
              <a:t>Glyceraldehyde</a:t>
            </a:r>
            <a:r>
              <a:rPr lang="en-GB" dirty="0" smtClean="0"/>
              <a:t> 3-phosphate (3-C)</a:t>
            </a:r>
          </a:p>
          <a:p>
            <a:pPr algn="ctr">
              <a:buNone/>
            </a:pPr>
            <a:endParaRPr lang="en-GB" dirty="0"/>
          </a:p>
        </p:txBody>
      </p:sp>
      <p:cxnSp>
        <p:nvCxnSpPr>
          <p:cNvPr id="5" name="Straight Arrow Connector 4"/>
          <p:cNvCxnSpPr/>
          <p:nvPr/>
        </p:nvCxnSpPr>
        <p:spPr>
          <a:xfrm>
            <a:off x="6588224" y="2348880"/>
            <a:ext cx="72008" cy="288032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5580112" y="4005064"/>
            <a:ext cx="1080120" cy="648072"/>
          </a:xfrm>
          <a:prstGeom prst="curvedConnector3">
            <a:avLst>
              <a:gd name="adj1" fmla="val 50000"/>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55976" y="3717032"/>
            <a:ext cx="1224136" cy="646331"/>
          </a:xfrm>
          <a:prstGeom prst="rect">
            <a:avLst/>
          </a:prstGeom>
          <a:noFill/>
        </p:spPr>
        <p:txBody>
          <a:bodyPr wrap="square" rtlCol="0">
            <a:spAutoFit/>
          </a:bodyPr>
          <a:lstStyle/>
          <a:p>
            <a:r>
              <a:rPr lang="en-GB" b="1" dirty="0" smtClean="0"/>
              <a:t>Inorganic Phosphate</a:t>
            </a:r>
            <a:endParaRPr lang="en-GB" b="1" dirty="0"/>
          </a:p>
        </p:txBody>
      </p:sp>
      <p:sp>
        <p:nvSpPr>
          <p:cNvPr id="11" name="TextBox 10"/>
          <p:cNvSpPr txBox="1"/>
          <p:nvPr/>
        </p:nvSpPr>
        <p:spPr>
          <a:xfrm>
            <a:off x="7380312" y="2492896"/>
            <a:ext cx="976819" cy="369332"/>
          </a:xfrm>
          <a:prstGeom prst="rect">
            <a:avLst/>
          </a:prstGeom>
          <a:noFill/>
        </p:spPr>
        <p:txBody>
          <a:bodyPr wrap="square" rtlCol="0">
            <a:spAutoFit/>
          </a:bodyPr>
          <a:lstStyle/>
          <a:p>
            <a:r>
              <a:rPr lang="en-GB" b="1" dirty="0" smtClean="0"/>
              <a:t>2NAD</a:t>
            </a:r>
            <a:endParaRPr lang="en-GB" b="1" dirty="0"/>
          </a:p>
        </p:txBody>
      </p:sp>
      <p:sp>
        <p:nvSpPr>
          <p:cNvPr id="12" name="TextBox 11"/>
          <p:cNvSpPr txBox="1"/>
          <p:nvPr/>
        </p:nvSpPr>
        <p:spPr>
          <a:xfrm>
            <a:off x="5292080" y="5301208"/>
            <a:ext cx="2880320" cy="830997"/>
          </a:xfrm>
          <a:prstGeom prst="rect">
            <a:avLst/>
          </a:prstGeom>
          <a:noFill/>
        </p:spPr>
        <p:txBody>
          <a:bodyPr wrap="square" rtlCol="0">
            <a:spAutoFit/>
          </a:bodyPr>
          <a:lstStyle/>
          <a:p>
            <a:r>
              <a:rPr lang="en-GB" sz="2400" dirty="0" smtClean="0"/>
              <a:t>2 x </a:t>
            </a:r>
            <a:r>
              <a:rPr lang="en-GB" sz="2400" dirty="0" err="1" smtClean="0"/>
              <a:t>Glycerate</a:t>
            </a:r>
            <a:r>
              <a:rPr lang="en-GB" sz="2400" dirty="0" smtClean="0"/>
              <a:t> 1,3-Bisphosphate (3-C)</a:t>
            </a:r>
            <a:endParaRPr lang="en-GB" sz="2400" dirty="0"/>
          </a:p>
        </p:txBody>
      </p:sp>
      <p:sp>
        <p:nvSpPr>
          <p:cNvPr id="13" name="TextBox 12"/>
          <p:cNvSpPr txBox="1"/>
          <p:nvPr/>
        </p:nvSpPr>
        <p:spPr>
          <a:xfrm>
            <a:off x="7380312" y="3140968"/>
            <a:ext cx="976819" cy="369332"/>
          </a:xfrm>
          <a:prstGeom prst="rect">
            <a:avLst/>
          </a:prstGeom>
          <a:noFill/>
        </p:spPr>
        <p:txBody>
          <a:bodyPr wrap="square" rtlCol="0">
            <a:spAutoFit/>
          </a:bodyPr>
          <a:lstStyle/>
          <a:p>
            <a:r>
              <a:rPr lang="en-GB" b="1" dirty="0" smtClean="0"/>
              <a:t>2NADH</a:t>
            </a:r>
            <a:endParaRPr lang="en-GB" b="1" dirty="0"/>
          </a:p>
        </p:txBody>
      </p:sp>
      <p:sp>
        <p:nvSpPr>
          <p:cNvPr id="14" name="Curved Right Arrow 13"/>
          <p:cNvSpPr/>
          <p:nvPr/>
        </p:nvSpPr>
        <p:spPr>
          <a:xfrm>
            <a:off x="6660232" y="2636912"/>
            <a:ext cx="648072" cy="9361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ppt_y"/>
                                          </p:val>
                                        </p:tav>
                                        <p:tav tm="100000">
                                          <p:val>
                                            <p:strVal val="#ppt_y"/>
                                          </p:val>
                                        </p:tav>
                                      </p:tavLst>
                                    </p:anim>
                                  </p:childTnLst>
                                </p:cTn>
                              </p:par>
                              <p:par>
                                <p:cTn id="51" presetID="7" presetClass="entr" presetSubtype="8"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7" presetClass="entr" presetSubtype="8"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0-#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7" presetClass="entr" presetSubtype="8"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7" presetClass="entr" presetSubtype="2"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Stage 6</a:t>
            </a:r>
            <a:endParaRPr lang="en-GB" b="1" dirty="0">
              <a:solidFill>
                <a:srgbClr val="FF0000"/>
              </a:solidFill>
            </a:endParaRPr>
          </a:p>
        </p:txBody>
      </p:sp>
      <p:sp>
        <p:nvSpPr>
          <p:cNvPr id="3" name="Content Placeholder 2"/>
          <p:cNvSpPr>
            <a:spLocks noGrp="1"/>
          </p:cNvSpPr>
          <p:nvPr>
            <p:ph sz="half" idx="1"/>
          </p:nvPr>
        </p:nvSpPr>
        <p:spPr/>
        <p:txBody>
          <a:bodyPr/>
          <a:lstStyle/>
          <a:p>
            <a:r>
              <a:rPr lang="en-GB" dirty="0" smtClean="0"/>
              <a:t>Both molecules of </a:t>
            </a:r>
            <a:r>
              <a:rPr lang="en-GB" dirty="0" err="1" smtClean="0"/>
              <a:t>Glycerate</a:t>
            </a:r>
            <a:r>
              <a:rPr lang="en-GB" dirty="0" smtClean="0"/>
              <a:t> 1,3-bisphosphate lose both phosphate molecules</a:t>
            </a:r>
          </a:p>
          <a:p>
            <a:endParaRPr lang="en-GB" dirty="0" smtClean="0"/>
          </a:p>
          <a:p>
            <a:r>
              <a:rPr lang="en-GB" dirty="0" smtClean="0"/>
              <a:t>2 molecules of ATP are generated from ADP</a:t>
            </a:r>
            <a:endParaRPr lang="en-GB" dirty="0"/>
          </a:p>
        </p:txBody>
      </p:sp>
      <p:sp>
        <p:nvSpPr>
          <p:cNvPr id="4" name="Content Placeholder 3"/>
          <p:cNvSpPr>
            <a:spLocks noGrp="1"/>
          </p:cNvSpPr>
          <p:nvPr>
            <p:ph sz="half" idx="2"/>
          </p:nvPr>
        </p:nvSpPr>
        <p:spPr/>
        <p:txBody>
          <a:bodyPr/>
          <a:lstStyle/>
          <a:p>
            <a:pPr algn="ctr">
              <a:buNone/>
            </a:pPr>
            <a:r>
              <a:rPr lang="en-GB" dirty="0" smtClean="0"/>
              <a:t>2 x </a:t>
            </a:r>
            <a:r>
              <a:rPr lang="en-GB" dirty="0" err="1" smtClean="0"/>
              <a:t>Glycerate</a:t>
            </a:r>
            <a:r>
              <a:rPr lang="en-GB" dirty="0" smtClean="0"/>
              <a:t> 1,3-Bisphosphate (3-C)</a:t>
            </a:r>
          </a:p>
          <a:p>
            <a:pPr algn="ctr">
              <a:buNone/>
            </a:pPr>
            <a:endParaRPr lang="en-GB" dirty="0"/>
          </a:p>
        </p:txBody>
      </p:sp>
      <p:cxnSp>
        <p:nvCxnSpPr>
          <p:cNvPr id="5" name="Straight Arrow Connector 4"/>
          <p:cNvCxnSpPr/>
          <p:nvPr/>
        </p:nvCxnSpPr>
        <p:spPr>
          <a:xfrm>
            <a:off x="6660232" y="2636912"/>
            <a:ext cx="72008" cy="288032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64088" y="5445224"/>
            <a:ext cx="3240360" cy="954107"/>
          </a:xfrm>
          <a:prstGeom prst="rect">
            <a:avLst/>
          </a:prstGeom>
          <a:noFill/>
        </p:spPr>
        <p:txBody>
          <a:bodyPr wrap="square" rtlCol="0">
            <a:spAutoFit/>
          </a:bodyPr>
          <a:lstStyle/>
          <a:p>
            <a:pPr algn="ctr"/>
            <a:r>
              <a:rPr lang="en-GB" sz="2800" dirty="0" smtClean="0"/>
              <a:t>2 x </a:t>
            </a:r>
            <a:r>
              <a:rPr lang="en-GB" sz="2800" dirty="0" err="1" smtClean="0"/>
              <a:t>Glycerate</a:t>
            </a:r>
            <a:r>
              <a:rPr lang="en-GB" sz="2800" dirty="0" smtClean="0"/>
              <a:t> 3-phosphate (3-C)</a:t>
            </a:r>
            <a:endParaRPr lang="en-GB" sz="2800" dirty="0"/>
          </a:p>
        </p:txBody>
      </p:sp>
      <p:sp>
        <p:nvSpPr>
          <p:cNvPr id="7" name="Curved Right Arrow 6"/>
          <p:cNvSpPr/>
          <p:nvPr/>
        </p:nvSpPr>
        <p:spPr>
          <a:xfrm>
            <a:off x="6804248" y="3140968"/>
            <a:ext cx="936104" cy="1440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7884368" y="2996952"/>
            <a:ext cx="936104" cy="461665"/>
          </a:xfrm>
          <a:prstGeom prst="rect">
            <a:avLst/>
          </a:prstGeom>
          <a:noFill/>
        </p:spPr>
        <p:txBody>
          <a:bodyPr wrap="square" rtlCol="0">
            <a:spAutoFit/>
          </a:bodyPr>
          <a:lstStyle/>
          <a:p>
            <a:r>
              <a:rPr lang="en-GB" sz="2400" b="1" dirty="0" smtClean="0"/>
              <a:t>2ADP</a:t>
            </a:r>
            <a:endParaRPr lang="en-GB" sz="2400" b="1" dirty="0"/>
          </a:p>
        </p:txBody>
      </p:sp>
      <p:sp>
        <p:nvSpPr>
          <p:cNvPr id="9" name="TextBox 8"/>
          <p:cNvSpPr txBox="1"/>
          <p:nvPr/>
        </p:nvSpPr>
        <p:spPr>
          <a:xfrm>
            <a:off x="7812360" y="4077072"/>
            <a:ext cx="1116632" cy="461665"/>
          </a:xfrm>
          <a:prstGeom prst="rect">
            <a:avLst/>
          </a:prstGeom>
          <a:noFill/>
        </p:spPr>
        <p:txBody>
          <a:bodyPr wrap="square" rtlCol="0">
            <a:spAutoFit/>
          </a:bodyPr>
          <a:lstStyle/>
          <a:p>
            <a:r>
              <a:rPr lang="en-GB" sz="2400" b="1" dirty="0" smtClean="0"/>
              <a:t>  2ATP</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Stage 7</a:t>
            </a:r>
            <a:endParaRPr lang="en-GB" b="1" dirty="0">
              <a:solidFill>
                <a:srgbClr val="FF0000"/>
              </a:solidFill>
            </a:endParaRPr>
          </a:p>
        </p:txBody>
      </p:sp>
      <p:sp>
        <p:nvSpPr>
          <p:cNvPr id="3" name="Content Placeholder 2"/>
          <p:cNvSpPr>
            <a:spLocks noGrp="1"/>
          </p:cNvSpPr>
          <p:nvPr>
            <p:ph sz="half" idx="1"/>
          </p:nvPr>
        </p:nvSpPr>
        <p:spPr>
          <a:xfrm>
            <a:off x="457200" y="1600200"/>
            <a:ext cx="4038600" cy="5069160"/>
          </a:xfrm>
        </p:spPr>
        <p:txBody>
          <a:bodyPr>
            <a:normAutofit fontScale="85000" lnSpcReduction="10000"/>
          </a:bodyPr>
          <a:lstStyle/>
          <a:p>
            <a:r>
              <a:rPr lang="en-GB" dirty="0" smtClean="0"/>
              <a:t>A further pair of phosphates are removed</a:t>
            </a:r>
          </a:p>
          <a:p>
            <a:endParaRPr lang="en-GB" dirty="0" smtClean="0"/>
          </a:p>
          <a:p>
            <a:r>
              <a:rPr lang="en-GB" dirty="0" smtClean="0"/>
              <a:t>2ATP are generated from ADP</a:t>
            </a:r>
          </a:p>
          <a:p>
            <a:endParaRPr lang="en-GB" dirty="0" smtClean="0"/>
          </a:p>
          <a:p>
            <a:r>
              <a:rPr lang="en-GB" dirty="0" smtClean="0"/>
              <a:t>Each </a:t>
            </a:r>
            <a:r>
              <a:rPr lang="en-GB" dirty="0" err="1" smtClean="0"/>
              <a:t>glycerate</a:t>
            </a:r>
            <a:r>
              <a:rPr lang="en-GB" dirty="0" smtClean="0"/>
              <a:t> 3-phosphate molecule also has a H</a:t>
            </a:r>
            <a:r>
              <a:rPr lang="en-GB" baseline="-25000" dirty="0" smtClean="0"/>
              <a:t>2</a:t>
            </a:r>
            <a:r>
              <a:rPr lang="en-GB" dirty="0" smtClean="0"/>
              <a:t>O molecule removed from it</a:t>
            </a:r>
          </a:p>
          <a:p>
            <a:endParaRPr lang="en-GB" dirty="0" smtClean="0"/>
          </a:p>
          <a:p>
            <a:r>
              <a:rPr lang="en-GB" dirty="0" smtClean="0"/>
              <a:t>This is CONVERSION</a:t>
            </a:r>
          </a:p>
          <a:p>
            <a:endParaRPr lang="en-GB" dirty="0" smtClean="0"/>
          </a:p>
          <a:p>
            <a:r>
              <a:rPr lang="en-GB" dirty="0" smtClean="0"/>
              <a:t>2 x </a:t>
            </a:r>
            <a:r>
              <a:rPr lang="en-GB" dirty="0" err="1" smtClean="0"/>
              <a:t>pyruvate</a:t>
            </a:r>
            <a:r>
              <a:rPr lang="en-GB" dirty="0" smtClean="0"/>
              <a:t> are produced</a:t>
            </a:r>
            <a:endParaRPr lang="en-GB" dirty="0"/>
          </a:p>
        </p:txBody>
      </p:sp>
      <p:sp>
        <p:nvSpPr>
          <p:cNvPr id="4" name="Content Placeholder 3"/>
          <p:cNvSpPr>
            <a:spLocks noGrp="1"/>
          </p:cNvSpPr>
          <p:nvPr>
            <p:ph sz="half" idx="2"/>
          </p:nvPr>
        </p:nvSpPr>
        <p:spPr/>
        <p:txBody>
          <a:bodyPr>
            <a:normAutofit fontScale="85000" lnSpcReduction="10000"/>
          </a:bodyPr>
          <a:lstStyle/>
          <a:p>
            <a:pPr algn="ctr">
              <a:buNone/>
            </a:pPr>
            <a:r>
              <a:rPr lang="en-GB" dirty="0"/>
              <a:t>2 x </a:t>
            </a:r>
            <a:r>
              <a:rPr lang="en-GB" dirty="0" err="1"/>
              <a:t>Glycerate</a:t>
            </a:r>
            <a:r>
              <a:rPr lang="en-GB" dirty="0"/>
              <a:t> </a:t>
            </a:r>
            <a:r>
              <a:rPr lang="en-GB" dirty="0" smtClean="0"/>
              <a:t>3-phosphate(3-C</a:t>
            </a:r>
            <a:r>
              <a:rPr lang="en-GB" dirty="0"/>
              <a:t>)</a:t>
            </a:r>
          </a:p>
          <a:p>
            <a:endParaRPr lang="en-GB" dirty="0"/>
          </a:p>
        </p:txBody>
      </p:sp>
      <p:cxnSp>
        <p:nvCxnSpPr>
          <p:cNvPr id="5" name="Straight Arrow Connector 4"/>
          <p:cNvCxnSpPr/>
          <p:nvPr/>
        </p:nvCxnSpPr>
        <p:spPr>
          <a:xfrm>
            <a:off x="6804248" y="2636912"/>
            <a:ext cx="72008" cy="288032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6" name="Curved Right Arrow 5"/>
          <p:cNvSpPr/>
          <p:nvPr/>
        </p:nvSpPr>
        <p:spPr>
          <a:xfrm>
            <a:off x="7020272" y="3068960"/>
            <a:ext cx="936104" cy="14401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8028384" y="2996952"/>
            <a:ext cx="883575" cy="461665"/>
          </a:xfrm>
          <a:prstGeom prst="rect">
            <a:avLst/>
          </a:prstGeom>
        </p:spPr>
        <p:txBody>
          <a:bodyPr wrap="none">
            <a:spAutoFit/>
          </a:bodyPr>
          <a:lstStyle/>
          <a:p>
            <a:r>
              <a:rPr lang="en-GB" sz="2400" b="1" dirty="0" smtClean="0"/>
              <a:t>2ADP</a:t>
            </a:r>
            <a:endParaRPr lang="en-GB" sz="2400" b="1" dirty="0"/>
          </a:p>
        </p:txBody>
      </p:sp>
      <p:sp>
        <p:nvSpPr>
          <p:cNvPr id="8" name="Rectangle 7"/>
          <p:cNvSpPr/>
          <p:nvPr/>
        </p:nvSpPr>
        <p:spPr>
          <a:xfrm>
            <a:off x="8028384" y="4005064"/>
            <a:ext cx="817853" cy="461665"/>
          </a:xfrm>
          <a:prstGeom prst="rect">
            <a:avLst/>
          </a:prstGeom>
        </p:spPr>
        <p:txBody>
          <a:bodyPr wrap="none">
            <a:spAutoFit/>
          </a:bodyPr>
          <a:lstStyle/>
          <a:p>
            <a:r>
              <a:rPr lang="en-GB" sz="2400" b="1" dirty="0" smtClean="0"/>
              <a:t>2ATP</a:t>
            </a:r>
            <a:endParaRPr lang="en-GB" sz="2400" b="1" dirty="0"/>
          </a:p>
        </p:txBody>
      </p:sp>
      <p:cxnSp>
        <p:nvCxnSpPr>
          <p:cNvPr id="10" name="Curved Connector 9"/>
          <p:cNvCxnSpPr/>
          <p:nvPr/>
        </p:nvCxnSpPr>
        <p:spPr>
          <a:xfrm rot="16200000" flipH="1">
            <a:off x="6876256" y="4221088"/>
            <a:ext cx="864096" cy="864096"/>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52320" y="5157192"/>
            <a:ext cx="936104" cy="461665"/>
          </a:xfrm>
          <a:prstGeom prst="rect">
            <a:avLst/>
          </a:prstGeom>
          <a:noFill/>
        </p:spPr>
        <p:txBody>
          <a:bodyPr wrap="square" rtlCol="0">
            <a:spAutoFit/>
          </a:bodyPr>
          <a:lstStyle/>
          <a:p>
            <a:r>
              <a:rPr lang="en-GB" sz="2400" dirty="0" smtClean="0"/>
              <a:t>H</a:t>
            </a:r>
            <a:r>
              <a:rPr lang="en-GB" sz="2400" baseline="-25000" dirty="0" smtClean="0"/>
              <a:t>2</a:t>
            </a:r>
            <a:r>
              <a:rPr lang="en-GB" sz="2400" dirty="0" smtClean="0"/>
              <a:t>O</a:t>
            </a:r>
            <a:endParaRPr lang="en-GB" sz="2400" dirty="0"/>
          </a:p>
        </p:txBody>
      </p:sp>
      <p:sp>
        <p:nvSpPr>
          <p:cNvPr id="12" name="TextBox 11"/>
          <p:cNvSpPr txBox="1"/>
          <p:nvPr/>
        </p:nvSpPr>
        <p:spPr>
          <a:xfrm>
            <a:off x="5364088" y="5661248"/>
            <a:ext cx="3168352" cy="523220"/>
          </a:xfrm>
          <a:prstGeom prst="rect">
            <a:avLst/>
          </a:prstGeom>
          <a:noFill/>
        </p:spPr>
        <p:txBody>
          <a:bodyPr wrap="square" rtlCol="0">
            <a:spAutoFit/>
          </a:bodyPr>
          <a:lstStyle/>
          <a:p>
            <a:pPr algn="ctr"/>
            <a:r>
              <a:rPr lang="en-GB" sz="2800" dirty="0" smtClean="0"/>
              <a:t>2 x </a:t>
            </a:r>
            <a:r>
              <a:rPr lang="en-GB" sz="2800" dirty="0" err="1" smtClean="0"/>
              <a:t>Pyruvate</a:t>
            </a:r>
            <a:r>
              <a:rPr lang="en-GB" sz="2800" dirty="0" smtClean="0"/>
              <a:t> (3-C)</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1+#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8"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additive="base">
                                        <p:cTn id="6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8"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additive="base">
                                        <p:cTn id="7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2" fill="hold"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additive="base">
                                        <p:cTn id="79"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Minimum you must know…</a:t>
            </a:r>
            <a:endParaRPr lang="en-GB" b="1" dirty="0">
              <a:solidFill>
                <a:srgbClr val="FF0000"/>
              </a:solidFill>
            </a:endParaRPr>
          </a:p>
        </p:txBody>
      </p:sp>
      <p:sp>
        <p:nvSpPr>
          <p:cNvPr id="3" name="Content Placeholder 2"/>
          <p:cNvSpPr>
            <a:spLocks noGrp="1"/>
          </p:cNvSpPr>
          <p:nvPr>
            <p:ph sz="half" idx="1"/>
          </p:nvPr>
        </p:nvSpPr>
        <p:spPr>
          <a:xfrm>
            <a:off x="457200" y="1600200"/>
            <a:ext cx="4042792" cy="4925144"/>
          </a:xfrm>
        </p:spPr>
        <p:txBody>
          <a:bodyPr>
            <a:normAutofit fontScale="85000" lnSpcReduction="20000"/>
          </a:bodyPr>
          <a:lstStyle/>
          <a:p>
            <a:r>
              <a:rPr lang="en-GB" dirty="0" smtClean="0"/>
              <a:t>Occurs in cytoplasm</a:t>
            </a:r>
          </a:p>
          <a:p>
            <a:endParaRPr lang="en-GB" dirty="0" smtClean="0"/>
          </a:p>
          <a:p>
            <a:r>
              <a:rPr lang="en-GB" dirty="0" smtClean="0"/>
              <a:t>Glucose is made reactive by ATP</a:t>
            </a:r>
          </a:p>
          <a:p>
            <a:endParaRPr lang="en-GB" dirty="0" smtClean="0"/>
          </a:p>
          <a:p>
            <a:r>
              <a:rPr lang="en-GB" dirty="0" smtClean="0"/>
              <a:t>Net gain of 2ATP</a:t>
            </a:r>
          </a:p>
          <a:p>
            <a:endParaRPr lang="en-GB" dirty="0" smtClean="0"/>
          </a:p>
          <a:p>
            <a:r>
              <a:rPr lang="en-GB" dirty="0" smtClean="0"/>
              <a:t>2NADH go to ETC</a:t>
            </a:r>
          </a:p>
          <a:p>
            <a:endParaRPr lang="en-GB" dirty="0" smtClean="0"/>
          </a:p>
          <a:p>
            <a:r>
              <a:rPr lang="en-GB" dirty="0" smtClean="0"/>
              <a:t>2 </a:t>
            </a:r>
            <a:r>
              <a:rPr lang="en-GB" dirty="0" err="1" smtClean="0"/>
              <a:t>Pyruvate</a:t>
            </a:r>
            <a:r>
              <a:rPr lang="en-GB" dirty="0" smtClean="0"/>
              <a:t> go to Link Reaction</a:t>
            </a:r>
          </a:p>
          <a:p>
            <a:endParaRPr lang="en-GB" dirty="0" smtClean="0"/>
          </a:p>
          <a:p>
            <a:endParaRPr lang="en-GB" dirty="0"/>
          </a:p>
        </p:txBody>
      </p:sp>
      <p:sp>
        <p:nvSpPr>
          <p:cNvPr id="4" name="Content Placeholder 3"/>
          <p:cNvSpPr>
            <a:spLocks noGrp="1"/>
          </p:cNvSpPr>
          <p:nvPr>
            <p:ph sz="half" idx="2"/>
          </p:nvPr>
        </p:nvSpPr>
        <p:spPr>
          <a:xfrm>
            <a:off x="4499992" y="1600200"/>
            <a:ext cx="4186808" cy="4997152"/>
          </a:xfrm>
        </p:spPr>
        <p:txBody>
          <a:bodyPr>
            <a:normAutofit fontScale="85000" lnSpcReduction="20000"/>
          </a:bodyPr>
          <a:lstStyle/>
          <a:p>
            <a:pPr algn="ctr">
              <a:buNone/>
            </a:pPr>
            <a:r>
              <a:rPr lang="en-GB" dirty="0" smtClean="0"/>
              <a:t>Glucose (6-C)</a:t>
            </a:r>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r>
              <a:rPr lang="en-GB" dirty="0" smtClean="0"/>
              <a:t>2 x </a:t>
            </a:r>
            <a:r>
              <a:rPr lang="en-GB" dirty="0" err="1" smtClean="0"/>
              <a:t>Triose</a:t>
            </a:r>
            <a:r>
              <a:rPr lang="en-GB" dirty="0" smtClean="0"/>
              <a:t> Phosphate (3-C)</a:t>
            </a:r>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endParaRPr lang="en-GB" dirty="0" smtClean="0"/>
          </a:p>
          <a:p>
            <a:pPr algn="ctr">
              <a:buNone/>
            </a:pPr>
            <a:r>
              <a:rPr lang="en-GB" dirty="0" smtClean="0"/>
              <a:t>2 x </a:t>
            </a:r>
            <a:r>
              <a:rPr lang="en-GB" dirty="0" err="1" smtClean="0"/>
              <a:t>Pyruvate</a:t>
            </a:r>
            <a:r>
              <a:rPr lang="en-GB" dirty="0" smtClean="0"/>
              <a:t> (3-C)</a:t>
            </a:r>
            <a:endParaRPr lang="en-GB" dirty="0"/>
          </a:p>
        </p:txBody>
      </p:sp>
      <p:cxnSp>
        <p:nvCxnSpPr>
          <p:cNvPr id="5" name="Straight Arrow Connector 4"/>
          <p:cNvCxnSpPr/>
          <p:nvPr/>
        </p:nvCxnSpPr>
        <p:spPr>
          <a:xfrm>
            <a:off x="6228184" y="2132856"/>
            <a:ext cx="0" cy="1584176"/>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28184" y="4221088"/>
            <a:ext cx="0" cy="1584176"/>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a:off x="6300192" y="2420888"/>
            <a:ext cx="504056"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urved Right Arrow 9"/>
          <p:cNvSpPr/>
          <p:nvPr/>
        </p:nvSpPr>
        <p:spPr>
          <a:xfrm>
            <a:off x="6300192" y="4509120"/>
            <a:ext cx="504056" cy="7920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Left Arrow 10"/>
          <p:cNvSpPr/>
          <p:nvPr/>
        </p:nvSpPr>
        <p:spPr>
          <a:xfrm>
            <a:off x="5436096" y="4509120"/>
            <a:ext cx="720080" cy="5760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6876256" y="2276872"/>
            <a:ext cx="720080" cy="369332"/>
          </a:xfrm>
          <a:prstGeom prst="rect">
            <a:avLst/>
          </a:prstGeom>
          <a:noFill/>
        </p:spPr>
        <p:txBody>
          <a:bodyPr wrap="square" rtlCol="0">
            <a:spAutoFit/>
          </a:bodyPr>
          <a:lstStyle/>
          <a:p>
            <a:r>
              <a:rPr lang="en-GB" b="1" dirty="0" smtClean="0"/>
              <a:t>2ATP</a:t>
            </a:r>
            <a:endParaRPr lang="en-GB" b="1" dirty="0"/>
          </a:p>
        </p:txBody>
      </p:sp>
      <p:sp>
        <p:nvSpPr>
          <p:cNvPr id="14" name="TextBox 13"/>
          <p:cNvSpPr txBox="1"/>
          <p:nvPr/>
        </p:nvSpPr>
        <p:spPr>
          <a:xfrm>
            <a:off x="7020272" y="2852936"/>
            <a:ext cx="1368152" cy="369332"/>
          </a:xfrm>
          <a:prstGeom prst="rect">
            <a:avLst/>
          </a:prstGeom>
          <a:noFill/>
        </p:spPr>
        <p:txBody>
          <a:bodyPr wrap="square" rtlCol="0">
            <a:spAutoFit/>
          </a:bodyPr>
          <a:lstStyle/>
          <a:p>
            <a:r>
              <a:rPr lang="en-GB" b="1" dirty="0" smtClean="0"/>
              <a:t>2ADP </a:t>
            </a:r>
            <a:endParaRPr lang="en-GB" b="1" baseline="-25000" dirty="0"/>
          </a:p>
        </p:txBody>
      </p:sp>
      <p:sp>
        <p:nvSpPr>
          <p:cNvPr id="15" name="TextBox 14"/>
          <p:cNvSpPr txBox="1"/>
          <p:nvPr/>
        </p:nvSpPr>
        <p:spPr>
          <a:xfrm>
            <a:off x="6948264" y="4365104"/>
            <a:ext cx="1368152" cy="369332"/>
          </a:xfrm>
          <a:prstGeom prst="rect">
            <a:avLst/>
          </a:prstGeom>
          <a:noFill/>
        </p:spPr>
        <p:txBody>
          <a:bodyPr wrap="square" rtlCol="0">
            <a:spAutoFit/>
          </a:bodyPr>
          <a:lstStyle/>
          <a:p>
            <a:r>
              <a:rPr lang="en-GB" b="1" dirty="0" smtClean="0"/>
              <a:t>4ADP </a:t>
            </a:r>
            <a:endParaRPr lang="en-GB" b="1" baseline="-25000" dirty="0"/>
          </a:p>
        </p:txBody>
      </p:sp>
      <p:sp>
        <p:nvSpPr>
          <p:cNvPr id="16" name="TextBox 15"/>
          <p:cNvSpPr txBox="1"/>
          <p:nvPr/>
        </p:nvSpPr>
        <p:spPr>
          <a:xfrm>
            <a:off x="7020272" y="4941168"/>
            <a:ext cx="720080" cy="369332"/>
          </a:xfrm>
          <a:prstGeom prst="rect">
            <a:avLst/>
          </a:prstGeom>
          <a:noFill/>
        </p:spPr>
        <p:txBody>
          <a:bodyPr wrap="square" rtlCol="0">
            <a:spAutoFit/>
          </a:bodyPr>
          <a:lstStyle/>
          <a:p>
            <a:r>
              <a:rPr lang="en-GB" b="1" dirty="0" smtClean="0"/>
              <a:t>4ATP</a:t>
            </a:r>
            <a:endParaRPr lang="en-GB" b="1" dirty="0"/>
          </a:p>
        </p:txBody>
      </p:sp>
      <p:sp>
        <p:nvSpPr>
          <p:cNvPr id="17" name="TextBox 16"/>
          <p:cNvSpPr txBox="1"/>
          <p:nvPr/>
        </p:nvSpPr>
        <p:spPr>
          <a:xfrm>
            <a:off x="4644008" y="4365104"/>
            <a:ext cx="936104" cy="369332"/>
          </a:xfrm>
          <a:prstGeom prst="rect">
            <a:avLst/>
          </a:prstGeom>
          <a:noFill/>
        </p:spPr>
        <p:txBody>
          <a:bodyPr wrap="square" rtlCol="0">
            <a:spAutoFit/>
          </a:bodyPr>
          <a:lstStyle/>
          <a:p>
            <a:r>
              <a:rPr lang="en-GB" b="1" dirty="0" smtClean="0"/>
              <a:t>2NAD</a:t>
            </a:r>
            <a:endParaRPr lang="en-GB" b="1" dirty="0"/>
          </a:p>
        </p:txBody>
      </p:sp>
      <p:sp>
        <p:nvSpPr>
          <p:cNvPr id="18" name="TextBox 17"/>
          <p:cNvSpPr txBox="1"/>
          <p:nvPr/>
        </p:nvSpPr>
        <p:spPr>
          <a:xfrm>
            <a:off x="4283968" y="4797152"/>
            <a:ext cx="1152128" cy="369332"/>
          </a:xfrm>
          <a:prstGeom prst="rect">
            <a:avLst/>
          </a:prstGeom>
          <a:noFill/>
        </p:spPr>
        <p:txBody>
          <a:bodyPr wrap="square" rtlCol="0">
            <a:spAutoFit/>
          </a:bodyPr>
          <a:lstStyle/>
          <a:p>
            <a:r>
              <a:rPr lang="en-GB" b="1" dirty="0" smtClean="0"/>
              <a:t>     2NADH</a:t>
            </a:r>
            <a:endParaRPr lang="en-GB"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524000" y="0"/>
            <a:ext cx="7010400" cy="6858000"/>
          </a:xfrm>
        </p:spPr>
        <p:txBody>
          <a:bodyPr/>
          <a:lstStyle/>
          <a:p>
            <a:pPr algn="ctr" eaLnBrk="1" hangingPunct="1">
              <a:lnSpc>
                <a:spcPct val="90000"/>
              </a:lnSpc>
            </a:pPr>
            <a:r>
              <a:rPr lang="en-GB" sz="2800" dirty="0" smtClean="0"/>
              <a:t>Glucose (6C)</a:t>
            </a:r>
          </a:p>
          <a:p>
            <a:pPr algn="ctr" eaLnBrk="1" hangingPunct="1">
              <a:lnSpc>
                <a:spcPct val="90000"/>
              </a:lnSpc>
            </a:pPr>
            <a:endParaRPr lang="en-GB" sz="2800" dirty="0" smtClean="0"/>
          </a:p>
          <a:p>
            <a:pPr algn="ctr" eaLnBrk="1" hangingPunct="1">
              <a:lnSpc>
                <a:spcPct val="90000"/>
              </a:lnSpc>
            </a:pPr>
            <a:endParaRPr lang="en-GB" sz="2800" dirty="0" smtClean="0"/>
          </a:p>
          <a:p>
            <a:pPr algn="ctr" eaLnBrk="1" hangingPunct="1">
              <a:lnSpc>
                <a:spcPct val="90000"/>
              </a:lnSpc>
            </a:pPr>
            <a:r>
              <a:rPr lang="en-GB" sz="2400" dirty="0" err="1" smtClean="0"/>
              <a:t>Phosphorylated</a:t>
            </a:r>
            <a:r>
              <a:rPr lang="en-GB" sz="2400" dirty="0" smtClean="0"/>
              <a:t> Fructose </a:t>
            </a:r>
          </a:p>
          <a:p>
            <a:pPr algn="ctr" eaLnBrk="1" hangingPunct="1">
              <a:lnSpc>
                <a:spcPct val="90000"/>
              </a:lnSpc>
              <a:buFont typeface="Wingdings" pitchFamily="2" charset="2"/>
              <a:buNone/>
            </a:pPr>
            <a:r>
              <a:rPr lang="en-GB" sz="2400" dirty="0" smtClean="0"/>
              <a:t>(6C)</a:t>
            </a:r>
          </a:p>
          <a:p>
            <a:pPr algn="ctr" eaLnBrk="1" hangingPunct="1">
              <a:lnSpc>
                <a:spcPct val="90000"/>
              </a:lnSpc>
              <a:buFont typeface="Wingdings" pitchFamily="2" charset="2"/>
              <a:buNone/>
            </a:pPr>
            <a:endParaRPr lang="en-GB" sz="2400" dirty="0" smtClean="0"/>
          </a:p>
          <a:p>
            <a:pPr algn="ctr" eaLnBrk="1" hangingPunct="1">
              <a:lnSpc>
                <a:spcPct val="90000"/>
              </a:lnSpc>
              <a:buFont typeface="Wingdings" pitchFamily="2" charset="2"/>
              <a:buNone/>
            </a:pPr>
            <a:endParaRPr lang="en-GB" sz="2400" dirty="0" smtClean="0"/>
          </a:p>
          <a:p>
            <a:pPr algn="ctr" eaLnBrk="1" hangingPunct="1">
              <a:lnSpc>
                <a:spcPct val="90000"/>
              </a:lnSpc>
              <a:buFont typeface="Wingdings" pitchFamily="2" charset="2"/>
              <a:buNone/>
            </a:pPr>
            <a:r>
              <a:rPr lang="en-GB" sz="2400" dirty="0" smtClean="0"/>
              <a:t>2 x 3C sugars</a:t>
            </a:r>
          </a:p>
          <a:p>
            <a:pPr algn="ctr" eaLnBrk="1" hangingPunct="1">
              <a:lnSpc>
                <a:spcPct val="90000"/>
              </a:lnSpc>
              <a:buFont typeface="Wingdings" pitchFamily="2" charset="2"/>
              <a:buNone/>
            </a:pPr>
            <a:r>
              <a:rPr lang="en-GB" sz="2400" dirty="0" err="1" smtClean="0"/>
              <a:t>Triose</a:t>
            </a:r>
            <a:r>
              <a:rPr lang="en-GB" sz="2400" dirty="0" smtClean="0"/>
              <a:t> Phosphate</a:t>
            </a:r>
          </a:p>
          <a:p>
            <a:pPr algn="ctr" eaLnBrk="1" hangingPunct="1">
              <a:lnSpc>
                <a:spcPct val="90000"/>
              </a:lnSpc>
              <a:buFont typeface="Wingdings" pitchFamily="2" charset="2"/>
              <a:buNone/>
            </a:pPr>
            <a:endParaRPr lang="en-GB" sz="2800" dirty="0" smtClean="0"/>
          </a:p>
          <a:p>
            <a:pPr algn="ctr" eaLnBrk="1" hangingPunct="1">
              <a:lnSpc>
                <a:spcPct val="90000"/>
              </a:lnSpc>
              <a:buFont typeface="Wingdings" pitchFamily="2" charset="2"/>
              <a:buNone/>
            </a:pPr>
            <a:endParaRPr lang="en-GB" sz="2800" dirty="0" smtClean="0"/>
          </a:p>
          <a:p>
            <a:pPr algn="ctr" eaLnBrk="1" hangingPunct="1">
              <a:lnSpc>
                <a:spcPct val="90000"/>
              </a:lnSpc>
              <a:buFont typeface="Wingdings" pitchFamily="2" charset="2"/>
              <a:buNone/>
            </a:pPr>
            <a:r>
              <a:rPr lang="en-GB" sz="2800" dirty="0" smtClean="0"/>
              <a:t>2 x oxidised 3C sugars</a:t>
            </a:r>
          </a:p>
          <a:p>
            <a:pPr algn="ctr" eaLnBrk="1" hangingPunct="1">
              <a:lnSpc>
                <a:spcPct val="90000"/>
              </a:lnSpc>
              <a:buFont typeface="Wingdings" pitchFamily="2" charset="2"/>
              <a:buNone/>
            </a:pPr>
            <a:endParaRPr lang="en-GB" sz="2800" dirty="0" smtClean="0"/>
          </a:p>
          <a:p>
            <a:pPr algn="ctr" eaLnBrk="1" hangingPunct="1">
              <a:lnSpc>
                <a:spcPct val="90000"/>
              </a:lnSpc>
              <a:buFont typeface="Wingdings" pitchFamily="2" charset="2"/>
              <a:buNone/>
            </a:pPr>
            <a:endParaRPr lang="en-GB" sz="2800" dirty="0" smtClean="0"/>
          </a:p>
          <a:p>
            <a:pPr algn="ctr" eaLnBrk="1" hangingPunct="1">
              <a:lnSpc>
                <a:spcPct val="90000"/>
              </a:lnSpc>
              <a:buFont typeface="Wingdings" pitchFamily="2" charset="2"/>
              <a:buNone/>
            </a:pPr>
            <a:r>
              <a:rPr lang="en-GB" sz="2800" dirty="0" smtClean="0"/>
              <a:t>2 x </a:t>
            </a:r>
            <a:r>
              <a:rPr lang="en-GB" sz="2800" dirty="0" err="1" smtClean="0"/>
              <a:t>Pyruvate</a:t>
            </a:r>
            <a:r>
              <a:rPr lang="en-GB" sz="2800" dirty="0" smtClean="0"/>
              <a:t> (3C)</a:t>
            </a:r>
          </a:p>
        </p:txBody>
      </p:sp>
      <p:sp>
        <p:nvSpPr>
          <p:cNvPr id="43012" name="Line 4"/>
          <p:cNvSpPr>
            <a:spLocks noChangeShapeType="1"/>
          </p:cNvSpPr>
          <p:nvPr/>
        </p:nvSpPr>
        <p:spPr bwMode="auto">
          <a:xfrm>
            <a:off x="4932363" y="404813"/>
            <a:ext cx="0" cy="1079500"/>
          </a:xfrm>
          <a:prstGeom prst="line">
            <a:avLst/>
          </a:prstGeom>
          <a:noFill/>
          <a:ln w="9525">
            <a:solidFill>
              <a:schemeClr val="tx1"/>
            </a:solidFill>
            <a:round/>
            <a:headEnd/>
            <a:tailEnd type="triangle" w="lg" len="lg"/>
          </a:ln>
        </p:spPr>
        <p:txBody>
          <a:bodyPr/>
          <a:lstStyle/>
          <a:p>
            <a:endParaRPr lang="en-GB"/>
          </a:p>
        </p:txBody>
      </p:sp>
      <p:sp>
        <p:nvSpPr>
          <p:cNvPr id="43013" name="Line 5"/>
          <p:cNvSpPr>
            <a:spLocks noChangeShapeType="1"/>
          </p:cNvSpPr>
          <p:nvPr/>
        </p:nvSpPr>
        <p:spPr bwMode="auto">
          <a:xfrm>
            <a:off x="4932363" y="2133600"/>
            <a:ext cx="0" cy="935038"/>
          </a:xfrm>
          <a:prstGeom prst="line">
            <a:avLst/>
          </a:prstGeom>
          <a:noFill/>
          <a:ln w="9525">
            <a:solidFill>
              <a:schemeClr val="tx1"/>
            </a:solidFill>
            <a:round/>
            <a:headEnd/>
            <a:tailEnd type="triangle" w="lg" len="lg"/>
          </a:ln>
        </p:spPr>
        <p:txBody>
          <a:bodyPr/>
          <a:lstStyle/>
          <a:p>
            <a:endParaRPr lang="en-GB"/>
          </a:p>
        </p:txBody>
      </p:sp>
      <p:sp>
        <p:nvSpPr>
          <p:cNvPr id="43014" name="Line 6"/>
          <p:cNvSpPr>
            <a:spLocks noChangeShapeType="1"/>
          </p:cNvSpPr>
          <p:nvPr/>
        </p:nvSpPr>
        <p:spPr bwMode="auto">
          <a:xfrm>
            <a:off x="4932363" y="3789363"/>
            <a:ext cx="0" cy="1079500"/>
          </a:xfrm>
          <a:prstGeom prst="line">
            <a:avLst/>
          </a:prstGeom>
          <a:noFill/>
          <a:ln w="9525">
            <a:solidFill>
              <a:schemeClr val="tx1"/>
            </a:solidFill>
            <a:round/>
            <a:headEnd/>
            <a:tailEnd type="triangle" w="lg" len="lg"/>
          </a:ln>
        </p:spPr>
        <p:txBody>
          <a:bodyPr/>
          <a:lstStyle/>
          <a:p>
            <a:endParaRPr lang="en-GB"/>
          </a:p>
        </p:txBody>
      </p:sp>
      <p:sp>
        <p:nvSpPr>
          <p:cNvPr id="43015" name="Line 7"/>
          <p:cNvSpPr>
            <a:spLocks noChangeShapeType="1"/>
          </p:cNvSpPr>
          <p:nvPr/>
        </p:nvSpPr>
        <p:spPr bwMode="auto">
          <a:xfrm>
            <a:off x="4932363" y="5229225"/>
            <a:ext cx="0" cy="1008063"/>
          </a:xfrm>
          <a:prstGeom prst="line">
            <a:avLst/>
          </a:prstGeom>
          <a:noFill/>
          <a:ln w="9525">
            <a:solidFill>
              <a:schemeClr val="tx1"/>
            </a:solidFill>
            <a:round/>
            <a:headEnd/>
            <a:tailEnd type="triangle" w="lg" len="lg"/>
          </a:ln>
        </p:spPr>
        <p:txBody>
          <a:bodyPr/>
          <a:lstStyle/>
          <a:p>
            <a:endParaRPr lang="en-GB"/>
          </a:p>
        </p:txBody>
      </p:sp>
      <p:sp>
        <p:nvSpPr>
          <p:cNvPr id="43016" name="Text Box 8"/>
          <p:cNvSpPr txBox="1">
            <a:spLocks noChangeArrowheads="1"/>
          </p:cNvSpPr>
          <p:nvPr/>
        </p:nvSpPr>
        <p:spPr bwMode="auto">
          <a:xfrm>
            <a:off x="6660232" y="692150"/>
            <a:ext cx="2483768" cy="769441"/>
          </a:xfrm>
          <a:prstGeom prst="rect">
            <a:avLst/>
          </a:prstGeom>
          <a:noFill/>
          <a:ln w="9525">
            <a:solidFill>
              <a:schemeClr val="tx1"/>
            </a:solidFill>
            <a:miter lim="800000"/>
            <a:headEnd/>
            <a:tailEnd/>
          </a:ln>
        </p:spPr>
        <p:txBody>
          <a:bodyPr wrap="square">
            <a:spAutoFit/>
          </a:bodyPr>
          <a:lstStyle/>
          <a:p>
            <a:pPr>
              <a:spcBef>
                <a:spcPct val="50000"/>
              </a:spcBef>
            </a:pPr>
            <a:r>
              <a:rPr lang="en-GB" sz="2200" b="1" dirty="0" smtClean="0"/>
              <a:t>“Investment or </a:t>
            </a:r>
            <a:r>
              <a:rPr lang="en-GB" sz="2200" b="1" dirty="0" err="1" smtClean="0"/>
              <a:t>phosphorylation</a:t>
            </a:r>
            <a:r>
              <a:rPr lang="en-GB" sz="2200" b="1" dirty="0" smtClean="0"/>
              <a:t>”</a:t>
            </a:r>
            <a:endParaRPr lang="en-GB" sz="2200" b="1" dirty="0"/>
          </a:p>
        </p:txBody>
      </p:sp>
      <p:sp>
        <p:nvSpPr>
          <p:cNvPr id="43017" name="Text Box 9"/>
          <p:cNvSpPr txBox="1">
            <a:spLocks noChangeArrowheads="1"/>
          </p:cNvSpPr>
          <p:nvPr/>
        </p:nvSpPr>
        <p:spPr bwMode="auto">
          <a:xfrm>
            <a:off x="7092950" y="2133600"/>
            <a:ext cx="1489075" cy="436563"/>
          </a:xfrm>
          <a:prstGeom prst="rect">
            <a:avLst/>
          </a:prstGeom>
          <a:noFill/>
          <a:ln w="9525">
            <a:solidFill>
              <a:schemeClr val="tx1"/>
            </a:solidFill>
            <a:miter lim="800000"/>
            <a:headEnd/>
            <a:tailEnd/>
          </a:ln>
        </p:spPr>
        <p:txBody>
          <a:bodyPr>
            <a:spAutoFit/>
          </a:bodyPr>
          <a:lstStyle/>
          <a:p>
            <a:pPr>
              <a:spcBef>
                <a:spcPct val="50000"/>
              </a:spcBef>
            </a:pPr>
            <a:r>
              <a:rPr lang="en-GB" sz="2200" b="1" dirty="0" smtClean="0"/>
              <a:t>“</a:t>
            </a:r>
            <a:r>
              <a:rPr lang="en-GB" sz="2200" b="1" dirty="0" err="1" smtClean="0"/>
              <a:t>Lysis</a:t>
            </a:r>
            <a:r>
              <a:rPr lang="en-GB" sz="2200" b="1" dirty="0" smtClean="0"/>
              <a:t>”</a:t>
            </a:r>
            <a:endParaRPr lang="en-GB" sz="2200" b="1" dirty="0"/>
          </a:p>
        </p:txBody>
      </p:sp>
      <p:sp>
        <p:nvSpPr>
          <p:cNvPr id="43018" name="Text Box 10"/>
          <p:cNvSpPr txBox="1">
            <a:spLocks noChangeArrowheads="1"/>
          </p:cNvSpPr>
          <p:nvPr/>
        </p:nvSpPr>
        <p:spPr bwMode="auto">
          <a:xfrm>
            <a:off x="7092950" y="3933825"/>
            <a:ext cx="1571625" cy="436563"/>
          </a:xfrm>
          <a:prstGeom prst="rect">
            <a:avLst/>
          </a:prstGeom>
          <a:noFill/>
          <a:ln w="9525">
            <a:solidFill>
              <a:schemeClr val="tx1"/>
            </a:solidFill>
            <a:miter lim="800000"/>
            <a:headEnd/>
            <a:tailEnd/>
          </a:ln>
        </p:spPr>
        <p:txBody>
          <a:bodyPr>
            <a:spAutoFit/>
          </a:bodyPr>
          <a:lstStyle/>
          <a:p>
            <a:pPr>
              <a:spcBef>
                <a:spcPct val="50000"/>
              </a:spcBef>
            </a:pPr>
            <a:r>
              <a:rPr lang="en-GB" sz="2200" b="1" dirty="0"/>
              <a:t>“Oxidation”</a:t>
            </a:r>
          </a:p>
        </p:txBody>
      </p:sp>
      <p:sp>
        <p:nvSpPr>
          <p:cNvPr id="43019" name="Text Box 11"/>
          <p:cNvSpPr txBox="1">
            <a:spLocks noChangeArrowheads="1"/>
          </p:cNvSpPr>
          <p:nvPr/>
        </p:nvSpPr>
        <p:spPr bwMode="auto">
          <a:xfrm>
            <a:off x="7019925" y="5445125"/>
            <a:ext cx="1822450" cy="436563"/>
          </a:xfrm>
          <a:prstGeom prst="rect">
            <a:avLst/>
          </a:prstGeom>
          <a:noFill/>
          <a:ln w="9525">
            <a:solidFill>
              <a:schemeClr val="tx1"/>
            </a:solidFill>
            <a:miter lim="800000"/>
            <a:headEnd/>
            <a:tailEnd/>
          </a:ln>
        </p:spPr>
        <p:txBody>
          <a:bodyPr>
            <a:spAutoFit/>
          </a:bodyPr>
          <a:lstStyle/>
          <a:p>
            <a:pPr>
              <a:spcBef>
                <a:spcPct val="50000"/>
              </a:spcBef>
            </a:pPr>
            <a:r>
              <a:rPr lang="en-GB" sz="2200" b="1" dirty="0"/>
              <a:t>“Conversion”</a:t>
            </a:r>
          </a:p>
        </p:txBody>
      </p:sp>
      <p:sp>
        <p:nvSpPr>
          <p:cNvPr id="43020" name="Text Box 12"/>
          <p:cNvSpPr txBox="1">
            <a:spLocks noChangeArrowheads="1"/>
          </p:cNvSpPr>
          <p:nvPr/>
        </p:nvSpPr>
        <p:spPr bwMode="auto">
          <a:xfrm>
            <a:off x="611560" y="476672"/>
            <a:ext cx="2881312" cy="779463"/>
          </a:xfrm>
          <a:prstGeom prst="rect">
            <a:avLst/>
          </a:prstGeom>
          <a:solidFill>
            <a:schemeClr val="bg1"/>
          </a:solidFill>
          <a:ln w="9525">
            <a:noFill/>
            <a:miter lim="800000"/>
            <a:headEnd/>
            <a:tailEnd/>
          </a:ln>
        </p:spPr>
        <p:txBody>
          <a:bodyPr>
            <a:spAutoFit/>
          </a:bodyPr>
          <a:lstStyle/>
          <a:p>
            <a:pPr>
              <a:spcBef>
                <a:spcPct val="50000"/>
              </a:spcBef>
            </a:pPr>
            <a:r>
              <a:rPr lang="en-GB" b="1" dirty="0" smtClean="0"/>
              <a:t>                    </a:t>
            </a:r>
            <a:r>
              <a:rPr lang="en-GB" b="1" dirty="0"/>
              <a:t>2 x ATP</a:t>
            </a:r>
          </a:p>
          <a:p>
            <a:pPr>
              <a:spcBef>
                <a:spcPct val="50000"/>
              </a:spcBef>
            </a:pPr>
            <a:r>
              <a:rPr lang="en-GB" b="1" dirty="0"/>
              <a:t>                   2 x ADP</a:t>
            </a:r>
          </a:p>
        </p:txBody>
      </p:sp>
      <p:sp>
        <p:nvSpPr>
          <p:cNvPr id="43021" name="AutoShape 13"/>
          <p:cNvSpPr>
            <a:spLocks noChangeArrowheads="1"/>
          </p:cNvSpPr>
          <p:nvPr/>
        </p:nvSpPr>
        <p:spPr bwMode="auto">
          <a:xfrm>
            <a:off x="2915817" y="548680"/>
            <a:ext cx="1800646" cy="719733"/>
          </a:xfrm>
          <a:prstGeom prst="curvedLeftArrow">
            <a:avLst>
              <a:gd name="adj1" fmla="val 20000"/>
              <a:gd name="adj2" fmla="val 40000"/>
              <a:gd name="adj3" fmla="val 138381"/>
            </a:avLst>
          </a:prstGeom>
          <a:solidFill>
            <a:schemeClr val="accent1"/>
          </a:solidFill>
          <a:ln w="9525">
            <a:solidFill>
              <a:schemeClr val="tx1"/>
            </a:solidFill>
            <a:miter lim="800000"/>
            <a:headEnd/>
            <a:tailEnd/>
          </a:ln>
        </p:spPr>
        <p:txBody>
          <a:bodyPr wrap="none" anchor="ctr"/>
          <a:lstStyle/>
          <a:p>
            <a:endParaRPr lang="en-US"/>
          </a:p>
        </p:txBody>
      </p:sp>
      <p:sp>
        <p:nvSpPr>
          <p:cNvPr id="43022" name="Text Box 14"/>
          <p:cNvSpPr txBox="1">
            <a:spLocks noChangeArrowheads="1"/>
          </p:cNvSpPr>
          <p:nvPr/>
        </p:nvSpPr>
        <p:spPr bwMode="auto">
          <a:xfrm>
            <a:off x="0" y="4005263"/>
            <a:ext cx="2808288" cy="779462"/>
          </a:xfrm>
          <a:prstGeom prst="rect">
            <a:avLst/>
          </a:prstGeom>
          <a:noFill/>
          <a:ln w="9525">
            <a:noFill/>
            <a:miter lim="800000"/>
            <a:headEnd/>
            <a:tailEnd/>
          </a:ln>
        </p:spPr>
        <p:txBody>
          <a:bodyPr>
            <a:spAutoFit/>
          </a:bodyPr>
          <a:lstStyle/>
          <a:p>
            <a:pPr>
              <a:spcBef>
                <a:spcPct val="50000"/>
              </a:spcBef>
            </a:pPr>
            <a:r>
              <a:rPr lang="en-GB" dirty="0"/>
              <a:t>                          </a:t>
            </a:r>
            <a:r>
              <a:rPr lang="en-GB" b="1" dirty="0"/>
              <a:t>2 NAD</a:t>
            </a:r>
          </a:p>
          <a:p>
            <a:pPr>
              <a:spcBef>
                <a:spcPct val="50000"/>
              </a:spcBef>
            </a:pPr>
            <a:r>
              <a:rPr lang="en-GB" b="1" dirty="0"/>
              <a:t>2 NADH (reduced NAD)</a:t>
            </a:r>
          </a:p>
        </p:txBody>
      </p:sp>
      <p:sp>
        <p:nvSpPr>
          <p:cNvPr id="43023" name="AutoShape 15"/>
          <p:cNvSpPr>
            <a:spLocks noChangeArrowheads="1"/>
          </p:cNvSpPr>
          <p:nvPr/>
        </p:nvSpPr>
        <p:spPr bwMode="auto">
          <a:xfrm>
            <a:off x="2771775" y="4149725"/>
            <a:ext cx="2089150" cy="503238"/>
          </a:xfrm>
          <a:prstGeom prst="curvedLeftArrow">
            <a:avLst>
              <a:gd name="adj1" fmla="val 20000"/>
              <a:gd name="adj2" fmla="val 40000"/>
              <a:gd name="adj3" fmla="val 138381"/>
            </a:avLst>
          </a:prstGeom>
          <a:solidFill>
            <a:schemeClr val="accent1"/>
          </a:solidFill>
          <a:ln w="9525">
            <a:solidFill>
              <a:schemeClr val="tx1"/>
            </a:solidFill>
            <a:miter lim="800000"/>
            <a:headEnd/>
            <a:tailEnd/>
          </a:ln>
        </p:spPr>
        <p:txBody>
          <a:bodyPr wrap="none" anchor="ctr"/>
          <a:lstStyle/>
          <a:p>
            <a:endParaRPr lang="en-US"/>
          </a:p>
        </p:txBody>
      </p:sp>
      <p:sp>
        <p:nvSpPr>
          <p:cNvPr id="43024" name="Text Box 16"/>
          <p:cNvSpPr txBox="1">
            <a:spLocks noChangeArrowheads="1"/>
          </p:cNvSpPr>
          <p:nvPr/>
        </p:nvSpPr>
        <p:spPr bwMode="auto">
          <a:xfrm>
            <a:off x="395288" y="5157788"/>
            <a:ext cx="2447925" cy="1198918"/>
          </a:xfrm>
          <a:prstGeom prst="rect">
            <a:avLst/>
          </a:prstGeom>
          <a:noFill/>
          <a:ln w="9525">
            <a:noFill/>
            <a:miter lim="800000"/>
            <a:headEnd/>
            <a:tailEnd/>
          </a:ln>
        </p:spPr>
        <p:txBody>
          <a:bodyPr>
            <a:spAutoFit/>
          </a:bodyPr>
          <a:lstStyle/>
          <a:p>
            <a:pPr>
              <a:lnSpc>
                <a:spcPct val="70000"/>
              </a:lnSpc>
              <a:spcBef>
                <a:spcPct val="50000"/>
              </a:spcBef>
            </a:pPr>
            <a:r>
              <a:rPr lang="en-GB" sz="1200" b="1" dirty="0"/>
              <a:t>From Cytoplasm   </a:t>
            </a:r>
            <a:r>
              <a:rPr lang="en-GB" b="1" dirty="0"/>
              <a:t>4Pi</a:t>
            </a:r>
          </a:p>
          <a:p>
            <a:pPr>
              <a:lnSpc>
                <a:spcPct val="70000"/>
              </a:lnSpc>
              <a:spcBef>
                <a:spcPct val="50000"/>
              </a:spcBef>
            </a:pPr>
            <a:r>
              <a:rPr lang="en-GB" b="1" dirty="0"/>
              <a:t>                + 4 ADP</a:t>
            </a:r>
          </a:p>
          <a:p>
            <a:pPr>
              <a:lnSpc>
                <a:spcPct val="50000"/>
              </a:lnSpc>
              <a:spcBef>
                <a:spcPct val="50000"/>
              </a:spcBef>
            </a:pPr>
            <a:endParaRPr lang="en-GB" b="1" dirty="0"/>
          </a:p>
          <a:p>
            <a:pPr>
              <a:lnSpc>
                <a:spcPct val="50000"/>
              </a:lnSpc>
              <a:spcBef>
                <a:spcPct val="50000"/>
              </a:spcBef>
            </a:pPr>
            <a:r>
              <a:rPr lang="en-GB" b="1" dirty="0"/>
              <a:t>                   4ATP</a:t>
            </a:r>
            <a:endParaRPr lang="en-GB" sz="1200" b="1" dirty="0"/>
          </a:p>
        </p:txBody>
      </p:sp>
      <p:sp>
        <p:nvSpPr>
          <p:cNvPr id="43025" name="AutoShape 17"/>
          <p:cNvSpPr>
            <a:spLocks noChangeArrowheads="1"/>
          </p:cNvSpPr>
          <p:nvPr/>
        </p:nvSpPr>
        <p:spPr bwMode="auto">
          <a:xfrm>
            <a:off x="2627313" y="5445125"/>
            <a:ext cx="2089150" cy="792163"/>
          </a:xfrm>
          <a:prstGeom prst="curvedLeftArrow">
            <a:avLst>
              <a:gd name="adj1" fmla="val 20000"/>
              <a:gd name="adj2" fmla="val 40000"/>
              <a:gd name="adj3" fmla="val 87909"/>
            </a:avLst>
          </a:prstGeom>
          <a:solidFill>
            <a:schemeClr val="accent1"/>
          </a:solidFill>
          <a:ln w="9525">
            <a:solidFill>
              <a:schemeClr val="tx1"/>
            </a:solidFill>
            <a:miter lim="800000"/>
            <a:headEnd/>
            <a:tailEnd/>
          </a:ln>
        </p:spPr>
        <p:txBody>
          <a:bodyPr wrap="none" anchor="ctr"/>
          <a:lstStyle/>
          <a:p>
            <a:endParaRPr lang="en-US"/>
          </a:p>
        </p:txBody>
      </p:sp>
      <p:sp>
        <p:nvSpPr>
          <p:cNvPr id="43026" name="Text Box 18"/>
          <p:cNvSpPr txBox="1">
            <a:spLocks noChangeArrowheads="1"/>
          </p:cNvSpPr>
          <p:nvPr/>
        </p:nvSpPr>
        <p:spPr bwMode="auto">
          <a:xfrm>
            <a:off x="6877050" y="4365625"/>
            <a:ext cx="2087563" cy="738664"/>
          </a:xfrm>
          <a:prstGeom prst="rect">
            <a:avLst/>
          </a:prstGeom>
          <a:noFill/>
          <a:ln w="9525">
            <a:noFill/>
            <a:miter lim="800000"/>
            <a:headEnd/>
            <a:tailEnd/>
          </a:ln>
        </p:spPr>
        <p:txBody>
          <a:bodyPr>
            <a:spAutoFit/>
          </a:bodyPr>
          <a:lstStyle/>
          <a:p>
            <a:pPr>
              <a:spcBef>
                <a:spcPct val="50000"/>
              </a:spcBef>
            </a:pPr>
            <a:r>
              <a:rPr lang="en-GB" sz="1400" b="1" dirty="0"/>
              <a:t>NAD oxidises the 3C sugar by removing H+ + e. It is in turn reduced</a:t>
            </a:r>
          </a:p>
        </p:txBody>
      </p:sp>
      <p:sp>
        <p:nvSpPr>
          <p:cNvPr id="43027" name="Text Box 19"/>
          <p:cNvSpPr txBox="1">
            <a:spLocks noChangeArrowheads="1"/>
          </p:cNvSpPr>
          <p:nvPr/>
        </p:nvSpPr>
        <p:spPr bwMode="auto">
          <a:xfrm>
            <a:off x="6983413" y="5949950"/>
            <a:ext cx="2160587" cy="523875"/>
          </a:xfrm>
          <a:prstGeom prst="rect">
            <a:avLst/>
          </a:prstGeom>
          <a:noFill/>
          <a:ln w="9525">
            <a:noFill/>
            <a:miter lim="800000"/>
            <a:headEnd/>
            <a:tailEnd/>
          </a:ln>
        </p:spPr>
        <p:txBody>
          <a:bodyPr>
            <a:spAutoFit/>
          </a:bodyPr>
          <a:lstStyle/>
          <a:p>
            <a:pPr>
              <a:spcBef>
                <a:spcPct val="50000"/>
              </a:spcBef>
            </a:pPr>
            <a:r>
              <a:rPr lang="en-GB" sz="1400" b="1" dirty="0"/>
              <a:t>4 x Pi taken from cytoplasm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anim calcmode="lin" valueType="num">
                                      <p:cBhvr additive="base">
                                        <p:cTn id="13"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 calcmode="lin" valueType="num">
                                      <p:cBhvr additive="base">
                                        <p:cTn id="17"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012"/>
                                        </p:tgtEl>
                                        <p:attrNameLst>
                                          <p:attrName>style.visibility</p:attrName>
                                        </p:attrNameLst>
                                      </p:cBhvr>
                                      <p:to>
                                        <p:strVal val="visible"/>
                                      </p:to>
                                    </p:set>
                                    <p:anim calcmode="lin" valueType="num">
                                      <p:cBhvr additive="base">
                                        <p:cTn id="21" dur="500" fill="hold"/>
                                        <p:tgtEl>
                                          <p:spTgt spid="43012"/>
                                        </p:tgtEl>
                                        <p:attrNameLst>
                                          <p:attrName>ppt_x</p:attrName>
                                        </p:attrNameLst>
                                      </p:cBhvr>
                                      <p:tavLst>
                                        <p:tav tm="0">
                                          <p:val>
                                            <p:strVal val="#ppt_x"/>
                                          </p:val>
                                        </p:tav>
                                        <p:tav tm="100000">
                                          <p:val>
                                            <p:strVal val="#ppt_x"/>
                                          </p:val>
                                        </p:tav>
                                      </p:tavLst>
                                    </p:anim>
                                    <p:anim calcmode="lin" valueType="num">
                                      <p:cBhvr additive="base">
                                        <p:cTn id="22"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3016"/>
                                        </p:tgtEl>
                                        <p:attrNameLst>
                                          <p:attrName>style.visibility</p:attrName>
                                        </p:attrNameLst>
                                      </p:cBhvr>
                                      <p:to>
                                        <p:strVal val="visible"/>
                                      </p:to>
                                    </p:set>
                                    <p:anim calcmode="lin" valueType="num">
                                      <p:cBhvr additive="base">
                                        <p:cTn id="27" dur="500" fill="hold"/>
                                        <p:tgtEl>
                                          <p:spTgt spid="43016"/>
                                        </p:tgtEl>
                                        <p:attrNameLst>
                                          <p:attrName>ppt_x</p:attrName>
                                        </p:attrNameLst>
                                      </p:cBhvr>
                                      <p:tavLst>
                                        <p:tav tm="0">
                                          <p:val>
                                            <p:strVal val="#ppt_x"/>
                                          </p:val>
                                        </p:tav>
                                        <p:tav tm="100000">
                                          <p:val>
                                            <p:strVal val="#ppt_x"/>
                                          </p:val>
                                        </p:tav>
                                      </p:tavLst>
                                    </p:anim>
                                    <p:anim calcmode="lin" valueType="num">
                                      <p:cBhvr additive="base">
                                        <p:cTn id="28"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3020"/>
                                        </p:tgtEl>
                                        <p:attrNameLst>
                                          <p:attrName>style.visibility</p:attrName>
                                        </p:attrNameLst>
                                      </p:cBhvr>
                                      <p:to>
                                        <p:strVal val="visible"/>
                                      </p:to>
                                    </p:set>
                                    <p:anim calcmode="lin" valueType="num">
                                      <p:cBhvr additive="base">
                                        <p:cTn id="33" dur="500" fill="hold"/>
                                        <p:tgtEl>
                                          <p:spTgt spid="43020"/>
                                        </p:tgtEl>
                                        <p:attrNameLst>
                                          <p:attrName>ppt_x</p:attrName>
                                        </p:attrNameLst>
                                      </p:cBhvr>
                                      <p:tavLst>
                                        <p:tav tm="0">
                                          <p:val>
                                            <p:strVal val="#ppt_x"/>
                                          </p:val>
                                        </p:tav>
                                        <p:tav tm="100000">
                                          <p:val>
                                            <p:strVal val="#ppt_x"/>
                                          </p:val>
                                        </p:tav>
                                      </p:tavLst>
                                    </p:anim>
                                    <p:anim calcmode="lin" valueType="num">
                                      <p:cBhvr additive="base">
                                        <p:cTn id="34" dur="500" fill="hold"/>
                                        <p:tgtEl>
                                          <p:spTgt spid="430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3021"/>
                                        </p:tgtEl>
                                        <p:attrNameLst>
                                          <p:attrName>style.visibility</p:attrName>
                                        </p:attrNameLst>
                                      </p:cBhvr>
                                      <p:to>
                                        <p:strVal val="visible"/>
                                      </p:to>
                                    </p:set>
                                    <p:anim calcmode="lin" valueType="num">
                                      <p:cBhvr additive="base">
                                        <p:cTn id="37" dur="500" fill="hold"/>
                                        <p:tgtEl>
                                          <p:spTgt spid="43021"/>
                                        </p:tgtEl>
                                        <p:attrNameLst>
                                          <p:attrName>ppt_x</p:attrName>
                                        </p:attrNameLst>
                                      </p:cBhvr>
                                      <p:tavLst>
                                        <p:tav tm="0">
                                          <p:val>
                                            <p:strVal val="#ppt_x"/>
                                          </p:val>
                                        </p:tav>
                                        <p:tav tm="100000">
                                          <p:val>
                                            <p:strVal val="#ppt_x"/>
                                          </p:val>
                                        </p:tav>
                                      </p:tavLst>
                                    </p:anim>
                                    <p:anim calcmode="lin" valueType="num">
                                      <p:cBhvr additive="base">
                                        <p:cTn id="38"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013"/>
                                        </p:tgtEl>
                                        <p:attrNameLst>
                                          <p:attrName>style.visibility</p:attrName>
                                        </p:attrNameLst>
                                      </p:cBhvr>
                                      <p:to>
                                        <p:strVal val="visible"/>
                                      </p:to>
                                    </p:set>
                                    <p:anim calcmode="lin" valueType="num">
                                      <p:cBhvr additive="base">
                                        <p:cTn id="43" dur="500" fill="hold"/>
                                        <p:tgtEl>
                                          <p:spTgt spid="43013"/>
                                        </p:tgtEl>
                                        <p:attrNameLst>
                                          <p:attrName>ppt_x</p:attrName>
                                        </p:attrNameLst>
                                      </p:cBhvr>
                                      <p:tavLst>
                                        <p:tav tm="0">
                                          <p:val>
                                            <p:strVal val="#ppt_x"/>
                                          </p:val>
                                        </p:tav>
                                        <p:tav tm="100000">
                                          <p:val>
                                            <p:strVal val="#ppt_x"/>
                                          </p:val>
                                        </p:tav>
                                      </p:tavLst>
                                    </p:anim>
                                    <p:anim calcmode="lin" valueType="num">
                                      <p:cBhvr additive="base">
                                        <p:cTn id="44" dur="500" fill="hold"/>
                                        <p:tgtEl>
                                          <p:spTgt spid="430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3011">
                                            <p:txEl>
                                              <p:pRg st="7" end="7"/>
                                            </p:txEl>
                                          </p:spTgt>
                                        </p:tgtEl>
                                        <p:attrNameLst>
                                          <p:attrName>style.visibility</p:attrName>
                                        </p:attrNameLst>
                                      </p:cBhvr>
                                      <p:to>
                                        <p:strVal val="visible"/>
                                      </p:to>
                                    </p:set>
                                    <p:anim calcmode="lin" valueType="num">
                                      <p:cBhvr additive="base">
                                        <p:cTn id="47" dur="5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3011">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3011">
                                            <p:txEl>
                                              <p:pRg st="8" end="8"/>
                                            </p:txEl>
                                          </p:spTgt>
                                        </p:tgtEl>
                                        <p:attrNameLst>
                                          <p:attrName>style.visibility</p:attrName>
                                        </p:attrNameLst>
                                      </p:cBhvr>
                                      <p:to>
                                        <p:strVal val="visible"/>
                                      </p:to>
                                    </p:set>
                                    <p:anim calcmode="lin" valueType="num">
                                      <p:cBhvr additive="base">
                                        <p:cTn id="51" dur="5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0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3017"/>
                                        </p:tgtEl>
                                        <p:attrNameLst>
                                          <p:attrName>style.visibility</p:attrName>
                                        </p:attrNameLst>
                                      </p:cBhvr>
                                      <p:to>
                                        <p:strVal val="visible"/>
                                      </p:to>
                                    </p:set>
                                    <p:anim calcmode="lin" valueType="num">
                                      <p:cBhvr additive="base">
                                        <p:cTn id="57" dur="500" fill="hold"/>
                                        <p:tgtEl>
                                          <p:spTgt spid="43017"/>
                                        </p:tgtEl>
                                        <p:attrNameLst>
                                          <p:attrName>ppt_x</p:attrName>
                                        </p:attrNameLst>
                                      </p:cBhvr>
                                      <p:tavLst>
                                        <p:tav tm="0">
                                          <p:val>
                                            <p:strVal val="#ppt_x"/>
                                          </p:val>
                                        </p:tav>
                                        <p:tav tm="100000">
                                          <p:val>
                                            <p:strVal val="#ppt_x"/>
                                          </p:val>
                                        </p:tav>
                                      </p:tavLst>
                                    </p:anim>
                                    <p:anim calcmode="lin" valueType="num">
                                      <p:cBhvr additive="base">
                                        <p:cTn id="58" dur="500" fill="hold"/>
                                        <p:tgtEl>
                                          <p:spTgt spid="430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explode.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3014"/>
                                        </p:tgtEl>
                                        <p:attrNameLst>
                                          <p:attrName>style.visibility</p:attrName>
                                        </p:attrNameLst>
                                      </p:cBhvr>
                                      <p:to>
                                        <p:strVal val="visible"/>
                                      </p:to>
                                    </p:set>
                                    <p:anim calcmode="lin" valueType="num">
                                      <p:cBhvr additive="base">
                                        <p:cTn id="63" dur="500" fill="hold"/>
                                        <p:tgtEl>
                                          <p:spTgt spid="43014"/>
                                        </p:tgtEl>
                                        <p:attrNameLst>
                                          <p:attrName>ppt_x</p:attrName>
                                        </p:attrNameLst>
                                      </p:cBhvr>
                                      <p:tavLst>
                                        <p:tav tm="0">
                                          <p:val>
                                            <p:strVal val="#ppt_x"/>
                                          </p:val>
                                        </p:tav>
                                        <p:tav tm="100000">
                                          <p:val>
                                            <p:strVal val="#ppt_x"/>
                                          </p:val>
                                        </p:tav>
                                      </p:tavLst>
                                    </p:anim>
                                    <p:anim calcmode="lin" valueType="num">
                                      <p:cBhvr additive="base">
                                        <p:cTn id="64" dur="500" fill="hold"/>
                                        <p:tgtEl>
                                          <p:spTgt spid="430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3011">
                                            <p:txEl>
                                              <p:pRg st="11" end="11"/>
                                            </p:txEl>
                                          </p:spTgt>
                                        </p:tgtEl>
                                        <p:attrNameLst>
                                          <p:attrName>style.visibility</p:attrName>
                                        </p:attrNameLst>
                                      </p:cBhvr>
                                      <p:to>
                                        <p:strVal val="visible"/>
                                      </p:to>
                                    </p:set>
                                    <p:anim calcmode="lin" valueType="num">
                                      <p:cBhvr additive="base">
                                        <p:cTn id="67" dur="500" fill="hold"/>
                                        <p:tgtEl>
                                          <p:spTgt spid="43011">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30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3018"/>
                                        </p:tgtEl>
                                        <p:attrNameLst>
                                          <p:attrName>style.visibility</p:attrName>
                                        </p:attrNameLst>
                                      </p:cBhvr>
                                      <p:to>
                                        <p:strVal val="visible"/>
                                      </p:to>
                                    </p:set>
                                    <p:anim calcmode="lin" valueType="num">
                                      <p:cBhvr additive="base">
                                        <p:cTn id="73" dur="500" fill="hold"/>
                                        <p:tgtEl>
                                          <p:spTgt spid="43018"/>
                                        </p:tgtEl>
                                        <p:attrNameLst>
                                          <p:attrName>ppt_x</p:attrName>
                                        </p:attrNameLst>
                                      </p:cBhvr>
                                      <p:tavLst>
                                        <p:tav tm="0">
                                          <p:val>
                                            <p:strVal val="#ppt_x"/>
                                          </p:val>
                                        </p:tav>
                                        <p:tav tm="100000">
                                          <p:val>
                                            <p:strVal val="#ppt_x"/>
                                          </p:val>
                                        </p:tav>
                                      </p:tavLst>
                                    </p:anim>
                                    <p:anim calcmode="lin" valueType="num">
                                      <p:cBhvr additive="base">
                                        <p:cTn id="74" dur="500" fill="hold"/>
                                        <p:tgtEl>
                                          <p:spTgt spid="4301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3026"/>
                                        </p:tgtEl>
                                        <p:attrNameLst>
                                          <p:attrName>style.visibility</p:attrName>
                                        </p:attrNameLst>
                                      </p:cBhvr>
                                      <p:to>
                                        <p:strVal val="visible"/>
                                      </p:to>
                                    </p:set>
                                    <p:anim calcmode="lin" valueType="num">
                                      <p:cBhvr additive="base">
                                        <p:cTn id="77" dur="500" fill="hold"/>
                                        <p:tgtEl>
                                          <p:spTgt spid="43026"/>
                                        </p:tgtEl>
                                        <p:attrNameLst>
                                          <p:attrName>ppt_x</p:attrName>
                                        </p:attrNameLst>
                                      </p:cBhvr>
                                      <p:tavLst>
                                        <p:tav tm="0">
                                          <p:val>
                                            <p:strVal val="#ppt_x"/>
                                          </p:val>
                                        </p:tav>
                                        <p:tav tm="100000">
                                          <p:val>
                                            <p:strVal val="#ppt_x"/>
                                          </p:val>
                                        </p:tav>
                                      </p:tavLst>
                                    </p:anim>
                                    <p:anim calcmode="lin" valueType="num">
                                      <p:cBhvr additive="base">
                                        <p:cTn id="78" dur="500" fill="hold"/>
                                        <p:tgtEl>
                                          <p:spTgt spid="430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3023"/>
                                        </p:tgtEl>
                                        <p:attrNameLst>
                                          <p:attrName>style.visibility</p:attrName>
                                        </p:attrNameLst>
                                      </p:cBhvr>
                                      <p:to>
                                        <p:strVal val="visible"/>
                                      </p:to>
                                    </p:set>
                                    <p:anim calcmode="lin" valueType="num">
                                      <p:cBhvr additive="base">
                                        <p:cTn id="83" dur="500" fill="hold"/>
                                        <p:tgtEl>
                                          <p:spTgt spid="43023"/>
                                        </p:tgtEl>
                                        <p:attrNameLst>
                                          <p:attrName>ppt_x</p:attrName>
                                        </p:attrNameLst>
                                      </p:cBhvr>
                                      <p:tavLst>
                                        <p:tav tm="0">
                                          <p:val>
                                            <p:strVal val="#ppt_x"/>
                                          </p:val>
                                        </p:tav>
                                        <p:tav tm="100000">
                                          <p:val>
                                            <p:strVal val="#ppt_x"/>
                                          </p:val>
                                        </p:tav>
                                      </p:tavLst>
                                    </p:anim>
                                    <p:anim calcmode="lin" valueType="num">
                                      <p:cBhvr additive="base">
                                        <p:cTn id="84" dur="500" fill="hold"/>
                                        <p:tgtEl>
                                          <p:spTgt spid="4302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3022"/>
                                        </p:tgtEl>
                                        <p:attrNameLst>
                                          <p:attrName>style.visibility</p:attrName>
                                        </p:attrNameLst>
                                      </p:cBhvr>
                                      <p:to>
                                        <p:strVal val="visible"/>
                                      </p:to>
                                    </p:set>
                                    <p:anim calcmode="lin" valueType="num">
                                      <p:cBhvr additive="base">
                                        <p:cTn id="87" dur="500" fill="hold"/>
                                        <p:tgtEl>
                                          <p:spTgt spid="43022"/>
                                        </p:tgtEl>
                                        <p:attrNameLst>
                                          <p:attrName>ppt_x</p:attrName>
                                        </p:attrNameLst>
                                      </p:cBhvr>
                                      <p:tavLst>
                                        <p:tav tm="0">
                                          <p:val>
                                            <p:strVal val="#ppt_x"/>
                                          </p:val>
                                        </p:tav>
                                        <p:tav tm="100000">
                                          <p:val>
                                            <p:strVal val="#ppt_x"/>
                                          </p:val>
                                        </p:tav>
                                      </p:tavLst>
                                    </p:anim>
                                    <p:anim calcmode="lin" valueType="num">
                                      <p:cBhvr additive="base">
                                        <p:cTn id="88" dur="500" fill="hold"/>
                                        <p:tgtEl>
                                          <p:spTgt spid="4302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3015"/>
                                        </p:tgtEl>
                                        <p:attrNameLst>
                                          <p:attrName>style.visibility</p:attrName>
                                        </p:attrNameLst>
                                      </p:cBhvr>
                                      <p:to>
                                        <p:strVal val="visible"/>
                                      </p:to>
                                    </p:set>
                                    <p:anim calcmode="lin" valueType="num">
                                      <p:cBhvr additive="base">
                                        <p:cTn id="93" dur="500" fill="hold"/>
                                        <p:tgtEl>
                                          <p:spTgt spid="43015"/>
                                        </p:tgtEl>
                                        <p:attrNameLst>
                                          <p:attrName>ppt_x</p:attrName>
                                        </p:attrNameLst>
                                      </p:cBhvr>
                                      <p:tavLst>
                                        <p:tav tm="0">
                                          <p:val>
                                            <p:strVal val="#ppt_x"/>
                                          </p:val>
                                        </p:tav>
                                        <p:tav tm="100000">
                                          <p:val>
                                            <p:strVal val="#ppt_x"/>
                                          </p:val>
                                        </p:tav>
                                      </p:tavLst>
                                    </p:anim>
                                    <p:anim calcmode="lin" valueType="num">
                                      <p:cBhvr additive="base">
                                        <p:cTn id="94" dur="500" fill="hold"/>
                                        <p:tgtEl>
                                          <p:spTgt spid="4301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3011">
                                            <p:txEl>
                                              <p:pRg st="14" end="14"/>
                                            </p:txEl>
                                          </p:spTgt>
                                        </p:tgtEl>
                                        <p:attrNameLst>
                                          <p:attrName>style.visibility</p:attrName>
                                        </p:attrNameLst>
                                      </p:cBhvr>
                                      <p:to>
                                        <p:strVal val="visible"/>
                                      </p:to>
                                    </p:set>
                                    <p:anim calcmode="lin" valueType="num">
                                      <p:cBhvr additive="base">
                                        <p:cTn id="97" dur="500" fill="hold"/>
                                        <p:tgtEl>
                                          <p:spTgt spid="43011">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301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3019"/>
                                        </p:tgtEl>
                                        <p:attrNameLst>
                                          <p:attrName>style.visibility</p:attrName>
                                        </p:attrNameLst>
                                      </p:cBhvr>
                                      <p:to>
                                        <p:strVal val="visible"/>
                                      </p:to>
                                    </p:set>
                                    <p:anim calcmode="lin" valueType="num">
                                      <p:cBhvr additive="base">
                                        <p:cTn id="103" dur="500" fill="hold"/>
                                        <p:tgtEl>
                                          <p:spTgt spid="43019"/>
                                        </p:tgtEl>
                                        <p:attrNameLst>
                                          <p:attrName>ppt_x</p:attrName>
                                        </p:attrNameLst>
                                      </p:cBhvr>
                                      <p:tavLst>
                                        <p:tav tm="0">
                                          <p:val>
                                            <p:strVal val="#ppt_x"/>
                                          </p:val>
                                        </p:tav>
                                        <p:tav tm="100000">
                                          <p:val>
                                            <p:strVal val="#ppt_x"/>
                                          </p:val>
                                        </p:tav>
                                      </p:tavLst>
                                    </p:anim>
                                    <p:anim calcmode="lin" valueType="num">
                                      <p:cBhvr additive="base">
                                        <p:cTn id="104" dur="500" fill="hold"/>
                                        <p:tgtEl>
                                          <p:spTgt spid="4301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3027"/>
                                        </p:tgtEl>
                                        <p:attrNameLst>
                                          <p:attrName>style.visibility</p:attrName>
                                        </p:attrNameLst>
                                      </p:cBhvr>
                                      <p:to>
                                        <p:strVal val="visible"/>
                                      </p:to>
                                    </p:set>
                                    <p:anim calcmode="lin" valueType="num">
                                      <p:cBhvr additive="base">
                                        <p:cTn id="107" dur="500" fill="hold"/>
                                        <p:tgtEl>
                                          <p:spTgt spid="43027"/>
                                        </p:tgtEl>
                                        <p:attrNameLst>
                                          <p:attrName>ppt_x</p:attrName>
                                        </p:attrNameLst>
                                      </p:cBhvr>
                                      <p:tavLst>
                                        <p:tav tm="0">
                                          <p:val>
                                            <p:strVal val="#ppt_x"/>
                                          </p:val>
                                        </p:tav>
                                        <p:tav tm="100000">
                                          <p:val>
                                            <p:strVal val="#ppt_x"/>
                                          </p:val>
                                        </p:tav>
                                      </p:tavLst>
                                    </p:anim>
                                    <p:anim calcmode="lin" valueType="num">
                                      <p:cBhvr additive="base">
                                        <p:cTn id="108" dur="500" fill="hold"/>
                                        <p:tgtEl>
                                          <p:spTgt spid="43027"/>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3024"/>
                                        </p:tgtEl>
                                        <p:attrNameLst>
                                          <p:attrName>style.visibility</p:attrName>
                                        </p:attrNameLst>
                                      </p:cBhvr>
                                      <p:to>
                                        <p:strVal val="visible"/>
                                      </p:to>
                                    </p:set>
                                    <p:anim calcmode="lin" valueType="num">
                                      <p:cBhvr additive="base">
                                        <p:cTn id="113" dur="500" fill="hold"/>
                                        <p:tgtEl>
                                          <p:spTgt spid="43024"/>
                                        </p:tgtEl>
                                        <p:attrNameLst>
                                          <p:attrName>ppt_x</p:attrName>
                                        </p:attrNameLst>
                                      </p:cBhvr>
                                      <p:tavLst>
                                        <p:tav tm="0">
                                          <p:val>
                                            <p:strVal val="#ppt_x"/>
                                          </p:val>
                                        </p:tav>
                                        <p:tav tm="100000">
                                          <p:val>
                                            <p:strVal val="#ppt_x"/>
                                          </p:val>
                                        </p:tav>
                                      </p:tavLst>
                                    </p:anim>
                                    <p:anim calcmode="lin" valueType="num">
                                      <p:cBhvr additive="base">
                                        <p:cTn id="114" dur="500" fill="hold"/>
                                        <p:tgtEl>
                                          <p:spTgt spid="43024"/>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3025"/>
                                        </p:tgtEl>
                                        <p:attrNameLst>
                                          <p:attrName>style.visibility</p:attrName>
                                        </p:attrNameLst>
                                      </p:cBhvr>
                                      <p:to>
                                        <p:strVal val="visible"/>
                                      </p:to>
                                    </p:set>
                                    <p:anim calcmode="lin" valueType="num">
                                      <p:cBhvr additive="base">
                                        <p:cTn id="117" dur="500" fill="hold"/>
                                        <p:tgtEl>
                                          <p:spTgt spid="43025"/>
                                        </p:tgtEl>
                                        <p:attrNameLst>
                                          <p:attrName>ppt_x</p:attrName>
                                        </p:attrNameLst>
                                      </p:cBhvr>
                                      <p:tavLst>
                                        <p:tav tm="0">
                                          <p:val>
                                            <p:strVal val="#ppt_x"/>
                                          </p:val>
                                        </p:tav>
                                        <p:tav tm="100000">
                                          <p:val>
                                            <p:strVal val="#ppt_x"/>
                                          </p:val>
                                        </p:tav>
                                      </p:tavLst>
                                    </p:anim>
                                    <p:anim calcmode="lin" valueType="num">
                                      <p:cBhvr additive="base">
                                        <p:cTn id="118" dur="500" fill="hold"/>
                                        <p:tgtEl>
                                          <p:spTgt spid="43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P spid="43014" grpId="0" animBg="1"/>
      <p:bldP spid="43015" grpId="0" animBg="1"/>
      <p:bldP spid="43016" grpId="0" animBg="1"/>
      <p:bldP spid="43017" grpId="0" animBg="1"/>
      <p:bldP spid="43018" grpId="0" animBg="1"/>
      <p:bldP spid="43019" grpId="0" animBg="1"/>
      <p:bldP spid="43020" grpId="0" animBg="1"/>
      <p:bldP spid="43021" grpId="0" animBg="1"/>
      <p:bldP spid="43022" grpId="0"/>
      <p:bldP spid="43023" grpId="0" animBg="1"/>
      <p:bldP spid="43024" grpId="0"/>
      <p:bldP spid="43025" grpId="0" animBg="1"/>
      <p:bldP spid="43026" grpId="0"/>
      <p:bldP spid="430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FF0000"/>
                </a:solidFill>
              </a:rPr>
              <a:t>What Happens Next???</a:t>
            </a:r>
            <a:endParaRPr lang="en-GB" b="1" dirty="0">
              <a:solidFill>
                <a:srgbClr val="FF0000"/>
              </a:solidFill>
            </a:endParaRPr>
          </a:p>
        </p:txBody>
      </p:sp>
      <p:sp>
        <p:nvSpPr>
          <p:cNvPr id="6" name="Text Placeholder 5"/>
          <p:cNvSpPr>
            <a:spLocks noGrp="1"/>
          </p:cNvSpPr>
          <p:nvPr>
            <p:ph type="body" idx="1"/>
          </p:nvPr>
        </p:nvSpPr>
        <p:spPr/>
        <p:txBody>
          <a:bodyPr/>
          <a:lstStyle/>
          <a:p>
            <a:r>
              <a:rPr lang="en-GB" dirty="0" smtClean="0"/>
              <a:t>Aerobic Respiration</a:t>
            </a:r>
            <a:endParaRPr lang="en-GB" dirty="0"/>
          </a:p>
        </p:txBody>
      </p:sp>
      <p:sp>
        <p:nvSpPr>
          <p:cNvPr id="7" name="Content Placeholder 6"/>
          <p:cNvSpPr>
            <a:spLocks noGrp="1"/>
          </p:cNvSpPr>
          <p:nvPr>
            <p:ph sz="half" idx="2"/>
          </p:nvPr>
        </p:nvSpPr>
        <p:spPr/>
        <p:txBody>
          <a:bodyPr/>
          <a:lstStyle/>
          <a:p>
            <a:pPr>
              <a:buNone/>
            </a:pPr>
            <a:endParaRPr lang="en-GB" b="1" dirty="0" smtClean="0">
              <a:solidFill>
                <a:schemeClr val="accent1"/>
              </a:solidFill>
            </a:endParaRPr>
          </a:p>
          <a:p>
            <a:pPr>
              <a:buNone/>
            </a:pPr>
            <a:r>
              <a:rPr lang="en-GB" b="1" dirty="0" smtClean="0">
                <a:solidFill>
                  <a:schemeClr val="accent1"/>
                </a:solidFill>
              </a:rPr>
              <a:t>2 x </a:t>
            </a:r>
            <a:r>
              <a:rPr lang="en-GB" b="1" dirty="0" err="1" smtClean="0">
                <a:solidFill>
                  <a:schemeClr val="accent1"/>
                </a:solidFill>
              </a:rPr>
              <a:t>Pyruvate</a:t>
            </a:r>
            <a:r>
              <a:rPr lang="en-GB" b="1" dirty="0" smtClean="0">
                <a:solidFill>
                  <a:schemeClr val="accent1"/>
                </a:solidFill>
              </a:rPr>
              <a:t> go into the Link Reaction</a:t>
            </a:r>
          </a:p>
          <a:p>
            <a:endParaRPr lang="en-GB" dirty="0"/>
          </a:p>
        </p:txBody>
      </p:sp>
      <p:sp>
        <p:nvSpPr>
          <p:cNvPr id="8" name="Text Placeholder 7"/>
          <p:cNvSpPr>
            <a:spLocks noGrp="1"/>
          </p:cNvSpPr>
          <p:nvPr>
            <p:ph type="body" sz="quarter" idx="3"/>
          </p:nvPr>
        </p:nvSpPr>
        <p:spPr/>
        <p:txBody>
          <a:bodyPr/>
          <a:lstStyle/>
          <a:p>
            <a:r>
              <a:rPr lang="en-GB" dirty="0" smtClean="0"/>
              <a:t>       Anaerobic Respiration</a:t>
            </a:r>
            <a:endParaRPr lang="en-GB" dirty="0"/>
          </a:p>
        </p:txBody>
      </p:sp>
      <p:sp>
        <p:nvSpPr>
          <p:cNvPr id="9" name="Content Placeholder 8"/>
          <p:cNvSpPr>
            <a:spLocks noGrp="1"/>
          </p:cNvSpPr>
          <p:nvPr>
            <p:ph sz="quarter" idx="4"/>
          </p:nvPr>
        </p:nvSpPr>
        <p:spPr>
          <a:xfrm>
            <a:off x="4645025" y="2174874"/>
            <a:ext cx="4041775" cy="4683125"/>
          </a:xfrm>
        </p:spPr>
        <p:txBody>
          <a:bodyPr>
            <a:normAutofit fontScale="85000" lnSpcReduction="10000"/>
          </a:bodyPr>
          <a:lstStyle/>
          <a:p>
            <a:pPr marL="0" lvl="0" indent="0" algn="ctr" fontAlgn="base">
              <a:spcAft>
                <a:spcPct val="0"/>
              </a:spcAft>
              <a:buClr>
                <a:schemeClr val="tx1"/>
              </a:buClr>
              <a:buSzPct val="70000"/>
              <a:buNone/>
            </a:pPr>
            <a:r>
              <a:rPr lang="en-GB" sz="3200" dirty="0" smtClean="0">
                <a:solidFill>
                  <a:schemeClr val="tx2"/>
                </a:solidFill>
                <a:latin typeface="Arial" charset="0"/>
              </a:rPr>
              <a:t>2 x </a:t>
            </a:r>
            <a:r>
              <a:rPr lang="en-GB" sz="3200" dirty="0" err="1" smtClean="0">
                <a:solidFill>
                  <a:schemeClr val="tx2"/>
                </a:solidFill>
                <a:latin typeface="Arial" charset="0"/>
              </a:rPr>
              <a:t>Pyruvate</a:t>
            </a:r>
            <a:r>
              <a:rPr lang="en-GB" sz="3200" dirty="0" smtClean="0">
                <a:solidFill>
                  <a:schemeClr val="tx2"/>
                </a:solidFill>
                <a:latin typeface="Arial" charset="0"/>
              </a:rPr>
              <a:t> (3C)</a:t>
            </a:r>
          </a:p>
          <a:p>
            <a:pPr marL="0" lvl="0" indent="0" algn="ctr" fontAlgn="base">
              <a:spcAft>
                <a:spcPct val="0"/>
              </a:spcAft>
              <a:buClr>
                <a:schemeClr val="tx1"/>
              </a:buClr>
              <a:buSzPct val="70000"/>
              <a:buNone/>
            </a:pPr>
            <a:endParaRPr lang="en-GB" sz="3200" dirty="0" smtClean="0">
              <a:solidFill>
                <a:schemeClr val="tx2"/>
              </a:solidFill>
              <a:latin typeface="Arial" charset="0"/>
            </a:endParaRPr>
          </a:p>
          <a:p>
            <a:pPr marL="0" lvl="0" indent="0" algn="ctr" fontAlgn="base">
              <a:spcAft>
                <a:spcPct val="0"/>
              </a:spcAft>
              <a:buClr>
                <a:schemeClr val="tx1"/>
              </a:buClr>
              <a:buSzPct val="70000"/>
              <a:buNone/>
            </a:pPr>
            <a:endParaRPr lang="en-GB" sz="3200" dirty="0" smtClean="0">
              <a:solidFill>
                <a:schemeClr val="tx2"/>
              </a:solidFill>
              <a:latin typeface="Arial" charset="0"/>
            </a:endParaRPr>
          </a:p>
          <a:p>
            <a:pPr marL="0" lvl="0" indent="0" algn="ctr" fontAlgn="base">
              <a:spcAft>
                <a:spcPct val="0"/>
              </a:spcAft>
              <a:buClr>
                <a:schemeClr val="tx1"/>
              </a:buClr>
              <a:buSzPct val="70000"/>
              <a:buNone/>
            </a:pPr>
            <a:endParaRPr lang="en-GB" sz="3200" dirty="0" smtClean="0">
              <a:solidFill>
                <a:schemeClr val="tx2"/>
              </a:solidFill>
              <a:latin typeface="Arial" charset="0"/>
            </a:endParaRPr>
          </a:p>
          <a:p>
            <a:pPr marL="0" lvl="0" indent="0" algn="ctr" fontAlgn="base">
              <a:spcAft>
                <a:spcPct val="0"/>
              </a:spcAft>
              <a:buClr>
                <a:schemeClr val="tx1"/>
              </a:buClr>
              <a:buSzPct val="70000"/>
              <a:buNone/>
            </a:pPr>
            <a:endParaRPr lang="en-GB" sz="3200" dirty="0" smtClean="0">
              <a:solidFill>
                <a:schemeClr val="tx2"/>
              </a:solidFill>
              <a:latin typeface="Arial" charset="0"/>
            </a:endParaRPr>
          </a:p>
          <a:p>
            <a:pPr marL="0" lvl="0" indent="0" algn="ctr" fontAlgn="base">
              <a:spcAft>
                <a:spcPct val="0"/>
              </a:spcAft>
              <a:buClr>
                <a:schemeClr val="tx1"/>
              </a:buClr>
              <a:buSzPct val="70000"/>
              <a:buNone/>
            </a:pPr>
            <a:r>
              <a:rPr lang="en-GB" sz="3200" dirty="0" smtClean="0">
                <a:solidFill>
                  <a:schemeClr val="tx2"/>
                </a:solidFill>
                <a:latin typeface="Arial" charset="0"/>
              </a:rPr>
              <a:t>Lactate</a:t>
            </a:r>
          </a:p>
          <a:p>
            <a:pPr marL="0" lvl="0" indent="0" algn="ctr" fontAlgn="base">
              <a:spcAft>
                <a:spcPct val="0"/>
              </a:spcAft>
              <a:buClr>
                <a:schemeClr val="tx1"/>
              </a:buClr>
              <a:buSzPct val="70000"/>
              <a:buNone/>
            </a:pPr>
            <a:endParaRPr lang="en-GB" sz="3200" dirty="0" smtClean="0">
              <a:solidFill>
                <a:schemeClr val="tx2"/>
              </a:solidFill>
              <a:latin typeface="Arial" charset="0"/>
            </a:endParaRPr>
          </a:p>
          <a:p>
            <a:pPr marL="0" lvl="0" indent="0" algn="ctr" fontAlgn="base">
              <a:spcAft>
                <a:spcPct val="0"/>
              </a:spcAft>
              <a:buClr>
                <a:schemeClr val="tx1"/>
              </a:buClr>
              <a:buSzPct val="70000"/>
              <a:buNone/>
            </a:pPr>
            <a:r>
              <a:rPr lang="en-GB" dirty="0" smtClean="0">
                <a:solidFill>
                  <a:srgbClr val="CC0000"/>
                </a:solidFill>
                <a:latin typeface="Arial" charset="0"/>
              </a:rPr>
              <a:t>‘Dead-end’: </a:t>
            </a:r>
            <a:r>
              <a:rPr lang="en-GB" dirty="0" smtClean="0">
                <a:solidFill>
                  <a:schemeClr val="tx2"/>
                </a:solidFill>
                <a:latin typeface="Arial" charset="0"/>
              </a:rPr>
              <a:t>NADH from </a:t>
            </a:r>
            <a:r>
              <a:rPr lang="en-GB" dirty="0" err="1" smtClean="0">
                <a:solidFill>
                  <a:schemeClr val="tx2"/>
                </a:solidFill>
                <a:latin typeface="Arial" charset="0"/>
              </a:rPr>
              <a:t>Glycolysis</a:t>
            </a:r>
            <a:r>
              <a:rPr lang="en-GB" dirty="0" smtClean="0">
                <a:solidFill>
                  <a:schemeClr val="tx2"/>
                </a:solidFill>
                <a:latin typeface="Arial" charset="0"/>
              </a:rPr>
              <a:t> is used up!!!</a:t>
            </a:r>
          </a:p>
          <a:p>
            <a:pPr marL="0" lvl="0" indent="0" algn="ctr" fontAlgn="base">
              <a:spcAft>
                <a:spcPct val="0"/>
              </a:spcAft>
              <a:buClr>
                <a:schemeClr val="tx1"/>
              </a:buClr>
              <a:buSzPct val="70000"/>
              <a:buNone/>
            </a:pPr>
            <a:endParaRPr lang="en-GB" dirty="0" smtClean="0">
              <a:solidFill>
                <a:schemeClr val="tx2"/>
              </a:solidFill>
              <a:latin typeface="Arial" charset="0"/>
            </a:endParaRPr>
          </a:p>
          <a:p>
            <a:pPr marL="0" lvl="0" indent="0" algn="ctr" fontAlgn="base">
              <a:spcAft>
                <a:spcPct val="0"/>
              </a:spcAft>
              <a:buClr>
                <a:schemeClr val="tx1"/>
              </a:buClr>
              <a:buSzPct val="70000"/>
              <a:buNone/>
            </a:pPr>
            <a:r>
              <a:rPr lang="en-GB" dirty="0" smtClean="0">
                <a:solidFill>
                  <a:schemeClr val="tx2"/>
                </a:solidFill>
                <a:latin typeface="Arial" charset="0"/>
              </a:rPr>
              <a:t>Only 2 x ATP made – not much.</a:t>
            </a:r>
          </a:p>
          <a:p>
            <a:endParaRPr lang="en-GB" dirty="0"/>
          </a:p>
        </p:txBody>
      </p:sp>
      <p:cxnSp>
        <p:nvCxnSpPr>
          <p:cNvPr id="10" name="Straight Arrow Connector 9"/>
          <p:cNvCxnSpPr/>
          <p:nvPr/>
        </p:nvCxnSpPr>
        <p:spPr>
          <a:xfrm>
            <a:off x="6660232" y="2636912"/>
            <a:ext cx="0" cy="1584176"/>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11" name="Curved Right Arrow 10"/>
          <p:cNvSpPr/>
          <p:nvPr/>
        </p:nvSpPr>
        <p:spPr>
          <a:xfrm>
            <a:off x="6732240" y="3068960"/>
            <a:ext cx="576064"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7452320" y="2996952"/>
            <a:ext cx="936104" cy="369332"/>
          </a:xfrm>
          <a:prstGeom prst="rect">
            <a:avLst/>
          </a:prstGeom>
          <a:noFill/>
        </p:spPr>
        <p:txBody>
          <a:bodyPr wrap="square" rtlCol="0">
            <a:spAutoFit/>
          </a:bodyPr>
          <a:lstStyle/>
          <a:p>
            <a:r>
              <a:rPr lang="en-GB" b="1" dirty="0" smtClean="0"/>
              <a:t>NADH</a:t>
            </a:r>
            <a:endParaRPr lang="en-GB" b="1" dirty="0"/>
          </a:p>
        </p:txBody>
      </p:sp>
      <p:sp>
        <p:nvSpPr>
          <p:cNvPr id="14" name="TextBox 13"/>
          <p:cNvSpPr txBox="1"/>
          <p:nvPr/>
        </p:nvSpPr>
        <p:spPr>
          <a:xfrm>
            <a:off x="7524328" y="3429000"/>
            <a:ext cx="936104" cy="369332"/>
          </a:xfrm>
          <a:prstGeom prst="rect">
            <a:avLst/>
          </a:prstGeom>
          <a:noFill/>
        </p:spPr>
        <p:txBody>
          <a:bodyPr wrap="square" rtlCol="0">
            <a:spAutoFit/>
          </a:bodyPr>
          <a:lstStyle/>
          <a:p>
            <a:r>
              <a:rPr lang="en-GB" b="1" dirty="0" smtClean="0"/>
              <a:t>NAD</a:t>
            </a:r>
            <a:endParaRPr lang="en-GB"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0"/>
            <a:ext cx="7772400" cy="1470025"/>
          </a:xfrm>
        </p:spPr>
        <p:txBody>
          <a:bodyPr/>
          <a:lstStyle/>
          <a:p>
            <a:r>
              <a:rPr lang="en-GB" dirty="0" smtClean="0"/>
              <a:t>Plenary</a:t>
            </a:r>
            <a:endParaRPr lang="en-GB" dirty="0"/>
          </a:p>
        </p:txBody>
      </p:sp>
      <p:sp>
        <p:nvSpPr>
          <p:cNvPr id="4" name="Date Placeholder 3"/>
          <p:cNvSpPr>
            <a:spLocks noGrp="1"/>
          </p:cNvSpPr>
          <p:nvPr>
            <p:ph type="dt" sz="half" idx="10"/>
          </p:nvPr>
        </p:nvSpPr>
        <p:spPr/>
        <p:txBody>
          <a:bodyPr/>
          <a:lstStyle/>
          <a:p>
            <a:fld id="{64D17643-CDA7-4C40-8348-7D319F88DDBC}" type="datetime1">
              <a:rPr lang="en-GB" smtClean="0"/>
              <a:pPr/>
              <a:t>27/09/2013</a:t>
            </a:fld>
            <a:r>
              <a:rPr lang="en-GB" smtClean="0"/>
              <a:t> </a:t>
            </a:r>
            <a:endParaRPr lang="en-GB" dirty="0"/>
          </a:p>
        </p:txBody>
      </p:sp>
      <p:sp>
        <p:nvSpPr>
          <p:cNvPr id="5" name="Footer Placeholder 4"/>
          <p:cNvSpPr>
            <a:spLocks noGrp="1"/>
          </p:cNvSpPr>
          <p:nvPr>
            <p:ph type="ftr" sz="quarter" idx="11"/>
          </p:nvPr>
        </p:nvSpPr>
        <p:spPr/>
        <p:txBody>
          <a:bodyPr/>
          <a:lstStyle/>
          <a:p>
            <a:r>
              <a:rPr lang="en-GB" smtClean="0"/>
              <a:t>Mr A Lovat </a:t>
            </a:r>
            <a:endParaRPr lang="en-GB" dirty="0"/>
          </a:p>
        </p:txBody>
      </p:sp>
      <p:sp>
        <p:nvSpPr>
          <p:cNvPr id="6" name="Slide Number Placeholder 5"/>
          <p:cNvSpPr>
            <a:spLocks noGrp="1"/>
          </p:cNvSpPr>
          <p:nvPr>
            <p:ph type="sldNum" sz="quarter" idx="12"/>
          </p:nvPr>
        </p:nvSpPr>
        <p:spPr/>
        <p:txBody>
          <a:bodyPr/>
          <a:lstStyle/>
          <a:p>
            <a:fld id="{4C189E12-4EBC-49B6-AD2A-A00411212FCA}" type="slidenum">
              <a:rPr lang="en-GB" smtClean="0"/>
              <a:pPr/>
              <a:t>28</a:t>
            </a:fld>
            <a:endParaRPr lang="en-GB" dirty="0"/>
          </a:p>
        </p:txBody>
      </p:sp>
      <p:sp>
        <p:nvSpPr>
          <p:cNvPr id="7" name="Subtitle 6"/>
          <p:cNvSpPr>
            <a:spLocks noGrp="1"/>
          </p:cNvSpPr>
          <p:nvPr>
            <p:ph type="subTitle" idx="1"/>
          </p:nvPr>
        </p:nvSpPr>
        <p:spPr/>
        <p:txBody>
          <a:bodyPr/>
          <a:lstStyle/>
          <a:p>
            <a:r>
              <a:rPr lang="en-GB" dirty="0" smtClean="0">
                <a:hlinkClick r:id="rId2" action="ppaction://hlinkfile"/>
              </a:rPr>
              <a:t>Questions</a:t>
            </a:r>
            <a:endParaRPr lang="en-GB" dirty="0" smtClean="0"/>
          </a:p>
          <a:p>
            <a:r>
              <a:rPr lang="en-GB" dirty="0" smtClean="0">
                <a:hlinkClick r:id="rId3" action="ppaction://hlinkfile"/>
              </a:rPr>
              <a:t>Answers</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ction="ppaction://hlinkfile"/>
              </a:rPr>
              <a:t>Homework</a:t>
            </a:r>
            <a:endParaRPr lang="en-GB" dirty="0"/>
          </a:p>
        </p:txBody>
      </p:sp>
      <p:sp>
        <p:nvSpPr>
          <p:cNvPr id="3" name="Subtitle 2"/>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fld id="{64D17643-CDA7-4C40-8348-7D319F88DDBC}" type="datetime1">
              <a:rPr lang="en-GB" smtClean="0"/>
              <a:pPr/>
              <a:t>27/09/2013</a:t>
            </a:fld>
            <a:r>
              <a:rPr lang="en-GB" smtClean="0"/>
              <a:t> </a:t>
            </a:r>
            <a:endParaRPr lang="en-GB" dirty="0"/>
          </a:p>
        </p:txBody>
      </p:sp>
      <p:sp>
        <p:nvSpPr>
          <p:cNvPr id="5" name="Footer Placeholder 4"/>
          <p:cNvSpPr>
            <a:spLocks noGrp="1"/>
          </p:cNvSpPr>
          <p:nvPr>
            <p:ph type="ftr" sz="quarter" idx="11"/>
          </p:nvPr>
        </p:nvSpPr>
        <p:spPr/>
        <p:txBody>
          <a:bodyPr/>
          <a:lstStyle/>
          <a:p>
            <a:r>
              <a:rPr lang="en-GB" smtClean="0"/>
              <a:t>Mr A Lovat </a:t>
            </a:r>
            <a:endParaRPr lang="en-GB" dirty="0"/>
          </a:p>
        </p:txBody>
      </p:sp>
      <p:sp>
        <p:nvSpPr>
          <p:cNvPr id="6" name="Slide Number Placeholder 5"/>
          <p:cNvSpPr>
            <a:spLocks noGrp="1"/>
          </p:cNvSpPr>
          <p:nvPr>
            <p:ph type="sldNum" sz="quarter" idx="12"/>
          </p:nvPr>
        </p:nvSpPr>
        <p:spPr/>
        <p:txBody>
          <a:bodyPr/>
          <a:lstStyle/>
          <a:p>
            <a:fld id="{4C189E12-4EBC-49B6-AD2A-A00411212FCA}" type="slidenum">
              <a:rPr lang="en-GB" smtClean="0"/>
              <a:pPr/>
              <a:t>29</a:t>
            </a:fld>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a:t>A Summary of Respiration</a:t>
            </a:r>
          </a:p>
        </p:txBody>
      </p:sp>
      <p:sp>
        <p:nvSpPr>
          <p:cNvPr id="75779" name="Rectangle 3"/>
          <p:cNvSpPr>
            <a:spLocks noGrp="1" noChangeArrowheads="1"/>
          </p:cNvSpPr>
          <p:nvPr>
            <p:ph type="body" idx="1"/>
          </p:nvPr>
        </p:nvSpPr>
        <p:spPr>
          <a:xfrm>
            <a:off x="457200" y="1719263"/>
            <a:ext cx="8229600" cy="4805362"/>
          </a:xfrm>
        </p:spPr>
        <p:txBody>
          <a:bodyPr>
            <a:normAutofit fontScale="92500" lnSpcReduction="10000"/>
          </a:bodyPr>
          <a:lstStyle/>
          <a:p>
            <a:pPr>
              <a:lnSpc>
                <a:spcPct val="90000"/>
              </a:lnSpc>
              <a:buFont typeface="Wingdings" pitchFamily="2" charset="2"/>
              <a:buNone/>
            </a:pPr>
            <a:r>
              <a:rPr lang="en-GB" dirty="0"/>
              <a:t>C</a:t>
            </a:r>
            <a:r>
              <a:rPr lang="en-GB" baseline="-25000" dirty="0"/>
              <a:t>6</a:t>
            </a:r>
            <a:r>
              <a:rPr lang="en-GB" dirty="0"/>
              <a:t>H</a:t>
            </a:r>
            <a:r>
              <a:rPr lang="en-GB" baseline="-25000" dirty="0"/>
              <a:t>12</a:t>
            </a:r>
            <a:r>
              <a:rPr lang="en-GB" dirty="0"/>
              <a:t>O</a:t>
            </a:r>
            <a:r>
              <a:rPr lang="en-GB" baseline="-25000" dirty="0"/>
              <a:t>6</a:t>
            </a:r>
            <a:r>
              <a:rPr lang="en-GB" dirty="0"/>
              <a:t> + 6O</a:t>
            </a:r>
            <a:r>
              <a:rPr lang="en-GB" baseline="-25000" dirty="0"/>
              <a:t>2</a:t>
            </a:r>
            <a:r>
              <a:rPr lang="en-GB" dirty="0"/>
              <a:t>		   6CO</a:t>
            </a:r>
            <a:r>
              <a:rPr lang="en-GB" baseline="-25000" dirty="0"/>
              <a:t>2</a:t>
            </a:r>
            <a:r>
              <a:rPr lang="en-GB" dirty="0"/>
              <a:t> + 6 H</a:t>
            </a:r>
            <a:r>
              <a:rPr lang="en-GB" baseline="-25000" dirty="0"/>
              <a:t>2</a:t>
            </a:r>
            <a:r>
              <a:rPr lang="en-GB" dirty="0"/>
              <a:t>O + 36ATP</a:t>
            </a:r>
          </a:p>
          <a:p>
            <a:pPr>
              <a:lnSpc>
                <a:spcPct val="90000"/>
              </a:lnSpc>
              <a:buFont typeface="Wingdings" pitchFamily="2" charset="2"/>
              <a:buNone/>
            </a:pPr>
            <a:endParaRPr lang="en-GB" dirty="0"/>
          </a:p>
          <a:p>
            <a:pPr>
              <a:lnSpc>
                <a:spcPct val="90000"/>
              </a:lnSpc>
              <a:buFont typeface="Wingdings" pitchFamily="2" charset="2"/>
              <a:buNone/>
            </a:pPr>
            <a:r>
              <a:rPr lang="en-GB" dirty="0"/>
              <a:t>This is </a:t>
            </a:r>
            <a:r>
              <a:rPr lang="en-GB" dirty="0" smtClean="0"/>
              <a:t>a </a:t>
            </a:r>
            <a:r>
              <a:rPr lang="en-GB" dirty="0"/>
              <a:t>summary of </a:t>
            </a:r>
            <a:r>
              <a:rPr lang="en-GB" dirty="0" smtClean="0"/>
              <a:t>several metabolic </a:t>
            </a:r>
            <a:r>
              <a:rPr lang="en-GB" dirty="0"/>
              <a:t>pathways and the process by which most ATP molecules are made. </a:t>
            </a:r>
          </a:p>
          <a:p>
            <a:pPr>
              <a:lnSpc>
                <a:spcPct val="90000"/>
              </a:lnSpc>
              <a:buFont typeface="Wingdings" pitchFamily="2" charset="2"/>
              <a:buNone/>
            </a:pPr>
            <a:endParaRPr lang="en-GB" sz="900" dirty="0"/>
          </a:p>
          <a:p>
            <a:pPr>
              <a:lnSpc>
                <a:spcPct val="90000"/>
              </a:lnSpc>
              <a:buFont typeface="Wingdings" pitchFamily="2" charset="2"/>
              <a:buNone/>
            </a:pPr>
            <a:r>
              <a:rPr lang="en-GB" dirty="0"/>
              <a:t>These are:</a:t>
            </a:r>
          </a:p>
          <a:p>
            <a:pPr>
              <a:lnSpc>
                <a:spcPct val="90000"/>
              </a:lnSpc>
            </a:pPr>
            <a:r>
              <a:rPr lang="en-GB" dirty="0" err="1" smtClean="0"/>
              <a:t>Glycolysis</a:t>
            </a:r>
            <a:endParaRPr lang="en-GB" dirty="0" smtClean="0"/>
          </a:p>
          <a:p>
            <a:pPr>
              <a:lnSpc>
                <a:spcPct val="90000"/>
              </a:lnSpc>
            </a:pPr>
            <a:r>
              <a:rPr lang="en-GB" dirty="0" smtClean="0"/>
              <a:t>Link Reaction</a:t>
            </a:r>
            <a:endParaRPr lang="en-GB" dirty="0"/>
          </a:p>
          <a:p>
            <a:pPr>
              <a:lnSpc>
                <a:spcPct val="90000"/>
              </a:lnSpc>
            </a:pPr>
            <a:r>
              <a:rPr lang="en-GB" dirty="0"/>
              <a:t>Krebs’ cycle</a:t>
            </a:r>
          </a:p>
          <a:p>
            <a:pPr>
              <a:lnSpc>
                <a:spcPct val="90000"/>
              </a:lnSpc>
            </a:pPr>
            <a:r>
              <a:rPr lang="en-GB" dirty="0" smtClean="0"/>
              <a:t>Electron Transport Chain</a:t>
            </a:r>
            <a:endParaRPr lang="en-GB" dirty="0"/>
          </a:p>
        </p:txBody>
      </p:sp>
      <p:sp>
        <p:nvSpPr>
          <p:cNvPr id="75780" name="Line 4"/>
          <p:cNvSpPr>
            <a:spLocks noChangeShapeType="1"/>
          </p:cNvSpPr>
          <p:nvPr/>
        </p:nvSpPr>
        <p:spPr bwMode="auto">
          <a:xfrm>
            <a:off x="3276600" y="1989138"/>
            <a:ext cx="1079500" cy="0"/>
          </a:xfrm>
          <a:prstGeom prst="line">
            <a:avLst/>
          </a:prstGeom>
          <a:noFill/>
          <a:ln w="9525">
            <a:solidFill>
              <a:schemeClr val="tx1"/>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Glycolysis</a:t>
            </a:r>
            <a:r>
              <a:rPr lang="en-GB" dirty="0" smtClean="0"/>
              <a:t> recap</a:t>
            </a:r>
            <a:endParaRPr lang="en-GB" dirty="0"/>
          </a:p>
        </p:txBody>
      </p:sp>
      <p:sp>
        <p:nvSpPr>
          <p:cNvPr id="3" name="Content Placeholder 2"/>
          <p:cNvSpPr>
            <a:spLocks noGrp="1"/>
          </p:cNvSpPr>
          <p:nvPr>
            <p:ph idx="1"/>
          </p:nvPr>
        </p:nvSpPr>
        <p:spPr/>
        <p:txBody>
          <a:bodyPr/>
          <a:lstStyle/>
          <a:p>
            <a:r>
              <a:rPr lang="en-GB" dirty="0" smtClean="0">
                <a:hlinkClick r:id="rId2"/>
              </a:rPr>
              <a:t>http://highered.mcgraw-hill.com/sites/0072507470/student_view0/chapter25/animation__how_glycolysis_works.html</a:t>
            </a:r>
            <a:r>
              <a:rPr lang="en-GB" dirty="0" smtClean="0"/>
              <a:t> </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00063" y="214313"/>
            <a:ext cx="8215312" cy="1214437"/>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defRPr/>
            </a:pPr>
            <a:endParaRPr lang="en-GB"/>
          </a:p>
        </p:txBody>
      </p:sp>
      <p:sp>
        <p:nvSpPr>
          <p:cNvPr id="4099" name="Text Box 4"/>
          <p:cNvSpPr txBox="1">
            <a:spLocks noChangeArrowheads="1"/>
          </p:cNvSpPr>
          <p:nvPr/>
        </p:nvSpPr>
        <p:spPr bwMode="auto">
          <a:xfrm>
            <a:off x="3111500" y="207963"/>
            <a:ext cx="184150" cy="366712"/>
          </a:xfrm>
          <a:prstGeom prst="rect">
            <a:avLst/>
          </a:prstGeom>
          <a:noFill/>
          <a:ln w="9525">
            <a:noFill/>
            <a:miter lim="800000"/>
            <a:headEnd/>
            <a:tailEnd/>
          </a:ln>
        </p:spPr>
        <p:txBody>
          <a:bodyPr wrap="none">
            <a:spAutoFit/>
          </a:bodyPr>
          <a:lstStyle/>
          <a:p>
            <a:endParaRPr lang="en-US"/>
          </a:p>
        </p:txBody>
      </p:sp>
      <p:sp>
        <p:nvSpPr>
          <p:cNvPr id="4100" name="Title 4"/>
          <p:cNvSpPr>
            <a:spLocks noGrp="1"/>
          </p:cNvSpPr>
          <p:nvPr>
            <p:ph type="title"/>
          </p:nvPr>
        </p:nvSpPr>
        <p:spPr/>
        <p:txBody>
          <a:bodyPr/>
          <a:lstStyle/>
          <a:p>
            <a:pPr eaLnBrk="1" hangingPunct="1"/>
            <a:r>
              <a:rPr lang="en-GB" smtClean="0"/>
              <a:t>Glycolysis</a:t>
            </a:r>
          </a:p>
        </p:txBody>
      </p:sp>
      <p:sp>
        <p:nvSpPr>
          <p:cNvPr id="9" name="TextBox 8"/>
          <p:cNvSpPr txBox="1">
            <a:spLocks noChangeArrowheads="1"/>
          </p:cNvSpPr>
          <p:nvPr/>
        </p:nvSpPr>
        <p:spPr bwMode="auto">
          <a:xfrm>
            <a:off x="3571875" y="1500188"/>
            <a:ext cx="2903538" cy="646112"/>
          </a:xfrm>
          <a:prstGeom prst="rect">
            <a:avLst/>
          </a:prstGeom>
          <a:noFill/>
          <a:ln w="9525">
            <a:noFill/>
            <a:miter lim="800000"/>
            <a:headEnd/>
            <a:tailEnd/>
          </a:ln>
        </p:spPr>
        <p:txBody>
          <a:bodyPr wrap="none">
            <a:spAutoFit/>
          </a:bodyPr>
          <a:lstStyle/>
          <a:p>
            <a:r>
              <a:rPr lang="en-GB" sz="3600"/>
              <a:t>Glucose (6C)</a:t>
            </a:r>
          </a:p>
        </p:txBody>
      </p:sp>
      <p:cxnSp>
        <p:nvCxnSpPr>
          <p:cNvPr id="11" name="Straight Arrow Connector 10"/>
          <p:cNvCxnSpPr/>
          <p:nvPr/>
        </p:nvCxnSpPr>
        <p:spPr>
          <a:xfrm rot="16200000" flipH="1">
            <a:off x="3893344" y="2750344"/>
            <a:ext cx="121443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urved Right Arrow 11"/>
          <p:cNvSpPr/>
          <p:nvPr/>
        </p:nvSpPr>
        <p:spPr>
          <a:xfrm>
            <a:off x="4572000" y="2357438"/>
            <a:ext cx="1143000" cy="78581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3" name="TextBox 12"/>
          <p:cNvSpPr txBox="1">
            <a:spLocks noChangeArrowheads="1"/>
          </p:cNvSpPr>
          <p:nvPr/>
        </p:nvSpPr>
        <p:spPr bwMode="auto">
          <a:xfrm>
            <a:off x="5786438" y="2143125"/>
            <a:ext cx="795337" cy="369888"/>
          </a:xfrm>
          <a:prstGeom prst="rect">
            <a:avLst/>
          </a:prstGeom>
          <a:noFill/>
          <a:ln w="9525">
            <a:noFill/>
            <a:miter lim="800000"/>
            <a:headEnd/>
            <a:tailEnd/>
          </a:ln>
        </p:spPr>
        <p:txBody>
          <a:bodyPr wrap="none">
            <a:spAutoFit/>
          </a:bodyPr>
          <a:lstStyle/>
          <a:p>
            <a:r>
              <a:rPr lang="en-GB"/>
              <a:t>2 ATP</a:t>
            </a:r>
          </a:p>
        </p:txBody>
      </p:sp>
      <p:sp>
        <p:nvSpPr>
          <p:cNvPr id="14" name="TextBox 13"/>
          <p:cNvSpPr txBox="1">
            <a:spLocks noChangeArrowheads="1"/>
          </p:cNvSpPr>
          <p:nvPr/>
        </p:nvSpPr>
        <p:spPr bwMode="auto">
          <a:xfrm>
            <a:off x="5786438" y="2714625"/>
            <a:ext cx="838200" cy="369888"/>
          </a:xfrm>
          <a:prstGeom prst="rect">
            <a:avLst/>
          </a:prstGeom>
          <a:noFill/>
          <a:ln w="9525">
            <a:noFill/>
            <a:miter lim="800000"/>
            <a:headEnd/>
            <a:tailEnd/>
          </a:ln>
        </p:spPr>
        <p:txBody>
          <a:bodyPr wrap="none">
            <a:spAutoFit/>
          </a:bodyPr>
          <a:lstStyle/>
          <a:p>
            <a:r>
              <a:rPr lang="en-GB"/>
              <a:t>2 ADP</a:t>
            </a:r>
          </a:p>
        </p:txBody>
      </p:sp>
      <p:sp>
        <p:nvSpPr>
          <p:cNvPr id="15" name="TextBox 14"/>
          <p:cNvSpPr txBox="1">
            <a:spLocks noChangeArrowheads="1"/>
          </p:cNvSpPr>
          <p:nvPr/>
        </p:nvSpPr>
        <p:spPr bwMode="auto">
          <a:xfrm>
            <a:off x="2357438" y="2428875"/>
            <a:ext cx="1812925" cy="369888"/>
          </a:xfrm>
          <a:prstGeom prst="rect">
            <a:avLst/>
          </a:prstGeom>
          <a:noFill/>
          <a:ln w="9525">
            <a:noFill/>
            <a:miter lim="800000"/>
            <a:headEnd/>
            <a:tailEnd/>
          </a:ln>
        </p:spPr>
        <p:txBody>
          <a:bodyPr wrap="none">
            <a:spAutoFit/>
          </a:bodyPr>
          <a:lstStyle/>
          <a:p>
            <a:r>
              <a:rPr lang="en-GB">
                <a:solidFill>
                  <a:srgbClr val="FF0000"/>
                </a:solidFill>
              </a:rPr>
              <a:t>phosphorylation</a:t>
            </a:r>
          </a:p>
        </p:txBody>
      </p:sp>
      <p:sp>
        <p:nvSpPr>
          <p:cNvPr id="16" name="TextBox 15"/>
          <p:cNvSpPr txBox="1">
            <a:spLocks noChangeArrowheads="1"/>
          </p:cNvSpPr>
          <p:nvPr/>
        </p:nvSpPr>
        <p:spPr bwMode="auto">
          <a:xfrm>
            <a:off x="2500313" y="3357563"/>
            <a:ext cx="5648325" cy="646112"/>
          </a:xfrm>
          <a:prstGeom prst="rect">
            <a:avLst/>
          </a:prstGeom>
          <a:noFill/>
          <a:ln w="9525">
            <a:noFill/>
            <a:miter lim="800000"/>
            <a:headEnd/>
            <a:tailEnd/>
          </a:ln>
        </p:spPr>
        <p:txBody>
          <a:bodyPr wrap="none">
            <a:spAutoFit/>
          </a:bodyPr>
          <a:lstStyle/>
          <a:p>
            <a:r>
              <a:rPr lang="en-GB" sz="3600"/>
              <a:t>Fructose diphosphate (6C)</a:t>
            </a:r>
          </a:p>
        </p:txBody>
      </p:sp>
      <p:cxnSp>
        <p:nvCxnSpPr>
          <p:cNvPr id="18" name="Straight Arrow Connector 17"/>
          <p:cNvCxnSpPr/>
          <p:nvPr/>
        </p:nvCxnSpPr>
        <p:spPr>
          <a:xfrm rot="10800000" flipV="1">
            <a:off x="2500313" y="4071938"/>
            <a:ext cx="1928812" cy="100012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86313" y="4071938"/>
            <a:ext cx="1643062" cy="100012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71500" y="4943475"/>
            <a:ext cx="3857625" cy="1200150"/>
          </a:xfrm>
          <a:prstGeom prst="rect">
            <a:avLst/>
          </a:prstGeom>
          <a:noFill/>
          <a:ln w="9525">
            <a:noFill/>
            <a:miter lim="800000"/>
            <a:headEnd/>
            <a:tailEnd/>
          </a:ln>
        </p:spPr>
        <p:txBody>
          <a:bodyPr>
            <a:spAutoFit/>
          </a:bodyPr>
          <a:lstStyle/>
          <a:p>
            <a:r>
              <a:rPr lang="en-GB" sz="3600"/>
              <a:t>Glyceraldehyde 3-phosphate (3C)</a:t>
            </a:r>
          </a:p>
        </p:txBody>
      </p:sp>
      <p:sp>
        <p:nvSpPr>
          <p:cNvPr id="23" name="TextBox 22"/>
          <p:cNvSpPr txBox="1">
            <a:spLocks noChangeArrowheads="1"/>
          </p:cNvSpPr>
          <p:nvPr/>
        </p:nvSpPr>
        <p:spPr bwMode="auto">
          <a:xfrm>
            <a:off x="4786313" y="5000625"/>
            <a:ext cx="3857625" cy="1200150"/>
          </a:xfrm>
          <a:prstGeom prst="rect">
            <a:avLst/>
          </a:prstGeom>
          <a:noFill/>
          <a:ln w="9525">
            <a:noFill/>
            <a:miter lim="800000"/>
            <a:headEnd/>
            <a:tailEnd/>
          </a:ln>
        </p:spPr>
        <p:txBody>
          <a:bodyPr>
            <a:spAutoFit/>
          </a:bodyPr>
          <a:lstStyle/>
          <a:p>
            <a:r>
              <a:rPr lang="en-GB" sz="3600"/>
              <a:t>Glyceraldehyde 3-phosphate (3C)</a:t>
            </a:r>
          </a:p>
        </p:txBody>
      </p:sp>
      <p:sp>
        <p:nvSpPr>
          <p:cNvPr id="26" name="Oval Callout 25"/>
          <p:cNvSpPr/>
          <p:nvPr/>
        </p:nvSpPr>
        <p:spPr>
          <a:xfrm>
            <a:off x="6786563" y="1857375"/>
            <a:ext cx="1857375" cy="1000125"/>
          </a:xfrm>
          <a:prstGeom prst="wedgeEllipseCallout">
            <a:avLst>
              <a:gd name="adj1" fmla="val -42797"/>
              <a:gd name="adj2" fmla="val 428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Initial energy investment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20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20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bg/>
                                          </p:spTgt>
                                        </p:tgtEl>
                                        <p:attrNameLst>
                                          <p:attrName>style.visibility</p:attrName>
                                        </p:attrNameLst>
                                      </p:cBhvr>
                                      <p:to>
                                        <p:strVal val="visible"/>
                                      </p:to>
                                    </p:set>
                                    <p:animEffect transition="in" filter="fade">
                                      <p:cBhvr>
                                        <p:cTn id="37" dur="2000"/>
                                        <p:tgtEl>
                                          <p:spTgt spid="2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fade">
                                      <p:cBhvr>
                                        <p:cTn id="42" dur="20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20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xEl>
                                              <p:pRg st="0" end="0"/>
                                            </p:txEl>
                                          </p:spTgt>
                                        </p:tgtEl>
                                        <p:attrNameLst>
                                          <p:attrName>style.visibility</p:attrName>
                                        </p:attrNameLst>
                                      </p:cBhvr>
                                      <p:to>
                                        <p:strVal val="visible"/>
                                      </p:to>
                                    </p:set>
                                    <p:animEffect transition="in" filter="fade">
                                      <p:cBhvr>
                                        <p:cTn id="64" dur="2000"/>
                                        <p:tgtEl>
                                          <p:spTgt spid="2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fade">
                                      <p:cBhvr>
                                        <p:cTn id="69"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animBg="1"/>
      <p:bldP spid="13" grpId="0" build="p"/>
      <p:bldP spid="14" grpId="0" build="p"/>
      <p:bldP spid="15" grpId="0" build="p"/>
      <p:bldP spid="16" grpId="0" build="p"/>
      <p:bldP spid="22" grpId="0" build="p"/>
      <p:bldP spid="23" grpId="0" build="p"/>
      <p:bldP spid="26"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57188" y="357188"/>
            <a:ext cx="3857625" cy="1200150"/>
          </a:xfrm>
          <a:prstGeom prst="rect">
            <a:avLst/>
          </a:prstGeom>
          <a:noFill/>
          <a:ln w="9525">
            <a:noFill/>
            <a:miter lim="800000"/>
            <a:headEnd/>
            <a:tailEnd/>
          </a:ln>
        </p:spPr>
        <p:txBody>
          <a:bodyPr>
            <a:spAutoFit/>
          </a:bodyPr>
          <a:lstStyle/>
          <a:p>
            <a:r>
              <a:rPr lang="en-GB" sz="3600"/>
              <a:t>Glyceraldehyde 3-phosphate (3C)</a:t>
            </a:r>
          </a:p>
        </p:txBody>
      </p:sp>
      <p:sp>
        <p:nvSpPr>
          <p:cNvPr id="5" name="TextBox 4"/>
          <p:cNvSpPr txBox="1">
            <a:spLocks noChangeArrowheads="1"/>
          </p:cNvSpPr>
          <p:nvPr/>
        </p:nvSpPr>
        <p:spPr bwMode="auto">
          <a:xfrm>
            <a:off x="4786313" y="285750"/>
            <a:ext cx="3857625" cy="1200150"/>
          </a:xfrm>
          <a:prstGeom prst="rect">
            <a:avLst/>
          </a:prstGeom>
          <a:noFill/>
          <a:ln w="9525">
            <a:noFill/>
            <a:miter lim="800000"/>
            <a:headEnd/>
            <a:tailEnd/>
          </a:ln>
        </p:spPr>
        <p:txBody>
          <a:bodyPr>
            <a:spAutoFit/>
          </a:bodyPr>
          <a:lstStyle/>
          <a:p>
            <a:r>
              <a:rPr lang="en-GB" sz="3600"/>
              <a:t>Glyceraldehyde 3-phosphate (3C)</a:t>
            </a:r>
          </a:p>
        </p:txBody>
      </p:sp>
      <p:cxnSp>
        <p:nvCxnSpPr>
          <p:cNvPr id="6" name="Straight Arrow Connector 5"/>
          <p:cNvCxnSpPr/>
          <p:nvPr/>
        </p:nvCxnSpPr>
        <p:spPr>
          <a:xfrm rot="5400000">
            <a:off x="-108744" y="3607594"/>
            <a:ext cx="4073525"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urved Right Arrow 7"/>
          <p:cNvSpPr/>
          <p:nvPr/>
        </p:nvSpPr>
        <p:spPr>
          <a:xfrm>
            <a:off x="2000250" y="2357438"/>
            <a:ext cx="1143000" cy="78581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9" name="Curved Right Arrow 8"/>
          <p:cNvSpPr/>
          <p:nvPr/>
        </p:nvSpPr>
        <p:spPr>
          <a:xfrm>
            <a:off x="6643688" y="2214563"/>
            <a:ext cx="1143000" cy="78581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cxnSp>
        <p:nvCxnSpPr>
          <p:cNvPr id="10" name="Straight Arrow Connector 9"/>
          <p:cNvCxnSpPr/>
          <p:nvPr/>
        </p:nvCxnSpPr>
        <p:spPr>
          <a:xfrm rot="5400000">
            <a:off x="4537075" y="3535363"/>
            <a:ext cx="4071937"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286125" y="2214563"/>
            <a:ext cx="671513" cy="369887"/>
          </a:xfrm>
          <a:prstGeom prst="rect">
            <a:avLst/>
          </a:prstGeom>
          <a:noFill/>
          <a:ln w="9525">
            <a:noFill/>
            <a:miter lim="800000"/>
            <a:headEnd/>
            <a:tailEnd/>
          </a:ln>
        </p:spPr>
        <p:txBody>
          <a:bodyPr wrap="none">
            <a:spAutoFit/>
          </a:bodyPr>
          <a:lstStyle/>
          <a:p>
            <a:r>
              <a:rPr lang="en-GB"/>
              <a:t>NAD</a:t>
            </a:r>
          </a:p>
        </p:txBody>
      </p:sp>
      <p:sp>
        <p:nvSpPr>
          <p:cNvPr id="12" name="TextBox 11"/>
          <p:cNvSpPr txBox="1">
            <a:spLocks noChangeArrowheads="1"/>
          </p:cNvSpPr>
          <p:nvPr/>
        </p:nvSpPr>
        <p:spPr bwMode="auto">
          <a:xfrm>
            <a:off x="3214688" y="2714625"/>
            <a:ext cx="1658937" cy="369888"/>
          </a:xfrm>
          <a:prstGeom prst="rect">
            <a:avLst/>
          </a:prstGeom>
          <a:noFill/>
          <a:ln w="9525">
            <a:noFill/>
            <a:miter lim="800000"/>
            <a:headEnd/>
            <a:tailEnd/>
          </a:ln>
        </p:spPr>
        <p:txBody>
          <a:bodyPr wrap="none">
            <a:spAutoFit/>
          </a:bodyPr>
          <a:lstStyle/>
          <a:p>
            <a:r>
              <a:rPr lang="en-GB"/>
              <a:t>Reduced NAD</a:t>
            </a:r>
          </a:p>
        </p:txBody>
      </p:sp>
      <p:sp>
        <p:nvSpPr>
          <p:cNvPr id="13" name="TextBox 12"/>
          <p:cNvSpPr txBox="1">
            <a:spLocks noChangeArrowheads="1"/>
          </p:cNvSpPr>
          <p:nvPr/>
        </p:nvSpPr>
        <p:spPr bwMode="auto">
          <a:xfrm>
            <a:off x="7858125" y="2071688"/>
            <a:ext cx="671513" cy="369887"/>
          </a:xfrm>
          <a:prstGeom prst="rect">
            <a:avLst/>
          </a:prstGeom>
          <a:noFill/>
          <a:ln w="9525">
            <a:noFill/>
            <a:miter lim="800000"/>
            <a:headEnd/>
            <a:tailEnd/>
          </a:ln>
        </p:spPr>
        <p:txBody>
          <a:bodyPr wrap="none">
            <a:spAutoFit/>
          </a:bodyPr>
          <a:lstStyle/>
          <a:p>
            <a:r>
              <a:rPr lang="en-GB"/>
              <a:t>NAD</a:t>
            </a:r>
          </a:p>
        </p:txBody>
      </p:sp>
      <p:sp>
        <p:nvSpPr>
          <p:cNvPr id="14" name="TextBox 13"/>
          <p:cNvSpPr txBox="1">
            <a:spLocks noChangeArrowheads="1"/>
          </p:cNvSpPr>
          <p:nvPr/>
        </p:nvSpPr>
        <p:spPr bwMode="auto">
          <a:xfrm>
            <a:off x="7485063" y="2857500"/>
            <a:ext cx="1658937" cy="369888"/>
          </a:xfrm>
          <a:prstGeom prst="rect">
            <a:avLst/>
          </a:prstGeom>
          <a:noFill/>
          <a:ln w="9525">
            <a:noFill/>
            <a:miter lim="800000"/>
            <a:headEnd/>
            <a:tailEnd/>
          </a:ln>
        </p:spPr>
        <p:txBody>
          <a:bodyPr wrap="none">
            <a:spAutoFit/>
          </a:bodyPr>
          <a:lstStyle/>
          <a:p>
            <a:r>
              <a:rPr lang="en-GB"/>
              <a:t>Reduced NAD</a:t>
            </a:r>
          </a:p>
        </p:txBody>
      </p:sp>
      <p:sp>
        <p:nvSpPr>
          <p:cNvPr id="15" name="Curved Right Arrow 14"/>
          <p:cNvSpPr/>
          <p:nvPr/>
        </p:nvSpPr>
        <p:spPr>
          <a:xfrm>
            <a:off x="2000250" y="3929063"/>
            <a:ext cx="1143000" cy="785812"/>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6" name="Curved Right Arrow 15"/>
          <p:cNvSpPr/>
          <p:nvPr/>
        </p:nvSpPr>
        <p:spPr>
          <a:xfrm>
            <a:off x="6572250" y="4000500"/>
            <a:ext cx="1143000" cy="785813"/>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7" name="TextBox 16"/>
          <p:cNvSpPr txBox="1">
            <a:spLocks noChangeArrowheads="1"/>
          </p:cNvSpPr>
          <p:nvPr/>
        </p:nvSpPr>
        <p:spPr bwMode="auto">
          <a:xfrm>
            <a:off x="3214688" y="3857625"/>
            <a:ext cx="838200" cy="369888"/>
          </a:xfrm>
          <a:prstGeom prst="rect">
            <a:avLst/>
          </a:prstGeom>
          <a:noFill/>
          <a:ln w="9525">
            <a:noFill/>
            <a:miter lim="800000"/>
            <a:headEnd/>
            <a:tailEnd/>
          </a:ln>
        </p:spPr>
        <p:txBody>
          <a:bodyPr wrap="none">
            <a:spAutoFit/>
          </a:bodyPr>
          <a:lstStyle/>
          <a:p>
            <a:r>
              <a:rPr lang="en-GB"/>
              <a:t>2 ADP</a:t>
            </a:r>
          </a:p>
        </p:txBody>
      </p:sp>
      <p:sp>
        <p:nvSpPr>
          <p:cNvPr id="18" name="TextBox 17"/>
          <p:cNvSpPr txBox="1">
            <a:spLocks noChangeArrowheads="1"/>
          </p:cNvSpPr>
          <p:nvPr/>
        </p:nvSpPr>
        <p:spPr bwMode="auto">
          <a:xfrm>
            <a:off x="3214688" y="4344988"/>
            <a:ext cx="795337" cy="369887"/>
          </a:xfrm>
          <a:prstGeom prst="rect">
            <a:avLst/>
          </a:prstGeom>
          <a:noFill/>
          <a:ln w="9525">
            <a:noFill/>
            <a:miter lim="800000"/>
            <a:headEnd/>
            <a:tailEnd/>
          </a:ln>
        </p:spPr>
        <p:txBody>
          <a:bodyPr wrap="none">
            <a:spAutoFit/>
          </a:bodyPr>
          <a:lstStyle/>
          <a:p>
            <a:r>
              <a:rPr lang="en-GB"/>
              <a:t>2 ATP</a:t>
            </a:r>
          </a:p>
        </p:txBody>
      </p:sp>
      <p:sp>
        <p:nvSpPr>
          <p:cNvPr id="19" name="TextBox 18"/>
          <p:cNvSpPr txBox="1">
            <a:spLocks noChangeArrowheads="1"/>
          </p:cNvSpPr>
          <p:nvPr/>
        </p:nvSpPr>
        <p:spPr bwMode="auto">
          <a:xfrm>
            <a:off x="7786688" y="3857625"/>
            <a:ext cx="838200" cy="369888"/>
          </a:xfrm>
          <a:prstGeom prst="rect">
            <a:avLst/>
          </a:prstGeom>
          <a:noFill/>
          <a:ln w="9525">
            <a:noFill/>
            <a:miter lim="800000"/>
            <a:headEnd/>
            <a:tailEnd/>
          </a:ln>
        </p:spPr>
        <p:txBody>
          <a:bodyPr wrap="none">
            <a:spAutoFit/>
          </a:bodyPr>
          <a:lstStyle/>
          <a:p>
            <a:r>
              <a:rPr lang="en-GB"/>
              <a:t>2 ADP</a:t>
            </a:r>
          </a:p>
        </p:txBody>
      </p:sp>
      <p:sp>
        <p:nvSpPr>
          <p:cNvPr id="20" name="TextBox 19"/>
          <p:cNvSpPr txBox="1">
            <a:spLocks noChangeArrowheads="1"/>
          </p:cNvSpPr>
          <p:nvPr/>
        </p:nvSpPr>
        <p:spPr bwMode="auto">
          <a:xfrm>
            <a:off x="7786688" y="4429125"/>
            <a:ext cx="795337" cy="369888"/>
          </a:xfrm>
          <a:prstGeom prst="rect">
            <a:avLst/>
          </a:prstGeom>
          <a:noFill/>
          <a:ln w="9525">
            <a:noFill/>
            <a:miter lim="800000"/>
            <a:headEnd/>
            <a:tailEnd/>
          </a:ln>
        </p:spPr>
        <p:txBody>
          <a:bodyPr wrap="none">
            <a:spAutoFit/>
          </a:bodyPr>
          <a:lstStyle/>
          <a:p>
            <a:r>
              <a:rPr lang="en-GB"/>
              <a:t>2 ATP</a:t>
            </a:r>
          </a:p>
        </p:txBody>
      </p:sp>
      <p:sp>
        <p:nvSpPr>
          <p:cNvPr id="21" name="Oval Callout 20"/>
          <p:cNvSpPr/>
          <p:nvPr/>
        </p:nvSpPr>
        <p:spPr>
          <a:xfrm>
            <a:off x="0" y="1714500"/>
            <a:ext cx="1785938" cy="1285875"/>
          </a:xfrm>
          <a:prstGeom prst="wedgeEllipseCallout">
            <a:avLst>
              <a:gd name="adj1" fmla="val 55472"/>
              <a:gd name="adj2" fmla="val 555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G3P is oxidised and NAD is reduced</a:t>
            </a:r>
          </a:p>
        </p:txBody>
      </p:sp>
      <p:sp>
        <p:nvSpPr>
          <p:cNvPr id="22" name="Oval Callout 21"/>
          <p:cNvSpPr/>
          <p:nvPr/>
        </p:nvSpPr>
        <p:spPr>
          <a:xfrm>
            <a:off x="0" y="3357563"/>
            <a:ext cx="1785938" cy="1143000"/>
          </a:xfrm>
          <a:prstGeom prst="wedgeEllipseCallout">
            <a:avLst>
              <a:gd name="adj1" fmla="val 51667"/>
              <a:gd name="adj2" fmla="val 437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Energy Production</a:t>
            </a:r>
          </a:p>
        </p:txBody>
      </p:sp>
      <p:sp>
        <p:nvSpPr>
          <p:cNvPr id="23" name="TextBox 22"/>
          <p:cNvSpPr txBox="1">
            <a:spLocks noChangeArrowheads="1"/>
          </p:cNvSpPr>
          <p:nvPr/>
        </p:nvSpPr>
        <p:spPr bwMode="auto">
          <a:xfrm>
            <a:off x="857250" y="5643563"/>
            <a:ext cx="3857625" cy="646112"/>
          </a:xfrm>
          <a:prstGeom prst="rect">
            <a:avLst/>
          </a:prstGeom>
          <a:noFill/>
          <a:ln w="9525">
            <a:noFill/>
            <a:miter lim="800000"/>
            <a:headEnd/>
            <a:tailEnd/>
          </a:ln>
        </p:spPr>
        <p:txBody>
          <a:bodyPr>
            <a:spAutoFit/>
          </a:bodyPr>
          <a:lstStyle/>
          <a:p>
            <a:r>
              <a:rPr lang="en-GB" sz="3600"/>
              <a:t>Pyruvate (3C)</a:t>
            </a:r>
          </a:p>
        </p:txBody>
      </p:sp>
      <p:sp>
        <p:nvSpPr>
          <p:cNvPr id="24" name="TextBox 23"/>
          <p:cNvSpPr txBox="1">
            <a:spLocks noChangeArrowheads="1"/>
          </p:cNvSpPr>
          <p:nvPr/>
        </p:nvSpPr>
        <p:spPr bwMode="auto">
          <a:xfrm>
            <a:off x="4643438" y="5643563"/>
            <a:ext cx="3857625" cy="646112"/>
          </a:xfrm>
          <a:prstGeom prst="rect">
            <a:avLst/>
          </a:prstGeom>
          <a:noFill/>
          <a:ln w="9525">
            <a:noFill/>
            <a:miter lim="800000"/>
            <a:headEnd/>
            <a:tailEnd/>
          </a:ln>
        </p:spPr>
        <p:txBody>
          <a:bodyPr>
            <a:spAutoFit/>
          </a:bodyPr>
          <a:lstStyle/>
          <a:p>
            <a:r>
              <a:rPr lang="en-GB" sz="3600"/>
              <a:t>Pyruvate (3C)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20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20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20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bg/>
                                          </p:spTgt>
                                        </p:tgtEl>
                                        <p:attrNameLst>
                                          <p:attrName>style.visibility</p:attrName>
                                        </p:attrNameLst>
                                      </p:cBhvr>
                                      <p:to>
                                        <p:strVal val="visible"/>
                                      </p:to>
                                    </p:set>
                                    <p:animEffect transition="in" filter="fade">
                                      <p:cBhvr>
                                        <p:cTn id="57" dur="2000"/>
                                        <p:tgtEl>
                                          <p:spTgt spid="21">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2000"/>
                                        <p:tgtEl>
                                          <p:spTgt spid="2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Effect transition="in" filter="fade">
                                      <p:cBhvr>
                                        <p:cTn id="72" dur="2000"/>
                                        <p:tgtEl>
                                          <p:spTgt spid="1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Effect transition="in" filter="fade">
                                      <p:cBhvr>
                                        <p:cTn id="77" dur="2000"/>
                                        <p:tgtEl>
                                          <p:spTgt spid="1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Effect transition="in" filter="fade">
                                      <p:cBhvr>
                                        <p:cTn id="87" dur="2000"/>
                                        <p:tgtEl>
                                          <p:spTgt spid="1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Effect transition="in" filter="fade">
                                      <p:cBhvr>
                                        <p:cTn id="92" dur="2000"/>
                                        <p:tgtEl>
                                          <p:spTgt spid="20">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bg/>
                                          </p:spTgt>
                                        </p:tgtEl>
                                        <p:attrNameLst>
                                          <p:attrName>style.visibility</p:attrName>
                                        </p:attrNameLst>
                                      </p:cBhvr>
                                      <p:to>
                                        <p:strVal val="visible"/>
                                      </p:to>
                                    </p:set>
                                    <p:animEffect transition="in" filter="fade">
                                      <p:cBhvr>
                                        <p:cTn id="97" dur="2000"/>
                                        <p:tgtEl>
                                          <p:spTgt spid="22">
                                            <p:bg/>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2">
                                            <p:txEl>
                                              <p:pRg st="0" end="0"/>
                                            </p:txEl>
                                          </p:spTgt>
                                        </p:tgtEl>
                                        <p:attrNameLst>
                                          <p:attrName>style.visibility</p:attrName>
                                        </p:attrNameLst>
                                      </p:cBhvr>
                                      <p:to>
                                        <p:strVal val="visible"/>
                                      </p:to>
                                    </p:set>
                                    <p:animEffect transition="in" filter="fade">
                                      <p:cBhvr>
                                        <p:cTn id="102" dur="2000"/>
                                        <p:tgtEl>
                                          <p:spTgt spid="22">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3">
                                            <p:txEl>
                                              <p:pRg st="0" end="0"/>
                                            </p:txEl>
                                          </p:spTgt>
                                        </p:tgtEl>
                                        <p:attrNameLst>
                                          <p:attrName>style.visibility</p:attrName>
                                        </p:attrNameLst>
                                      </p:cBhvr>
                                      <p:to>
                                        <p:strVal val="visible"/>
                                      </p:to>
                                    </p:set>
                                    <p:animEffect transition="in" filter="fade">
                                      <p:cBhvr>
                                        <p:cTn id="107" dur="2000"/>
                                        <p:tgtEl>
                                          <p:spTgt spid="23">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8" grpId="0" animBg="1"/>
      <p:bldP spid="9" grpId="0" animBg="1"/>
      <p:bldP spid="11" grpId="0" build="p"/>
      <p:bldP spid="12" grpId="0" build="p"/>
      <p:bldP spid="13" grpId="0" build="p"/>
      <p:bldP spid="14" grpId="0" build="p"/>
      <p:bldP spid="15" grpId="0" animBg="1"/>
      <p:bldP spid="16" grpId="0" animBg="1"/>
      <p:bldP spid="17" grpId="0" build="p"/>
      <p:bldP spid="18" grpId="0" build="p"/>
      <p:bldP spid="19" grpId="0" build="p"/>
      <p:bldP spid="20" grpId="0" build="p"/>
      <p:bldP spid="21" grpId="0" build="p" animBg="1"/>
      <p:bldP spid="22" grpId="0" build="p" animBg="1"/>
      <p:bldP spid="23" grpId="0" build="p"/>
      <p:bldP spid="2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772400" cy="1470025"/>
          </a:xfrm>
        </p:spPr>
        <p:txBody>
          <a:bodyPr/>
          <a:lstStyle/>
          <a:p>
            <a:r>
              <a:rPr lang="en-GB" dirty="0" smtClean="0"/>
              <a:t>Objectives</a:t>
            </a:r>
            <a:br>
              <a:rPr lang="en-GB" dirty="0" smtClean="0"/>
            </a:br>
            <a:r>
              <a:rPr lang="en-GB" dirty="0" smtClean="0"/>
              <a:t>You should be able to discuss…</a:t>
            </a:r>
            <a:endParaRPr lang="en-GB" dirty="0"/>
          </a:p>
        </p:txBody>
      </p:sp>
      <p:sp>
        <p:nvSpPr>
          <p:cNvPr id="3" name="Subtitle 2"/>
          <p:cNvSpPr>
            <a:spLocks noGrp="1"/>
          </p:cNvSpPr>
          <p:nvPr>
            <p:ph type="subTitle" idx="1"/>
          </p:nvPr>
        </p:nvSpPr>
        <p:spPr>
          <a:xfrm>
            <a:off x="323528" y="1556792"/>
            <a:ext cx="8424936" cy="4896544"/>
          </a:xfrm>
        </p:spPr>
        <p:txBody>
          <a:bodyPr>
            <a:noAutofit/>
          </a:bodyPr>
          <a:lstStyle/>
          <a:p>
            <a:r>
              <a:rPr lang="en-GB" sz="2400" b="1" dirty="0">
                <a:solidFill>
                  <a:schemeClr val="tx1"/>
                </a:solidFill>
              </a:rPr>
              <a:t>4.2 Respiration releases chemical energy from organic molecules</a:t>
            </a:r>
          </a:p>
          <a:p>
            <a:r>
              <a:rPr lang="en-GB" sz="2400" dirty="0">
                <a:solidFill>
                  <a:schemeClr val="tx1"/>
                </a:solidFill>
              </a:rPr>
              <a:t>(a) All living organisms carry out respiration in order to provide energy in </a:t>
            </a:r>
            <a:r>
              <a:rPr lang="en-GB" sz="2400" dirty="0" smtClean="0">
                <a:solidFill>
                  <a:schemeClr val="tx1"/>
                </a:solidFill>
              </a:rPr>
              <a:t>the cell. </a:t>
            </a:r>
            <a:endParaRPr lang="en-GB" sz="2400" dirty="0">
              <a:solidFill>
                <a:schemeClr val="tx1"/>
              </a:solidFill>
            </a:endParaRPr>
          </a:p>
          <a:p>
            <a:r>
              <a:rPr lang="en-GB" sz="2400" dirty="0">
                <a:solidFill>
                  <a:schemeClr val="tx1"/>
                </a:solidFill>
              </a:rPr>
              <a:t>(b) </a:t>
            </a:r>
            <a:r>
              <a:rPr lang="en-GB" sz="2400" dirty="0" err="1">
                <a:solidFill>
                  <a:schemeClr val="tx1"/>
                </a:solidFill>
              </a:rPr>
              <a:t>Glycolysis</a:t>
            </a:r>
            <a:r>
              <a:rPr lang="en-GB" sz="2400" dirty="0">
                <a:solidFill>
                  <a:schemeClr val="tx1"/>
                </a:solidFill>
              </a:rPr>
              <a:t> as a source of </a:t>
            </a:r>
            <a:r>
              <a:rPr lang="en-GB" sz="2400" dirty="0" err="1">
                <a:solidFill>
                  <a:schemeClr val="tx1"/>
                </a:solidFill>
              </a:rPr>
              <a:t>triose</a:t>
            </a:r>
            <a:r>
              <a:rPr lang="en-GB" sz="2400" dirty="0">
                <a:solidFill>
                  <a:schemeClr val="tx1"/>
                </a:solidFill>
              </a:rPr>
              <a:t> phosphate, </a:t>
            </a:r>
            <a:r>
              <a:rPr lang="en-GB" sz="2400" dirty="0" err="1">
                <a:solidFill>
                  <a:schemeClr val="tx1"/>
                </a:solidFill>
              </a:rPr>
              <a:t>pyruvate</a:t>
            </a:r>
            <a:r>
              <a:rPr lang="en-GB" sz="2400" dirty="0">
                <a:solidFill>
                  <a:schemeClr val="tx1"/>
                </a:solidFill>
              </a:rPr>
              <a:t>, ATP and </a:t>
            </a:r>
            <a:r>
              <a:rPr lang="en-GB" sz="2400" dirty="0" smtClean="0">
                <a:solidFill>
                  <a:schemeClr val="tx1"/>
                </a:solidFill>
              </a:rPr>
              <a:t>reduced NAD</a:t>
            </a:r>
            <a:r>
              <a:rPr lang="en-GB" sz="2400" dirty="0">
                <a:solidFill>
                  <a:schemeClr val="tx1"/>
                </a:solidFill>
              </a:rPr>
              <a:t>. The formation of acetyl </a:t>
            </a:r>
            <a:r>
              <a:rPr lang="en-GB" sz="2400" dirty="0" err="1">
                <a:solidFill>
                  <a:schemeClr val="tx1"/>
                </a:solidFill>
              </a:rPr>
              <a:t>CoA</a:t>
            </a:r>
            <a:r>
              <a:rPr lang="en-GB" sz="2400" dirty="0" smtClean="0">
                <a:solidFill>
                  <a:schemeClr val="tx1"/>
                </a:solidFill>
              </a:rPr>
              <a:t>. (</a:t>
            </a:r>
            <a:r>
              <a:rPr lang="en-GB" sz="2400" dirty="0">
                <a:solidFill>
                  <a:schemeClr val="tx1"/>
                </a:solidFill>
              </a:rPr>
              <a:t>The names of intermediates are </a:t>
            </a:r>
            <a:r>
              <a:rPr lang="en-GB" sz="2400" b="1" dirty="0">
                <a:solidFill>
                  <a:schemeClr val="tx1"/>
                </a:solidFill>
              </a:rPr>
              <a:t>not required.)</a:t>
            </a:r>
          </a:p>
          <a:p>
            <a:r>
              <a:rPr lang="en-GB" sz="2400" dirty="0">
                <a:solidFill>
                  <a:srgbClr val="C00000"/>
                </a:solidFill>
              </a:rPr>
              <a:t>(c) The Krebs cycle as a means of liberating energy from carbon bonds </a:t>
            </a:r>
            <a:r>
              <a:rPr lang="en-GB" sz="2400" dirty="0" smtClean="0">
                <a:solidFill>
                  <a:srgbClr val="C00000"/>
                </a:solidFill>
              </a:rPr>
              <a:t>to provide </a:t>
            </a:r>
            <a:r>
              <a:rPr lang="en-GB" sz="2400" dirty="0">
                <a:solidFill>
                  <a:srgbClr val="C00000"/>
                </a:solidFill>
              </a:rPr>
              <a:t>ATP and reduced NAD with release of carbon dioxide. The </a:t>
            </a:r>
            <a:r>
              <a:rPr lang="en-GB" sz="2400" dirty="0" smtClean="0">
                <a:solidFill>
                  <a:srgbClr val="C00000"/>
                </a:solidFill>
              </a:rPr>
              <a:t>role of </a:t>
            </a:r>
            <a:r>
              <a:rPr lang="en-GB" sz="2400" dirty="0">
                <a:solidFill>
                  <a:srgbClr val="C00000"/>
                </a:solidFill>
              </a:rPr>
              <a:t>reduced NAD as a source of electrons and protons for the </a:t>
            </a:r>
            <a:r>
              <a:rPr lang="en-GB" sz="2400" dirty="0" smtClean="0">
                <a:solidFill>
                  <a:srgbClr val="C00000"/>
                </a:solidFill>
              </a:rPr>
              <a:t>electron transport system. The </a:t>
            </a:r>
            <a:r>
              <a:rPr lang="en-GB" sz="2400" dirty="0">
                <a:solidFill>
                  <a:srgbClr val="C00000"/>
                </a:solidFill>
              </a:rPr>
              <a:t>energy budget of the breakdown of glucose under aerobic and </a:t>
            </a:r>
            <a:r>
              <a:rPr lang="en-GB" sz="2400" dirty="0" smtClean="0">
                <a:solidFill>
                  <a:srgbClr val="C00000"/>
                </a:solidFill>
              </a:rPr>
              <a:t>anaerobic conditions</a:t>
            </a:r>
            <a:r>
              <a:rPr lang="en-GB" sz="2400" dirty="0">
                <a:solidFill>
                  <a:srgbClr val="C00000"/>
                </a:solidFill>
              </a:rPr>
              <a:t>. Fat and amino acid utilisation.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http://www.youtube.com/watch?v=-LO9pP3dF3Q</a:t>
            </a:r>
            <a:r>
              <a:rPr lang="en-GB" dirty="0" smtClean="0"/>
              <a:t> </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E7EB43"/>
          </a:solidFill>
        </p:spPr>
        <p:txBody>
          <a:bodyPr/>
          <a:lstStyle/>
          <a:p>
            <a:r>
              <a:rPr lang="en-GB"/>
              <a:t>Test yourself!</a:t>
            </a:r>
          </a:p>
        </p:txBody>
      </p:sp>
      <p:sp>
        <p:nvSpPr>
          <p:cNvPr id="16387" name="Rectangle 3"/>
          <p:cNvSpPr>
            <a:spLocks noGrp="1" noChangeArrowheads="1"/>
          </p:cNvSpPr>
          <p:nvPr>
            <p:ph type="body" idx="1"/>
          </p:nvPr>
        </p:nvSpPr>
        <p:spPr>
          <a:xfrm>
            <a:off x="468313" y="1557338"/>
            <a:ext cx="8229600" cy="4525962"/>
          </a:xfrm>
        </p:spPr>
        <p:txBody>
          <a:bodyPr/>
          <a:lstStyle/>
          <a:p>
            <a:endParaRPr lang="en-GB"/>
          </a:p>
          <a:p>
            <a:endParaRPr lang="en-GB"/>
          </a:p>
          <a:p>
            <a:endParaRPr lang="en-GB" sz="4000"/>
          </a:p>
          <a:p>
            <a:r>
              <a:rPr lang="en-GB" sz="4000"/>
              <a:t>Can you draw and label a mitochondrion?</a:t>
            </a:r>
          </a:p>
        </p:txBody>
      </p:sp>
      <p:pic>
        <p:nvPicPr>
          <p:cNvPr id="16388" name="Picture 4" descr="j0234687"/>
          <p:cNvPicPr>
            <a:picLocks noChangeAspect="1" noChangeArrowheads="1" noCrop="1"/>
          </p:cNvPicPr>
          <p:nvPr/>
        </p:nvPicPr>
        <p:blipFill>
          <a:blip r:embed="rId2" cstate="print"/>
          <a:srcRect/>
          <a:stretch>
            <a:fillRect/>
          </a:stretch>
        </p:blipFill>
        <p:spPr bwMode="auto">
          <a:xfrm>
            <a:off x="3276600" y="1916113"/>
            <a:ext cx="2519363" cy="1484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386">
                                            <p:txEl>
                                              <p:charRg st="4294967295" end="4294967295"/>
                                            </p:txEl>
                                          </p:spTgt>
                                        </p:tgtEl>
                                        <p:attrNameLst>
                                          <p:attrName>style.visibility</p:attrName>
                                        </p:attrNameLst>
                                      </p:cBhvr>
                                      <p:to>
                                        <p:strVal val="visible"/>
                                      </p:to>
                                    </p:set>
                                    <p:anim calcmode="lin" valueType="num">
                                      <p:cBhvr>
                                        <p:cTn id="7" dur="500" fill="hold"/>
                                        <p:tgtEl>
                                          <p:spTgt spid="16386">
                                            <p:txEl>
                                              <p:charRg st="4294967295" end="4294967295"/>
                                            </p:txEl>
                                          </p:spTgt>
                                        </p:tgtEl>
                                        <p:attrNameLst>
                                          <p:attrName>ppt_w</p:attrName>
                                        </p:attrNameLst>
                                      </p:cBhvr>
                                      <p:tavLst>
                                        <p:tav tm="0">
                                          <p:val>
                                            <p:fltVal val="0"/>
                                          </p:val>
                                        </p:tav>
                                        <p:tav tm="100000">
                                          <p:val>
                                            <p:strVal val="#ppt_w"/>
                                          </p:val>
                                        </p:tav>
                                      </p:tavLst>
                                    </p:anim>
                                    <p:anim calcmode="lin" valueType="num">
                                      <p:cBhvr>
                                        <p:cTn id="8" dur="500" fill="hold"/>
                                        <p:tgtEl>
                                          <p:spTgt spid="16386">
                                            <p:txEl>
                                              <p:charRg st="4294967295" end="4294967295"/>
                                            </p:txEl>
                                          </p:spTgt>
                                        </p:tgtEl>
                                        <p:attrNameLst>
                                          <p:attrName>ppt_h</p:attrName>
                                        </p:attrNameLst>
                                      </p:cBhvr>
                                      <p:tavLst>
                                        <p:tav tm="0">
                                          <p:val>
                                            <p:fltVal val="0"/>
                                          </p:val>
                                        </p:tav>
                                        <p:tav tm="100000">
                                          <p:val>
                                            <p:strVal val="#ppt_h"/>
                                          </p:val>
                                        </p:tav>
                                      </p:tavLst>
                                    </p:anim>
                                    <p:anim calcmode="lin" valueType="num">
                                      <p:cBhvr>
                                        <p:cTn id="9" dur="500" fill="hold"/>
                                        <p:tgtEl>
                                          <p:spTgt spid="16386">
                                            <p:txEl>
                                              <p:charRg st="4294967295" end="4294967295"/>
                                            </p:txEl>
                                          </p:spTgt>
                                        </p:tgtEl>
                                        <p:attrNameLst>
                                          <p:attrName>style.rotation</p:attrName>
                                        </p:attrNameLst>
                                      </p:cBhvr>
                                      <p:tavLst>
                                        <p:tav tm="0">
                                          <p:val>
                                            <p:fltVal val="360"/>
                                          </p:val>
                                        </p:tav>
                                        <p:tav tm="100000">
                                          <p:val>
                                            <p:fltVal val="0"/>
                                          </p:val>
                                        </p:tav>
                                      </p:tavLst>
                                    </p:anim>
                                    <p:animEffect transition="in" filter="fade">
                                      <p:cBhvr>
                                        <p:cTn id="10" dur="500"/>
                                        <p:tgtEl>
                                          <p:spTgt spid="16386">
                                            <p:txEl>
                                              <p:charRg st="4294967295" end="429496729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387">
                                            <p:txEl>
                                              <p:pRg st="3" end="3"/>
                                            </p:txEl>
                                          </p:spTgt>
                                        </p:tgtEl>
                                        <p:attrNameLst>
                                          <p:attrName>style.visibility</p:attrName>
                                        </p:attrNameLst>
                                      </p:cBhvr>
                                      <p:to>
                                        <p:strVal val="visible"/>
                                      </p:to>
                                    </p:set>
                                    <p:anim calcmode="lin" valueType="num">
                                      <p:cBhvr>
                                        <p:cTn id="15"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17" dur="500" fill="hold"/>
                                        <p:tgtEl>
                                          <p:spTgt spid="16387">
                                            <p:txEl>
                                              <p:pRg st="3" end="3"/>
                                            </p:txEl>
                                          </p:spTgt>
                                        </p:tgtEl>
                                        <p:attrNameLst>
                                          <p:attrName>style.rotation</p:attrName>
                                        </p:attrNameLst>
                                      </p:cBhvr>
                                      <p:tavLst>
                                        <p:tav tm="0">
                                          <p:val>
                                            <p:fltVal val="360"/>
                                          </p:val>
                                        </p:tav>
                                        <p:tav tm="100000">
                                          <p:val>
                                            <p:fltVal val="0"/>
                                          </p:val>
                                        </p:tav>
                                      </p:tavLst>
                                    </p:anim>
                                    <p:animEffect transition="in" filter="fade">
                                      <p:cBhvr>
                                        <p:cTn id="18"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11188" y="404813"/>
            <a:ext cx="7772400" cy="1008062"/>
          </a:xfrm>
        </p:spPr>
        <p:txBody>
          <a:bodyPr/>
          <a:lstStyle/>
          <a:p>
            <a:r>
              <a:rPr lang="en-GB"/>
              <a:t>A mitochondrion </a:t>
            </a:r>
          </a:p>
        </p:txBody>
      </p:sp>
      <p:pic>
        <p:nvPicPr>
          <p:cNvPr id="8195" name="Picture 3" descr="mito"/>
          <p:cNvPicPr>
            <a:picLocks noGrp="1" noChangeAspect="1" noChangeArrowheads="1"/>
          </p:cNvPicPr>
          <p:nvPr>
            <p:ph type="subTitle" idx="1"/>
          </p:nvPr>
        </p:nvPicPr>
        <p:blipFill>
          <a:blip r:embed="rId2" cstate="print"/>
          <a:srcRect/>
          <a:stretch>
            <a:fillRect/>
          </a:stretch>
        </p:blipFill>
        <p:spPr>
          <a:xfrm>
            <a:off x="971550" y="1484313"/>
            <a:ext cx="6985000" cy="4883150"/>
          </a:xfrm>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898"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blinds(horizontal)">
                                      <p:cBhvr>
                                        <p:cTn id="15"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GB"/>
              <a:t>Mitochondria</a:t>
            </a:r>
          </a:p>
        </p:txBody>
      </p:sp>
      <p:pic>
        <p:nvPicPr>
          <p:cNvPr id="4102" name="Picture 6" descr="mitochondria"/>
          <p:cNvPicPr>
            <a:picLocks noChangeAspect="1" noChangeArrowheads="1"/>
          </p:cNvPicPr>
          <p:nvPr/>
        </p:nvPicPr>
        <p:blipFill>
          <a:blip r:embed="rId2" cstate="print"/>
          <a:srcRect/>
          <a:stretch>
            <a:fillRect/>
          </a:stretch>
        </p:blipFill>
        <p:spPr bwMode="auto">
          <a:xfrm>
            <a:off x="0" y="-11979"/>
            <a:ext cx="9144000" cy="686997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Kreb_5"/>
          <p:cNvPicPr>
            <a:picLocks noChangeAspect="1" noChangeArrowheads="1"/>
          </p:cNvPicPr>
          <p:nvPr/>
        </p:nvPicPr>
        <p:blipFill>
          <a:blip r:embed="rId2" cstate="print"/>
          <a:srcRect/>
          <a:stretch>
            <a:fillRect/>
          </a:stretch>
        </p:blipFill>
        <p:spPr bwMode="auto">
          <a:xfrm>
            <a:off x="2268538" y="260350"/>
            <a:ext cx="6335712" cy="6302375"/>
          </a:xfrm>
          <a:prstGeom prst="rect">
            <a:avLst/>
          </a:prstGeom>
          <a:noFill/>
          <a:ln w="9525">
            <a:noFill/>
            <a:miter lim="800000"/>
            <a:headEnd/>
            <a:tailEnd/>
          </a:ln>
        </p:spPr>
      </p:pic>
      <p:sp>
        <p:nvSpPr>
          <p:cNvPr id="11267" name="Text Box 3"/>
          <p:cNvSpPr txBox="1">
            <a:spLocks noChangeArrowheads="1"/>
          </p:cNvSpPr>
          <p:nvPr/>
        </p:nvSpPr>
        <p:spPr bwMode="auto">
          <a:xfrm>
            <a:off x="376238" y="712788"/>
            <a:ext cx="2444750" cy="366712"/>
          </a:xfrm>
          <a:prstGeom prst="rect">
            <a:avLst/>
          </a:prstGeom>
          <a:solidFill>
            <a:srgbClr val="FFCCCC"/>
          </a:solidFill>
          <a:ln w="9525">
            <a:noFill/>
            <a:miter lim="800000"/>
            <a:headEnd/>
            <a:tailEnd/>
          </a:ln>
          <a:effectLst/>
        </p:spPr>
        <p:txBody>
          <a:bodyPr wrap="none">
            <a:spAutoFit/>
          </a:bodyPr>
          <a:lstStyle/>
          <a:p>
            <a:r>
              <a:rPr lang="en-GB"/>
              <a:t>Matrix – Link Reaction</a:t>
            </a:r>
          </a:p>
        </p:txBody>
      </p:sp>
      <p:sp>
        <p:nvSpPr>
          <p:cNvPr id="11268" name="Text Box 4"/>
          <p:cNvSpPr txBox="1">
            <a:spLocks noChangeArrowheads="1"/>
          </p:cNvSpPr>
          <p:nvPr/>
        </p:nvSpPr>
        <p:spPr bwMode="auto">
          <a:xfrm>
            <a:off x="376238" y="4816475"/>
            <a:ext cx="1416050" cy="366713"/>
          </a:xfrm>
          <a:prstGeom prst="rect">
            <a:avLst/>
          </a:prstGeom>
          <a:solidFill>
            <a:srgbClr val="DCC2D7"/>
          </a:solidFill>
          <a:ln w="9525">
            <a:noFill/>
            <a:miter lim="800000"/>
            <a:headEnd/>
            <a:tailEnd/>
          </a:ln>
          <a:effectLst/>
        </p:spPr>
        <p:txBody>
          <a:bodyPr wrap="none">
            <a:spAutoFit/>
          </a:bodyPr>
          <a:lstStyle/>
          <a:p>
            <a:r>
              <a:rPr lang="en-GB"/>
              <a:t>Krebs Cycle</a:t>
            </a:r>
          </a:p>
        </p:txBody>
      </p:sp>
      <p:sp>
        <p:nvSpPr>
          <p:cNvPr id="11269" name="Text Box 5"/>
          <p:cNvSpPr txBox="1">
            <a:spLocks noChangeArrowheads="1"/>
          </p:cNvSpPr>
          <p:nvPr/>
        </p:nvSpPr>
        <p:spPr bwMode="auto">
          <a:xfrm>
            <a:off x="7740650" y="3933825"/>
            <a:ext cx="354013" cy="457200"/>
          </a:xfrm>
          <a:prstGeom prst="rect">
            <a:avLst/>
          </a:prstGeom>
          <a:noFill/>
          <a:ln w="9525">
            <a:noFill/>
            <a:miter lim="800000"/>
            <a:headEnd/>
            <a:tailEnd/>
          </a:ln>
          <a:effectLst/>
        </p:spPr>
        <p:txBody>
          <a:bodyPr wrap="none">
            <a:spAutoFit/>
          </a:bodyPr>
          <a:lstStyle/>
          <a:p>
            <a:r>
              <a:rPr lang="en-GB" sz="2400" b="1"/>
              <a:t>2</a:t>
            </a:r>
          </a:p>
        </p:txBody>
      </p:sp>
      <p:sp>
        <p:nvSpPr>
          <p:cNvPr id="11270" name="Text Box 6"/>
          <p:cNvSpPr txBox="1">
            <a:spLocks noChangeArrowheads="1"/>
          </p:cNvSpPr>
          <p:nvPr/>
        </p:nvSpPr>
        <p:spPr bwMode="auto">
          <a:xfrm>
            <a:off x="7596188" y="5084763"/>
            <a:ext cx="354012" cy="457200"/>
          </a:xfrm>
          <a:prstGeom prst="rect">
            <a:avLst/>
          </a:prstGeom>
          <a:noFill/>
          <a:ln w="9525">
            <a:noFill/>
            <a:miter lim="800000"/>
            <a:headEnd/>
            <a:tailEnd/>
          </a:ln>
          <a:effectLst/>
        </p:spPr>
        <p:txBody>
          <a:bodyPr wrap="none">
            <a:spAutoFit/>
          </a:bodyPr>
          <a:lstStyle/>
          <a:p>
            <a:r>
              <a:rPr lang="en-GB" sz="2400" b="1"/>
              <a:t>2</a:t>
            </a: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encrypted-tbn3.gstatic.com/images?q=tbn:ANd9GcR3Rj-8FwW1MmdclhUG_HwDqDaYk2fbYmOAbDwM7gMlMEhk6XiU9g"/>
          <p:cNvPicPr>
            <a:picLocks noChangeAspect="1" noChangeArrowheads="1"/>
          </p:cNvPicPr>
          <p:nvPr/>
        </p:nvPicPr>
        <p:blipFill>
          <a:blip r:embed="rId2" cstate="print"/>
          <a:srcRect b="12317"/>
          <a:stretch>
            <a:fillRect/>
          </a:stretch>
        </p:blipFill>
        <p:spPr bwMode="auto">
          <a:xfrm>
            <a:off x="6637276" y="457200"/>
            <a:ext cx="2459418" cy="2757222"/>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628800"/>
            <a:ext cx="6552728" cy="4819878"/>
          </a:xfrm>
        </p:spPr>
        <p:txBody>
          <a:bodyPr>
            <a:normAutofit/>
          </a:bodyPr>
          <a:lstStyle/>
          <a:p>
            <a:r>
              <a:rPr lang="en-GB" dirty="0" smtClean="0"/>
              <a:t>Glycolysis forms </a:t>
            </a:r>
            <a:r>
              <a:rPr lang="en-GB" dirty="0" err="1" smtClean="0"/>
              <a:t>pyruvate</a:t>
            </a:r>
            <a:r>
              <a:rPr lang="en-GB" dirty="0" smtClean="0"/>
              <a:t> (or </a:t>
            </a:r>
            <a:r>
              <a:rPr lang="en-GB" dirty="0" err="1" smtClean="0"/>
              <a:t>pyruvic</a:t>
            </a:r>
            <a:r>
              <a:rPr lang="en-GB" dirty="0" smtClean="0"/>
              <a:t> acid) in the cytoplasm. </a:t>
            </a:r>
            <a:r>
              <a:rPr lang="en-GB" dirty="0" err="1" smtClean="0"/>
              <a:t>pyruvate</a:t>
            </a:r>
            <a:r>
              <a:rPr lang="en-GB" dirty="0" smtClean="0"/>
              <a:t> is a polar molecule.</a:t>
            </a:r>
          </a:p>
          <a:p>
            <a:endParaRPr lang="en-GB" dirty="0" smtClean="0"/>
          </a:p>
          <a:p>
            <a:r>
              <a:rPr lang="en-GB" dirty="0" smtClean="0"/>
              <a:t>The link reaction takes place in the mitochondrial matrix</a:t>
            </a:r>
          </a:p>
          <a:p>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dirty="0" smtClean="0"/>
              <a:t>Respiration takes place in 2 distinct phases:</a:t>
            </a:r>
          </a:p>
          <a:p>
            <a:endParaRPr lang="en-GB" dirty="0" smtClean="0"/>
          </a:p>
          <a:p>
            <a:r>
              <a:rPr lang="en-GB" dirty="0" smtClean="0"/>
              <a:t>The first one does not require oxygen (anaerobic)</a:t>
            </a:r>
          </a:p>
          <a:p>
            <a:r>
              <a:rPr lang="en-GB" dirty="0" smtClean="0"/>
              <a:t>It only makes a small amount of ATP</a:t>
            </a:r>
          </a:p>
          <a:p>
            <a:r>
              <a:rPr lang="en-GB" dirty="0" smtClean="0"/>
              <a:t>But does start the splitting of the respiratory substance</a:t>
            </a:r>
          </a:p>
          <a:p>
            <a:r>
              <a:rPr lang="en-GB" dirty="0" smtClean="0"/>
              <a:t>It is called </a:t>
            </a:r>
            <a:r>
              <a:rPr lang="en-GB" b="1" dirty="0" err="1" smtClean="0"/>
              <a:t>Glycolysis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600"/>
            <a:ext cx="8229600" cy="1143000"/>
          </a:xfrm>
        </p:spPr>
        <p:txBody>
          <a:bodyPr>
            <a:normAutofit/>
          </a:bodyPr>
          <a:lstStyle/>
          <a:p>
            <a:r>
              <a:rPr lang="en-GB" sz="3600" b="1" u="sng" dirty="0" smtClean="0">
                <a:solidFill>
                  <a:srgbClr val="0000FF"/>
                </a:solidFill>
              </a:rPr>
              <a:t>Link Reaction Basics</a:t>
            </a:r>
            <a:endParaRPr lang="en-GB" sz="3600" b="1" u="sng" dirty="0">
              <a:solidFill>
                <a:srgbClr val="0000FF"/>
              </a:solidFill>
            </a:endParaRPr>
          </a:p>
        </p:txBody>
      </p:sp>
      <p:sp>
        <p:nvSpPr>
          <p:cNvPr id="3" name="Content Placeholder 2"/>
          <p:cNvSpPr>
            <a:spLocks noGrp="1"/>
          </p:cNvSpPr>
          <p:nvPr>
            <p:ph idx="1"/>
          </p:nvPr>
        </p:nvSpPr>
        <p:spPr>
          <a:xfrm>
            <a:off x="-31520" y="715202"/>
            <a:ext cx="9490842" cy="5508170"/>
          </a:xfrm>
        </p:spPr>
        <p:txBody>
          <a:bodyPr>
            <a:noAutofit/>
          </a:bodyPr>
          <a:lstStyle/>
          <a:p>
            <a:pPr>
              <a:lnSpc>
                <a:spcPct val="150000"/>
              </a:lnSpc>
            </a:pPr>
            <a:r>
              <a:rPr lang="en-GB" sz="2600" dirty="0" smtClean="0"/>
              <a:t>Connects Glycolysis to Krebs cycle (</a:t>
            </a:r>
            <a:r>
              <a:rPr lang="en-GB" sz="2600" i="1" dirty="0" smtClean="0"/>
              <a:t>Respiration part 3</a:t>
            </a:r>
            <a:r>
              <a:rPr lang="en-GB" sz="2600" dirty="0" smtClean="0"/>
              <a:t>)</a:t>
            </a:r>
          </a:p>
          <a:p>
            <a:pPr>
              <a:lnSpc>
                <a:spcPct val="150000"/>
              </a:lnSpc>
            </a:pPr>
            <a:r>
              <a:rPr lang="en-GB" sz="2600" dirty="0" smtClean="0"/>
              <a:t>Takes place in the mitochondrial matrix</a:t>
            </a:r>
          </a:p>
          <a:p>
            <a:pPr>
              <a:lnSpc>
                <a:spcPct val="150000"/>
              </a:lnSpc>
            </a:pPr>
            <a:r>
              <a:rPr lang="en-GB" sz="2600" dirty="0" smtClean="0"/>
              <a:t>Requires  presence of oxygen (but does not use oxygen)</a:t>
            </a:r>
          </a:p>
          <a:p>
            <a:pPr>
              <a:lnSpc>
                <a:spcPct val="150000"/>
              </a:lnSpc>
              <a:buNone/>
            </a:pPr>
            <a:r>
              <a:rPr lang="en-GB" sz="2600" b="1" u="sng" dirty="0" smtClean="0">
                <a:solidFill>
                  <a:srgbClr val="0000FF"/>
                </a:solidFill>
              </a:rPr>
              <a:t>Overview:</a:t>
            </a:r>
          </a:p>
          <a:p>
            <a:pPr>
              <a:lnSpc>
                <a:spcPct val="150000"/>
              </a:lnSpc>
            </a:pPr>
            <a:r>
              <a:rPr lang="en-GB" sz="2600" dirty="0" smtClean="0"/>
              <a:t>Pyruvate is </a:t>
            </a:r>
            <a:r>
              <a:rPr lang="en-GB" sz="2600" dirty="0" err="1" smtClean="0"/>
              <a:t>decarboxylated</a:t>
            </a:r>
            <a:r>
              <a:rPr lang="en-GB" sz="2600" dirty="0" smtClean="0"/>
              <a:t> – a Carboxyl group is removed and forms CO</a:t>
            </a:r>
            <a:r>
              <a:rPr lang="en-GB" sz="2600" baseline="-25000" dirty="0" smtClean="0"/>
              <a:t>2</a:t>
            </a:r>
            <a:r>
              <a:rPr lang="en-GB" sz="2600" dirty="0" smtClean="0"/>
              <a:t>.</a:t>
            </a:r>
          </a:p>
          <a:p>
            <a:pPr>
              <a:lnSpc>
                <a:spcPct val="150000"/>
              </a:lnSpc>
            </a:pPr>
            <a:r>
              <a:rPr lang="en-GB" sz="2600" dirty="0" smtClean="0"/>
              <a:t>2Hydrogen  are removed from Pyruvate and used to reduce NAD</a:t>
            </a:r>
          </a:p>
          <a:p>
            <a:pPr>
              <a:lnSpc>
                <a:spcPct val="150000"/>
              </a:lnSpc>
            </a:pPr>
            <a:r>
              <a:rPr lang="en-GB" sz="2600" dirty="0" smtClean="0"/>
              <a:t>Produces </a:t>
            </a:r>
            <a:r>
              <a:rPr lang="en-GB" sz="2600" dirty="0" smtClean="0">
                <a:solidFill>
                  <a:srgbClr val="0000FF"/>
                </a:solidFill>
              </a:rPr>
              <a:t>Acetate (2 carbon molecule) </a:t>
            </a:r>
            <a:r>
              <a:rPr lang="en-GB" sz="2600" dirty="0" smtClean="0"/>
              <a:t>that binds to</a:t>
            </a:r>
            <a:r>
              <a:rPr lang="en-GB" sz="2600" dirty="0" smtClean="0">
                <a:solidFill>
                  <a:srgbClr val="0000FF"/>
                </a:solidFill>
              </a:rPr>
              <a:t> Coenzyme A.</a:t>
            </a:r>
            <a:endParaRPr lang="en-GB" sz="2600" dirty="0">
              <a:solidFill>
                <a:srgbClr val="0000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1606" y="773793"/>
            <a:ext cx="4698530" cy="523220"/>
          </a:xfrm>
          <a:prstGeom prst="rect">
            <a:avLst/>
          </a:prstGeom>
          <a:noFill/>
        </p:spPr>
        <p:txBody>
          <a:bodyPr wrap="none" rtlCol="0">
            <a:spAutoFit/>
          </a:bodyPr>
          <a:lstStyle/>
          <a:p>
            <a:r>
              <a:rPr lang="en-GB" sz="2800" dirty="0" smtClean="0"/>
              <a:t>Pyruvate (3 carbon compound)</a:t>
            </a:r>
            <a:endParaRPr lang="en-GB" sz="2800" dirty="0"/>
          </a:p>
        </p:txBody>
      </p:sp>
      <p:sp>
        <p:nvSpPr>
          <p:cNvPr id="5" name="TextBox 4"/>
          <p:cNvSpPr txBox="1"/>
          <p:nvPr/>
        </p:nvSpPr>
        <p:spPr>
          <a:xfrm>
            <a:off x="-10311" y="775846"/>
            <a:ext cx="907300" cy="523220"/>
          </a:xfrm>
          <a:prstGeom prst="rect">
            <a:avLst/>
          </a:prstGeom>
          <a:noFill/>
        </p:spPr>
        <p:txBody>
          <a:bodyPr wrap="none" rtlCol="0">
            <a:spAutoFit/>
          </a:bodyPr>
          <a:lstStyle/>
          <a:p>
            <a:r>
              <a:rPr lang="en-GB" sz="2800" b="1" dirty="0" smtClean="0">
                <a:solidFill>
                  <a:srgbClr val="0000FF"/>
                </a:solidFill>
              </a:rPr>
              <a:t>Start</a:t>
            </a:r>
            <a:endParaRPr lang="en-GB" sz="2800" b="1" dirty="0">
              <a:solidFill>
                <a:srgbClr val="0000FF"/>
              </a:solidFill>
            </a:endParaRPr>
          </a:p>
        </p:txBody>
      </p:sp>
      <p:sp>
        <p:nvSpPr>
          <p:cNvPr id="6" name="TextBox 5"/>
          <p:cNvSpPr txBox="1"/>
          <p:nvPr/>
        </p:nvSpPr>
        <p:spPr>
          <a:xfrm>
            <a:off x="0" y="1563146"/>
            <a:ext cx="1315453" cy="523220"/>
          </a:xfrm>
          <a:prstGeom prst="rect">
            <a:avLst/>
          </a:prstGeom>
          <a:noFill/>
        </p:spPr>
        <p:txBody>
          <a:bodyPr wrap="square" rtlCol="0">
            <a:spAutoFit/>
          </a:bodyPr>
          <a:lstStyle/>
          <a:p>
            <a:r>
              <a:rPr lang="en-GB" sz="2800" b="1" dirty="0" smtClean="0">
                <a:solidFill>
                  <a:srgbClr val="0000FF"/>
                </a:solidFill>
              </a:rPr>
              <a:t>Step1 </a:t>
            </a:r>
            <a:endParaRPr lang="en-GB" sz="2800" b="1" dirty="0">
              <a:solidFill>
                <a:srgbClr val="0000FF"/>
              </a:solidFill>
            </a:endParaRPr>
          </a:p>
        </p:txBody>
      </p:sp>
      <p:sp>
        <p:nvSpPr>
          <p:cNvPr id="7" name="TextBox 6"/>
          <p:cNvSpPr txBox="1"/>
          <p:nvPr/>
        </p:nvSpPr>
        <p:spPr>
          <a:xfrm>
            <a:off x="459496" y="2021226"/>
            <a:ext cx="8191022" cy="1384995"/>
          </a:xfrm>
          <a:prstGeom prst="rect">
            <a:avLst/>
          </a:prstGeom>
          <a:noFill/>
        </p:spPr>
        <p:txBody>
          <a:bodyPr wrap="square" rtlCol="0">
            <a:spAutoFit/>
          </a:bodyPr>
          <a:lstStyle/>
          <a:p>
            <a:r>
              <a:rPr lang="en-GB" sz="2800" dirty="0" smtClean="0"/>
              <a:t>Pyruvate </a:t>
            </a:r>
            <a:r>
              <a:rPr lang="en-GB" sz="2800" dirty="0" err="1" smtClean="0"/>
              <a:t>decarboxylase</a:t>
            </a:r>
            <a:r>
              <a:rPr lang="en-GB" sz="2800" dirty="0" smtClean="0"/>
              <a:t> removes a carboxyl group</a:t>
            </a:r>
          </a:p>
          <a:p>
            <a:r>
              <a:rPr lang="en-GB" sz="2800" dirty="0" smtClean="0">
                <a:solidFill>
                  <a:srgbClr val="0000FF"/>
                </a:solidFill>
              </a:rPr>
              <a:t>Formed </a:t>
            </a:r>
            <a:r>
              <a:rPr lang="en-GB" sz="2800" dirty="0" smtClean="0"/>
              <a:t>=CO</a:t>
            </a:r>
            <a:r>
              <a:rPr lang="en-GB" sz="2800" baseline="-25000" dirty="0" smtClean="0"/>
              <a:t>2</a:t>
            </a:r>
          </a:p>
          <a:p>
            <a:endParaRPr lang="en-GB" sz="2800" dirty="0"/>
          </a:p>
        </p:txBody>
      </p:sp>
      <p:sp>
        <p:nvSpPr>
          <p:cNvPr id="8" name="TextBox 7"/>
          <p:cNvSpPr txBox="1"/>
          <p:nvPr/>
        </p:nvSpPr>
        <p:spPr>
          <a:xfrm>
            <a:off x="0" y="3164917"/>
            <a:ext cx="1315453" cy="523220"/>
          </a:xfrm>
          <a:prstGeom prst="rect">
            <a:avLst/>
          </a:prstGeom>
          <a:noFill/>
        </p:spPr>
        <p:txBody>
          <a:bodyPr wrap="square" rtlCol="0">
            <a:spAutoFit/>
          </a:bodyPr>
          <a:lstStyle/>
          <a:p>
            <a:r>
              <a:rPr lang="en-GB" sz="2800" b="1" dirty="0" smtClean="0">
                <a:solidFill>
                  <a:srgbClr val="0000FF"/>
                </a:solidFill>
              </a:rPr>
              <a:t>Step 2 </a:t>
            </a:r>
            <a:endParaRPr lang="en-GB" sz="2800" b="1" dirty="0">
              <a:solidFill>
                <a:srgbClr val="0000FF"/>
              </a:solidFill>
            </a:endParaRPr>
          </a:p>
        </p:txBody>
      </p:sp>
      <p:sp>
        <p:nvSpPr>
          <p:cNvPr id="9" name="TextBox 8"/>
          <p:cNvSpPr txBox="1"/>
          <p:nvPr/>
        </p:nvSpPr>
        <p:spPr>
          <a:xfrm>
            <a:off x="188686" y="3733693"/>
            <a:ext cx="8955314" cy="2677656"/>
          </a:xfrm>
          <a:prstGeom prst="rect">
            <a:avLst/>
          </a:prstGeom>
          <a:noFill/>
        </p:spPr>
        <p:txBody>
          <a:bodyPr wrap="square" rtlCol="0">
            <a:spAutoFit/>
          </a:bodyPr>
          <a:lstStyle/>
          <a:p>
            <a:pPr>
              <a:buFont typeface="Arial" pitchFamily="34" charset="0"/>
              <a:buChar char="•"/>
            </a:pPr>
            <a:r>
              <a:rPr lang="en-GB" sz="2800" dirty="0" smtClean="0"/>
              <a:t> Pyruvate </a:t>
            </a:r>
            <a:r>
              <a:rPr lang="en-GB" sz="2800" dirty="0" err="1" smtClean="0"/>
              <a:t>dehydrogenase</a:t>
            </a:r>
            <a:r>
              <a:rPr lang="en-GB" sz="2800" dirty="0" smtClean="0"/>
              <a:t> removes hydrogen atoms from the </a:t>
            </a:r>
            <a:r>
              <a:rPr lang="en-GB" sz="2800" dirty="0" err="1" smtClean="0"/>
              <a:t>pyruvate</a:t>
            </a:r>
            <a:endParaRPr lang="en-GB" sz="2800" dirty="0" smtClean="0"/>
          </a:p>
          <a:p>
            <a:pPr>
              <a:buFont typeface="Arial" pitchFamily="34" charset="0"/>
              <a:buChar char="•"/>
            </a:pPr>
            <a:endParaRPr lang="en-GB" sz="2800" dirty="0" smtClean="0"/>
          </a:p>
          <a:p>
            <a:pPr>
              <a:buFont typeface="Arial" pitchFamily="34" charset="0"/>
              <a:buChar char="•"/>
            </a:pPr>
            <a:r>
              <a:rPr lang="en-GB" sz="2800" dirty="0" smtClean="0"/>
              <a:t> Hydrogen atoms are accepted by NAD</a:t>
            </a:r>
            <a:r>
              <a:rPr lang="en-GB" sz="2800" baseline="30000" dirty="0" smtClean="0"/>
              <a:t>+</a:t>
            </a:r>
            <a:r>
              <a:rPr lang="en-GB" sz="2800" dirty="0" smtClean="0"/>
              <a:t> which is reduced to NADH</a:t>
            </a:r>
          </a:p>
          <a:p>
            <a:r>
              <a:rPr lang="en-GB" sz="2800" dirty="0" smtClean="0">
                <a:solidFill>
                  <a:srgbClr val="0000FF"/>
                </a:solidFill>
              </a:rPr>
              <a:t>Formed </a:t>
            </a:r>
            <a:r>
              <a:rPr lang="en-GB" sz="2800" dirty="0" smtClean="0"/>
              <a:t>= NADH  + Acetate  (2 carbon compound)</a:t>
            </a:r>
            <a:endParaRPr lang="en-GB" sz="2800" baseline="-25000" dirty="0"/>
          </a:p>
        </p:txBody>
      </p:sp>
      <p:sp>
        <p:nvSpPr>
          <p:cNvPr id="10" name="Title 1"/>
          <p:cNvSpPr>
            <a:spLocks noGrp="1"/>
          </p:cNvSpPr>
          <p:nvPr>
            <p:ph type="title"/>
          </p:nvPr>
        </p:nvSpPr>
        <p:spPr>
          <a:xfrm>
            <a:off x="425669" y="-350776"/>
            <a:ext cx="8229600" cy="1143000"/>
          </a:xfrm>
        </p:spPr>
        <p:txBody>
          <a:bodyPr>
            <a:normAutofit/>
          </a:bodyPr>
          <a:lstStyle/>
          <a:p>
            <a:r>
              <a:rPr lang="en-GB" sz="3600" b="1" u="sng" dirty="0" smtClean="0">
                <a:solidFill>
                  <a:srgbClr val="0000FF"/>
                </a:solidFill>
              </a:rPr>
              <a:t>Link Reaction</a:t>
            </a:r>
            <a:endParaRPr lang="en-GB" sz="3600" b="1" u="sng"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47664" y="332656"/>
            <a:ext cx="1315453" cy="523220"/>
          </a:xfrm>
          <a:prstGeom prst="rect">
            <a:avLst/>
          </a:prstGeom>
          <a:noFill/>
        </p:spPr>
        <p:txBody>
          <a:bodyPr wrap="square" rtlCol="0">
            <a:spAutoFit/>
          </a:bodyPr>
          <a:lstStyle/>
          <a:p>
            <a:r>
              <a:rPr lang="en-GB" sz="2800" b="1" dirty="0" smtClean="0">
                <a:solidFill>
                  <a:srgbClr val="0000FF"/>
                </a:solidFill>
              </a:rPr>
              <a:t>Step 3 </a:t>
            </a:r>
            <a:endParaRPr lang="en-GB" sz="2800" b="1" dirty="0">
              <a:solidFill>
                <a:srgbClr val="0000FF"/>
              </a:solidFill>
            </a:endParaRPr>
          </a:p>
        </p:txBody>
      </p:sp>
      <p:sp>
        <p:nvSpPr>
          <p:cNvPr id="11" name="TextBox 10"/>
          <p:cNvSpPr txBox="1"/>
          <p:nvPr/>
        </p:nvSpPr>
        <p:spPr>
          <a:xfrm>
            <a:off x="522515" y="1026693"/>
            <a:ext cx="7727978" cy="1815882"/>
          </a:xfrm>
          <a:prstGeom prst="rect">
            <a:avLst/>
          </a:prstGeom>
          <a:noFill/>
        </p:spPr>
        <p:txBody>
          <a:bodyPr wrap="square" rtlCol="0">
            <a:spAutoFit/>
          </a:bodyPr>
          <a:lstStyle/>
          <a:p>
            <a:pPr>
              <a:buFont typeface="Arial" pitchFamily="34" charset="0"/>
              <a:buChar char="•"/>
            </a:pPr>
            <a:r>
              <a:rPr lang="en-GB" sz="2800" dirty="0" smtClean="0"/>
              <a:t> Coenzyme A (</a:t>
            </a:r>
            <a:r>
              <a:rPr lang="en-GB" sz="2800" dirty="0" err="1" smtClean="0"/>
              <a:t>CoA</a:t>
            </a:r>
            <a:r>
              <a:rPr lang="en-GB" sz="2800" dirty="0" smtClean="0"/>
              <a:t>) accepts the Acetate to form </a:t>
            </a:r>
            <a:r>
              <a:rPr lang="en-GB" sz="2800" dirty="0" smtClean="0">
                <a:solidFill>
                  <a:srgbClr val="0000FF"/>
                </a:solidFill>
              </a:rPr>
              <a:t>Acetyl Coenzyme A</a:t>
            </a:r>
          </a:p>
          <a:p>
            <a:pPr>
              <a:buFont typeface="Arial" pitchFamily="34" charset="0"/>
              <a:buChar char="•"/>
            </a:pPr>
            <a:endParaRPr lang="en-GB" sz="2800" dirty="0" smtClean="0"/>
          </a:p>
          <a:p>
            <a:pPr>
              <a:buFont typeface="Arial" pitchFamily="34" charset="0"/>
              <a:buChar char="•"/>
            </a:pPr>
            <a:r>
              <a:rPr lang="en-GB" sz="2800" dirty="0" smtClean="0"/>
              <a:t> This carries acetate into the Krebs cycle</a:t>
            </a:r>
            <a:endParaRPr lang="en-GB" sz="2800" dirty="0"/>
          </a:p>
        </p:txBody>
      </p:sp>
      <p:sp>
        <p:nvSpPr>
          <p:cNvPr id="4" name="Content Placeholder 2"/>
          <p:cNvSpPr>
            <a:spLocks noGrp="1"/>
          </p:cNvSpPr>
          <p:nvPr>
            <p:ph idx="1"/>
          </p:nvPr>
        </p:nvSpPr>
        <p:spPr>
          <a:xfrm>
            <a:off x="236474" y="3861305"/>
            <a:ext cx="8734099" cy="2555273"/>
          </a:xfrm>
          <a:ln>
            <a:solidFill>
              <a:schemeClr val="tx1"/>
            </a:solidFill>
          </a:ln>
        </p:spPr>
        <p:txBody>
          <a:bodyPr>
            <a:normAutofit lnSpcReduction="10000"/>
          </a:bodyPr>
          <a:lstStyle/>
          <a:p>
            <a:pPr algn="ctr">
              <a:buNone/>
            </a:pPr>
            <a:r>
              <a:rPr lang="en-GB" sz="2800" dirty="0" smtClean="0"/>
              <a:t>2 Pyruvate + 2NAD</a:t>
            </a:r>
            <a:r>
              <a:rPr lang="en-GB" sz="2800" baseline="30000" dirty="0" smtClean="0"/>
              <a:t>+</a:t>
            </a:r>
            <a:r>
              <a:rPr lang="en-GB" sz="2800" dirty="0" smtClean="0"/>
              <a:t>+ 2CoA </a:t>
            </a:r>
            <a:r>
              <a:rPr lang="en-GB" sz="2800" dirty="0" smtClean="0">
                <a:sym typeface="Wingdings" pitchFamily="2" charset="2"/>
              </a:rPr>
              <a:t> 2CO</a:t>
            </a:r>
            <a:r>
              <a:rPr lang="en-GB" sz="2800" baseline="-25000" dirty="0" smtClean="0">
                <a:sym typeface="Wingdings" pitchFamily="2" charset="2"/>
              </a:rPr>
              <a:t>2</a:t>
            </a:r>
            <a:r>
              <a:rPr lang="en-GB" sz="2800" dirty="0" smtClean="0">
                <a:sym typeface="Wingdings" pitchFamily="2" charset="2"/>
              </a:rPr>
              <a:t>+2NADH+2acetyl </a:t>
            </a:r>
            <a:r>
              <a:rPr lang="en-GB" sz="2800" dirty="0" err="1" smtClean="0">
                <a:sym typeface="Wingdings" pitchFamily="2" charset="2"/>
              </a:rPr>
              <a:t>CoA</a:t>
            </a:r>
            <a:endParaRPr lang="en-GB" sz="2800" dirty="0" smtClean="0">
              <a:sym typeface="Wingdings" pitchFamily="2" charset="2"/>
            </a:endParaRPr>
          </a:p>
          <a:p>
            <a:pPr algn="ctr">
              <a:buNone/>
            </a:pPr>
            <a:endParaRPr lang="en-GB" sz="2800" dirty="0" smtClean="0">
              <a:sym typeface="Wingdings" pitchFamily="2" charset="2"/>
            </a:endParaRPr>
          </a:p>
          <a:p>
            <a:pPr algn="ctr">
              <a:buNone/>
            </a:pPr>
            <a:endParaRPr lang="en-GB" sz="2800" dirty="0" smtClean="0">
              <a:sym typeface="Wingdings" pitchFamily="2" charset="2"/>
            </a:endParaRPr>
          </a:p>
          <a:p>
            <a:pPr algn="ctr">
              <a:buNone/>
            </a:pPr>
            <a:r>
              <a:rPr lang="en-GB" sz="2800" dirty="0" smtClean="0">
                <a:solidFill>
                  <a:srgbClr val="0000FF"/>
                </a:solidFill>
                <a:sym typeface="Wingdings" pitchFamily="2" charset="2"/>
              </a:rPr>
              <a:t>Why is there two of everything?</a:t>
            </a:r>
          </a:p>
          <a:p>
            <a:pPr algn="ctr">
              <a:buNone/>
            </a:pPr>
            <a:r>
              <a:rPr lang="en-GB" sz="2800" dirty="0" smtClean="0">
                <a:solidFill>
                  <a:srgbClr val="0000FF"/>
                </a:solidFill>
                <a:sym typeface="Wingdings" pitchFamily="2" charset="2"/>
              </a:rPr>
              <a:t>What is being oxidised, what is being reduced?</a:t>
            </a:r>
            <a:endParaRPr lang="en-GB" sz="2800" dirty="0">
              <a:solidFill>
                <a:srgbClr val="0000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00063" y="214313"/>
            <a:ext cx="8215312" cy="1214437"/>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defRPr/>
            </a:pPr>
            <a:endParaRPr lang="en-GB"/>
          </a:p>
        </p:txBody>
      </p:sp>
      <p:sp>
        <p:nvSpPr>
          <p:cNvPr id="7171" name="Title 4"/>
          <p:cNvSpPr>
            <a:spLocks noGrp="1"/>
          </p:cNvSpPr>
          <p:nvPr>
            <p:ph type="title"/>
          </p:nvPr>
        </p:nvSpPr>
        <p:spPr/>
        <p:txBody>
          <a:bodyPr/>
          <a:lstStyle/>
          <a:p>
            <a:pPr eaLnBrk="1" hangingPunct="1"/>
            <a:r>
              <a:rPr lang="en-GB" smtClean="0"/>
              <a:t>The Link Reaction</a:t>
            </a:r>
          </a:p>
        </p:txBody>
      </p:sp>
      <p:sp>
        <p:nvSpPr>
          <p:cNvPr id="7172" name="TextBox 5"/>
          <p:cNvSpPr txBox="1">
            <a:spLocks noChangeArrowheads="1"/>
          </p:cNvSpPr>
          <p:nvPr/>
        </p:nvSpPr>
        <p:spPr bwMode="auto">
          <a:xfrm>
            <a:off x="3071813" y="1714500"/>
            <a:ext cx="3667125" cy="769938"/>
          </a:xfrm>
          <a:prstGeom prst="rect">
            <a:avLst/>
          </a:prstGeom>
          <a:noFill/>
          <a:ln w="9525">
            <a:noFill/>
            <a:miter lim="800000"/>
            <a:headEnd/>
            <a:tailEnd/>
          </a:ln>
        </p:spPr>
        <p:txBody>
          <a:bodyPr wrap="none">
            <a:spAutoFit/>
          </a:bodyPr>
          <a:lstStyle/>
          <a:p>
            <a:r>
              <a:rPr lang="en-GB" sz="4400"/>
              <a:t>Pyruvate (3C)</a:t>
            </a:r>
          </a:p>
        </p:txBody>
      </p:sp>
      <p:cxnSp>
        <p:nvCxnSpPr>
          <p:cNvPr id="8" name="Straight Arrow Connector 7"/>
          <p:cNvCxnSpPr/>
          <p:nvPr/>
        </p:nvCxnSpPr>
        <p:spPr>
          <a:xfrm rot="16200000" flipH="1">
            <a:off x="2928937" y="3786188"/>
            <a:ext cx="2786063" cy="7143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Left Arrow 8"/>
          <p:cNvSpPr/>
          <p:nvPr/>
        </p:nvSpPr>
        <p:spPr>
          <a:xfrm>
            <a:off x="3143250" y="2857500"/>
            <a:ext cx="1143000" cy="1500188"/>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0" name="TextBox 9"/>
          <p:cNvSpPr txBox="1">
            <a:spLocks noChangeArrowheads="1"/>
          </p:cNvSpPr>
          <p:nvPr/>
        </p:nvSpPr>
        <p:spPr bwMode="auto">
          <a:xfrm>
            <a:off x="2357438" y="2857500"/>
            <a:ext cx="671512" cy="369888"/>
          </a:xfrm>
          <a:prstGeom prst="rect">
            <a:avLst/>
          </a:prstGeom>
          <a:noFill/>
          <a:ln w="9525">
            <a:noFill/>
            <a:miter lim="800000"/>
            <a:headEnd/>
            <a:tailEnd/>
          </a:ln>
        </p:spPr>
        <p:txBody>
          <a:bodyPr wrap="none">
            <a:spAutoFit/>
          </a:bodyPr>
          <a:lstStyle/>
          <a:p>
            <a:r>
              <a:rPr lang="en-GB"/>
              <a:t>NAD</a:t>
            </a:r>
          </a:p>
        </p:txBody>
      </p:sp>
      <p:sp>
        <p:nvSpPr>
          <p:cNvPr id="11" name="TextBox 10"/>
          <p:cNvSpPr txBox="1">
            <a:spLocks noChangeArrowheads="1"/>
          </p:cNvSpPr>
          <p:nvPr/>
        </p:nvSpPr>
        <p:spPr bwMode="auto">
          <a:xfrm>
            <a:off x="1428750" y="3929063"/>
            <a:ext cx="1658938" cy="369887"/>
          </a:xfrm>
          <a:prstGeom prst="rect">
            <a:avLst/>
          </a:prstGeom>
          <a:noFill/>
          <a:ln w="9525">
            <a:noFill/>
            <a:miter lim="800000"/>
            <a:headEnd/>
            <a:tailEnd/>
          </a:ln>
        </p:spPr>
        <p:txBody>
          <a:bodyPr wrap="none">
            <a:spAutoFit/>
          </a:bodyPr>
          <a:lstStyle/>
          <a:p>
            <a:r>
              <a:rPr lang="en-GB"/>
              <a:t>Reduced NAD</a:t>
            </a:r>
          </a:p>
        </p:txBody>
      </p:sp>
      <p:cxnSp>
        <p:nvCxnSpPr>
          <p:cNvPr id="14" name="Straight Arrow Connector 13"/>
          <p:cNvCxnSpPr/>
          <p:nvPr/>
        </p:nvCxnSpPr>
        <p:spPr>
          <a:xfrm>
            <a:off x="4286250" y="2714625"/>
            <a:ext cx="714375" cy="5715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5000625" y="3071813"/>
            <a:ext cx="615950" cy="369887"/>
          </a:xfrm>
          <a:prstGeom prst="rect">
            <a:avLst/>
          </a:prstGeom>
          <a:noFill/>
          <a:ln w="9525">
            <a:noFill/>
            <a:miter lim="800000"/>
            <a:headEnd/>
            <a:tailEnd/>
          </a:ln>
        </p:spPr>
        <p:txBody>
          <a:bodyPr wrap="none">
            <a:spAutoFit/>
          </a:bodyPr>
          <a:lstStyle/>
          <a:p>
            <a:r>
              <a:rPr lang="en-GB"/>
              <a:t>CO</a:t>
            </a:r>
            <a:r>
              <a:rPr lang="en-GB" baseline="-25000"/>
              <a:t>2</a:t>
            </a:r>
          </a:p>
        </p:txBody>
      </p:sp>
      <p:sp>
        <p:nvSpPr>
          <p:cNvPr id="16" name="Oval Callout 15"/>
          <p:cNvSpPr/>
          <p:nvPr/>
        </p:nvSpPr>
        <p:spPr>
          <a:xfrm>
            <a:off x="5715000" y="2428875"/>
            <a:ext cx="3071813" cy="1071563"/>
          </a:xfrm>
          <a:prstGeom prst="wedgeEllipseCallout">
            <a:avLst>
              <a:gd name="adj1" fmla="val -55020"/>
              <a:gd name="adj2" fmla="val 4133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tx1"/>
                </a:solidFill>
              </a:rPr>
              <a:t>Decarboxylation</a:t>
            </a:r>
          </a:p>
        </p:txBody>
      </p:sp>
      <p:sp>
        <p:nvSpPr>
          <p:cNvPr id="17" name="TextBox 16"/>
          <p:cNvSpPr txBox="1">
            <a:spLocks noChangeArrowheads="1"/>
          </p:cNvSpPr>
          <p:nvPr/>
        </p:nvSpPr>
        <p:spPr bwMode="auto">
          <a:xfrm>
            <a:off x="3500438" y="5214938"/>
            <a:ext cx="1722437" cy="1446212"/>
          </a:xfrm>
          <a:prstGeom prst="rect">
            <a:avLst/>
          </a:prstGeom>
          <a:noFill/>
          <a:ln w="9525">
            <a:noFill/>
            <a:miter lim="800000"/>
            <a:headEnd/>
            <a:tailEnd/>
          </a:ln>
        </p:spPr>
        <p:txBody>
          <a:bodyPr wrap="none">
            <a:spAutoFit/>
          </a:bodyPr>
          <a:lstStyle/>
          <a:p>
            <a:r>
              <a:rPr lang="en-GB" sz="4400"/>
              <a:t>Acetyl</a:t>
            </a:r>
          </a:p>
          <a:p>
            <a:r>
              <a:rPr lang="en-GB" sz="4400"/>
              <a:t>(2C)</a:t>
            </a:r>
          </a:p>
        </p:txBody>
      </p:sp>
      <p:sp>
        <p:nvSpPr>
          <p:cNvPr id="18" name="Curved Up Arrow 17"/>
          <p:cNvSpPr/>
          <p:nvPr/>
        </p:nvSpPr>
        <p:spPr>
          <a:xfrm rot="13474078">
            <a:off x="5108575" y="5605463"/>
            <a:ext cx="1143000" cy="5715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9" name="TextBox 18"/>
          <p:cNvSpPr txBox="1">
            <a:spLocks noChangeArrowheads="1"/>
          </p:cNvSpPr>
          <p:nvPr/>
        </p:nvSpPr>
        <p:spPr bwMode="auto">
          <a:xfrm>
            <a:off x="4572000" y="6488113"/>
            <a:ext cx="1492250" cy="369887"/>
          </a:xfrm>
          <a:prstGeom prst="rect">
            <a:avLst/>
          </a:prstGeom>
          <a:noFill/>
          <a:ln w="9525">
            <a:noFill/>
            <a:miter lim="800000"/>
            <a:headEnd/>
            <a:tailEnd/>
          </a:ln>
        </p:spPr>
        <p:txBody>
          <a:bodyPr wrap="none">
            <a:spAutoFit/>
          </a:bodyPr>
          <a:lstStyle/>
          <a:p>
            <a:r>
              <a:rPr lang="en-GB"/>
              <a:t>Coenzyme A</a:t>
            </a:r>
          </a:p>
        </p:txBody>
      </p:sp>
      <p:sp>
        <p:nvSpPr>
          <p:cNvPr id="20" name="Oval Callout 19"/>
          <p:cNvSpPr/>
          <p:nvPr/>
        </p:nvSpPr>
        <p:spPr>
          <a:xfrm>
            <a:off x="214313" y="4429125"/>
            <a:ext cx="3000375" cy="1857375"/>
          </a:xfrm>
          <a:prstGeom prst="wedgeEllipseCallout">
            <a:avLst>
              <a:gd name="adj1" fmla="val -40227"/>
              <a:gd name="adj2" fmla="val 7145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a:solidFill>
                  <a:schemeClr val="tx1"/>
                </a:solidFill>
              </a:rPr>
              <a:t>Happens in the matrix of the mitochondria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20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2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fade">
                                      <p:cBhvr>
                                        <p:cTn id="42" dur="20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bg/>
                                          </p:spTgt>
                                        </p:tgtEl>
                                        <p:attrNameLst>
                                          <p:attrName>style.visibility</p:attrName>
                                        </p:attrNameLst>
                                      </p:cBhvr>
                                      <p:to>
                                        <p:strVal val="visible"/>
                                      </p:to>
                                    </p:set>
                                    <p:animEffect transition="in" filter="fade">
                                      <p:cBhvr>
                                        <p:cTn id="47" dur="2000"/>
                                        <p:tgtEl>
                                          <p:spTgt spid="1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2000"/>
                                        <p:tgtEl>
                                          <p:spTgt spid="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fade">
                                      <p:cBhvr>
                                        <p:cTn id="62" dur="20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bg/>
                                          </p:spTgt>
                                        </p:tgtEl>
                                        <p:attrNameLst>
                                          <p:attrName>style.visibility</p:attrName>
                                        </p:attrNameLst>
                                      </p:cBhvr>
                                      <p:to>
                                        <p:strVal val="visible"/>
                                      </p:to>
                                    </p:set>
                                    <p:animEffect transition="in" filter="fade">
                                      <p:cBhvr>
                                        <p:cTn id="67" dur="2000"/>
                                        <p:tgtEl>
                                          <p:spTgt spid="20">
                                            <p:bg/>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Effect transition="in" filter="fade">
                                      <p:cBhvr>
                                        <p:cTn id="72"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P spid="11" grpId="0" build="p"/>
      <p:bldP spid="15" grpId="0" build="p"/>
      <p:bldP spid="16" grpId="0" build="p" animBg="1"/>
      <p:bldP spid="17" grpId="0" build="p"/>
      <p:bldP spid="18" grpId="0" animBg="1"/>
      <p:bldP spid="19" grpId="0" build="p"/>
      <p:bldP spid="20"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Make up a story that uses characters to describe the link reaction</a:t>
            </a:r>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smtClean="0"/>
              <a:t>Mr A Lovat </a:t>
            </a:r>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solidFill>
            <a:schemeClr val="accent6">
              <a:lumMod val="40000"/>
              <a:lumOff val="60000"/>
            </a:schemeClr>
          </a:solidFill>
          <a:ln>
            <a:solidFill>
              <a:schemeClr val="tx1"/>
            </a:solidFill>
          </a:ln>
        </p:spPr>
        <p:txBody>
          <a:bodyPr wrap="none"/>
          <a:lstStyle/>
          <a:p>
            <a:pPr>
              <a:defRPr/>
            </a:pPr>
            <a:r>
              <a:rPr lang="en-GB" smtClean="0"/>
              <a:t>The Krebs Cycle</a:t>
            </a:r>
            <a:endParaRPr lang="en-GB"/>
          </a:p>
        </p:txBody>
      </p:sp>
      <p:sp>
        <p:nvSpPr>
          <p:cNvPr id="5" name="TextBox 4"/>
          <p:cNvSpPr txBox="1">
            <a:spLocks noChangeArrowheads="1"/>
          </p:cNvSpPr>
          <p:nvPr/>
        </p:nvSpPr>
        <p:spPr bwMode="auto">
          <a:xfrm>
            <a:off x="2286000" y="1571625"/>
            <a:ext cx="4525963" cy="1077913"/>
          </a:xfrm>
          <a:prstGeom prst="rect">
            <a:avLst/>
          </a:prstGeom>
          <a:noFill/>
          <a:ln w="9525">
            <a:noFill/>
            <a:miter lim="800000"/>
            <a:headEnd/>
            <a:tailEnd/>
          </a:ln>
        </p:spPr>
        <p:txBody>
          <a:bodyPr>
            <a:spAutoFit/>
          </a:bodyPr>
          <a:lstStyle/>
          <a:p>
            <a:pPr algn="ctr"/>
            <a:r>
              <a:rPr lang="en-GB" sz="3200"/>
              <a:t>Acetyl Coenzyme A</a:t>
            </a:r>
          </a:p>
          <a:p>
            <a:pPr algn="ctr"/>
            <a:r>
              <a:rPr lang="en-GB" sz="3200"/>
              <a:t>(2C)</a:t>
            </a:r>
          </a:p>
        </p:txBody>
      </p:sp>
      <p:sp>
        <p:nvSpPr>
          <p:cNvPr id="6" name="Curved Down Arrow 5"/>
          <p:cNvSpPr/>
          <p:nvPr/>
        </p:nvSpPr>
        <p:spPr>
          <a:xfrm>
            <a:off x="3214688" y="2643188"/>
            <a:ext cx="2857500" cy="5715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8" name="TextBox 7"/>
          <p:cNvSpPr txBox="1">
            <a:spLocks noChangeArrowheads="1"/>
          </p:cNvSpPr>
          <p:nvPr/>
        </p:nvSpPr>
        <p:spPr bwMode="auto">
          <a:xfrm>
            <a:off x="688975" y="3071813"/>
            <a:ext cx="4525963" cy="584200"/>
          </a:xfrm>
          <a:prstGeom prst="rect">
            <a:avLst/>
          </a:prstGeom>
          <a:noFill/>
          <a:ln w="9525">
            <a:noFill/>
            <a:miter lim="800000"/>
            <a:headEnd/>
            <a:tailEnd/>
          </a:ln>
        </p:spPr>
        <p:txBody>
          <a:bodyPr>
            <a:spAutoFit/>
          </a:bodyPr>
          <a:lstStyle/>
          <a:p>
            <a:pPr algn="ctr"/>
            <a:r>
              <a:rPr lang="en-GB" sz="3200"/>
              <a:t>Oxaloacetate (4C)</a:t>
            </a:r>
          </a:p>
        </p:txBody>
      </p:sp>
      <p:sp>
        <p:nvSpPr>
          <p:cNvPr id="9" name="TextBox 8"/>
          <p:cNvSpPr txBox="1">
            <a:spLocks noChangeArrowheads="1"/>
          </p:cNvSpPr>
          <p:nvPr/>
        </p:nvSpPr>
        <p:spPr bwMode="auto">
          <a:xfrm>
            <a:off x="4286250" y="3286125"/>
            <a:ext cx="4525963" cy="584200"/>
          </a:xfrm>
          <a:prstGeom prst="rect">
            <a:avLst/>
          </a:prstGeom>
          <a:noFill/>
          <a:ln w="9525">
            <a:noFill/>
            <a:miter lim="800000"/>
            <a:headEnd/>
            <a:tailEnd/>
          </a:ln>
        </p:spPr>
        <p:txBody>
          <a:bodyPr>
            <a:spAutoFit/>
          </a:bodyPr>
          <a:lstStyle/>
          <a:p>
            <a:pPr algn="ctr"/>
            <a:r>
              <a:rPr lang="en-GB" sz="3200"/>
              <a:t>Citrate (6C)</a:t>
            </a:r>
          </a:p>
        </p:txBody>
      </p:sp>
      <p:sp>
        <p:nvSpPr>
          <p:cNvPr id="10" name="Curved Down Arrow 9"/>
          <p:cNvSpPr/>
          <p:nvPr/>
        </p:nvSpPr>
        <p:spPr>
          <a:xfrm rot="6290529">
            <a:off x="5386388" y="4464050"/>
            <a:ext cx="1727200" cy="3524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1" name="Curved Right Arrow 10"/>
          <p:cNvSpPr/>
          <p:nvPr/>
        </p:nvSpPr>
        <p:spPr>
          <a:xfrm>
            <a:off x="6500813" y="4214813"/>
            <a:ext cx="928687" cy="642937"/>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cxnSp>
        <p:nvCxnSpPr>
          <p:cNvPr id="14" name="Straight Arrow Connector 13"/>
          <p:cNvCxnSpPr/>
          <p:nvPr/>
        </p:nvCxnSpPr>
        <p:spPr>
          <a:xfrm>
            <a:off x="6286500" y="5000625"/>
            <a:ext cx="500063" cy="3571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3286125" y="5214938"/>
            <a:ext cx="4525963" cy="584200"/>
          </a:xfrm>
          <a:prstGeom prst="rect">
            <a:avLst/>
          </a:prstGeom>
          <a:noFill/>
          <a:ln w="9525">
            <a:noFill/>
            <a:miter lim="800000"/>
            <a:headEnd/>
            <a:tailEnd/>
          </a:ln>
        </p:spPr>
        <p:txBody>
          <a:bodyPr>
            <a:spAutoFit/>
          </a:bodyPr>
          <a:lstStyle/>
          <a:p>
            <a:pPr algn="ctr"/>
            <a:r>
              <a:rPr lang="en-GB" sz="3200"/>
              <a:t>(5C)</a:t>
            </a:r>
          </a:p>
        </p:txBody>
      </p:sp>
      <p:sp>
        <p:nvSpPr>
          <p:cNvPr id="16" name="TextBox 15"/>
          <p:cNvSpPr txBox="1">
            <a:spLocks noChangeArrowheads="1"/>
          </p:cNvSpPr>
          <p:nvPr/>
        </p:nvSpPr>
        <p:spPr bwMode="auto">
          <a:xfrm>
            <a:off x="7500938" y="4071938"/>
            <a:ext cx="714375" cy="369887"/>
          </a:xfrm>
          <a:prstGeom prst="rect">
            <a:avLst/>
          </a:prstGeom>
          <a:noFill/>
          <a:ln w="9525">
            <a:noFill/>
            <a:miter lim="800000"/>
            <a:headEnd/>
            <a:tailEnd/>
          </a:ln>
        </p:spPr>
        <p:txBody>
          <a:bodyPr>
            <a:spAutoFit/>
          </a:bodyPr>
          <a:lstStyle/>
          <a:p>
            <a:r>
              <a:rPr lang="en-GB"/>
              <a:t>NAD</a:t>
            </a:r>
          </a:p>
        </p:txBody>
      </p:sp>
      <p:sp>
        <p:nvSpPr>
          <p:cNvPr id="17" name="TextBox 16"/>
          <p:cNvSpPr txBox="1">
            <a:spLocks noChangeArrowheads="1"/>
          </p:cNvSpPr>
          <p:nvPr/>
        </p:nvSpPr>
        <p:spPr bwMode="auto">
          <a:xfrm>
            <a:off x="7500938" y="4500563"/>
            <a:ext cx="1214437" cy="646112"/>
          </a:xfrm>
          <a:prstGeom prst="rect">
            <a:avLst/>
          </a:prstGeom>
          <a:noFill/>
          <a:ln w="9525">
            <a:noFill/>
            <a:miter lim="800000"/>
            <a:headEnd/>
            <a:tailEnd/>
          </a:ln>
        </p:spPr>
        <p:txBody>
          <a:bodyPr>
            <a:spAutoFit/>
          </a:bodyPr>
          <a:lstStyle/>
          <a:p>
            <a:pPr algn="ctr"/>
            <a:r>
              <a:rPr lang="en-GB" dirty="0" smtClean="0"/>
              <a:t>Reduced NAD</a:t>
            </a:r>
            <a:endParaRPr lang="en-GB" dirty="0"/>
          </a:p>
        </p:txBody>
      </p:sp>
      <p:sp>
        <p:nvSpPr>
          <p:cNvPr id="18" name="TextBox 17"/>
          <p:cNvSpPr txBox="1">
            <a:spLocks noChangeArrowheads="1"/>
          </p:cNvSpPr>
          <p:nvPr/>
        </p:nvSpPr>
        <p:spPr bwMode="auto">
          <a:xfrm>
            <a:off x="6858000" y="5214938"/>
            <a:ext cx="714375" cy="369887"/>
          </a:xfrm>
          <a:prstGeom prst="rect">
            <a:avLst/>
          </a:prstGeom>
          <a:noFill/>
          <a:ln w="9525">
            <a:noFill/>
            <a:miter lim="800000"/>
            <a:headEnd/>
            <a:tailEnd/>
          </a:ln>
        </p:spPr>
        <p:txBody>
          <a:bodyPr>
            <a:spAutoFit/>
          </a:bodyPr>
          <a:lstStyle/>
          <a:p>
            <a:r>
              <a:rPr lang="en-GB"/>
              <a:t>CO</a:t>
            </a:r>
            <a:r>
              <a:rPr lang="en-GB" baseline="-25000"/>
              <a:t>2</a:t>
            </a:r>
          </a:p>
        </p:txBody>
      </p:sp>
      <p:sp>
        <p:nvSpPr>
          <p:cNvPr id="19" name="Curved Down Arrow 18"/>
          <p:cNvSpPr/>
          <p:nvPr/>
        </p:nvSpPr>
        <p:spPr>
          <a:xfrm rot="10800000">
            <a:off x="3143250" y="5572125"/>
            <a:ext cx="2012950" cy="285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0" name="TextBox 19"/>
          <p:cNvSpPr txBox="1">
            <a:spLocks noChangeArrowheads="1"/>
          </p:cNvSpPr>
          <p:nvPr/>
        </p:nvSpPr>
        <p:spPr bwMode="auto">
          <a:xfrm>
            <a:off x="500063" y="5072063"/>
            <a:ext cx="4525962" cy="584200"/>
          </a:xfrm>
          <a:prstGeom prst="rect">
            <a:avLst/>
          </a:prstGeom>
          <a:noFill/>
          <a:ln w="9525">
            <a:noFill/>
            <a:miter lim="800000"/>
            <a:headEnd/>
            <a:tailEnd/>
          </a:ln>
        </p:spPr>
        <p:txBody>
          <a:bodyPr>
            <a:spAutoFit/>
          </a:bodyPr>
          <a:lstStyle/>
          <a:p>
            <a:pPr algn="ctr"/>
            <a:r>
              <a:rPr lang="en-GB" sz="3200"/>
              <a:t>(4C)</a:t>
            </a:r>
          </a:p>
        </p:txBody>
      </p:sp>
      <p:sp>
        <p:nvSpPr>
          <p:cNvPr id="21" name="Curved Right Arrow 20"/>
          <p:cNvSpPr/>
          <p:nvPr/>
        </p:nvSpPr>
        <p:spPr>
          <a:xfrm rot="4729193">
            <a:off x="4629150" y="5608638"/>
            <a:ext cx="428625" cy="78422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2" name="TextBox 21"/>
          <p:cNvSpPr txBox="1">
            <a:spLocks noChangeArrowheads="1"/>
          </p:cNvSpPr>
          <p:nvPr/>
        </p:nvSpPr>
        <p:spPr bwMode="auto">
          <a:xfrm>
            <a:off x="5286375" y="6072188"/>
            <a:ext cx="714375" cy="369887"/>
          </a:xfrm>
          <a:prstGeom prst="rect">
            <a:avLst/>
          </a:prstGeom>
          <a:noFill/>
          <a:ln w="9525">
            <a:noFill/>
            <a:miter lim="800000"/>
            <a:headEnd/>
            <a:tailEnd/>
          </a:ln>
        </p:spPr>
        <p:txBody>
          <a:bodyPr>
            <a:spAutoFit/>
          </a:bodyPr>
          <a:lstStyle/>
          <a:p>
            <a:r>
              <a:rPr lang="en-GB"/>
              <a:t>NAD</a:t>
            </a:r>
          </a:p>
        </p:txBody>
      </p:sp>
      <p:sp>
        <p:nvSpPr>
          <p:cNvPr id="23" name="TextBox 22"/>
          <p:cNvSpPr txBox="1">
            <a:spLocks noChangeArrowheads="1"/>
          </p:cNvSpPr>
          <p:nvPr/>
        </p:nvSpPr>
        <p:spPr bwMode="auto">
          <a:xfrm>
            <a:off x="4000500" y="6211888"/>
            <a:ext cx="1214438" cy="646112"/>
          </a:xfrm>
          <a:prstGeom prst="rect">
            <a:avLst/>
          </a:prstGeom>
          <a:noFill/>
          <a:ln w="9525">
            <a:noFill/>
            <a:miter lim="800000"/>
            <a:headEnd/>
            <a:tailEnd/>
          </a:ln>
        </p:spPr>
        <p:txBody>
          <a:bodyPr>
            <a:spAutoFit/>
          </a:bodyPr>
          <a:lstStyle/>
          <a:p>
            <a:pPr algn="ctr"/>
            <a:r>
              <a:rPr lang="en-GB" dirty="0" smtClean="0"/>
              <a:t>Reduced NAD</a:t>
            </a:r>
            <a:endParaRPr lang="en-GB" dirty="0"/>
          </a:p>
        </p:txBody>
      </p:sp>
      <p:cxnSp>
        <p:nvCxnSpPr>
          <p:cNvPr id="24" name="Straight Arrow Connector 23"/>
          <p:cNvCxnSpPr/>
          <p:nvPr/>
        </p:nvCxnSpPr>
        <p:spPr>
          <a:xfrm rot="5400000">
            <a:off x="3000376" y="5857875"/>
            <a:ext cx="571500" cy="428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2428875" y="6286500"/>
            <a:ext cx="714375" cy="369888"/>
          </a:xfrm>
          <a:prstGeom prst="rect">
            <a:avLst/>
          </a:prstGeom>
          <a:noFill/>
          <a:ln w="9525">
            <a:noFill/>
            <a:miter lim="800000"/>
            <a:headEnd/>
            <a:tailEnd/>
          </a:ln>
        </p:spPr>
        <p:txBody>
          <a:bodyPr>
            <a:spAutoFit/>
          </a:bodyPr>
          <a:lstStyle/>
          <a:p>
            <a:r>
              <a:rPr lang="en-GB"/>
              <a:t>CO</a:t>
            </a:r>
            <a:r>
              <a:rPr lang="en-GB" baseline="-25000"/>
              <a:t>2</a:t>
            </a:r>
          </a:p>
        </p:txBody>
      </p:sp>
      <p:sp>
        <p:nvSpPr>
          <p:cNvPr id="27" name="Curved Down Arrow 26"/>
          <p:cNvSpPr/>
          <p:nvPr/>
        </p:nvSpPr>
        <p:spPr>
          <a:xfrm rot="16044306">
            <a:off x="1774825" y="4059238"/>
            <a:ext cx="1630363" cy="53498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8" name="Curved Left Arrow 27"/>
          <p:cNvSpPr/>
          <p:nvPr/>
        </p:nvSpPr>
        <p:spPr>
          <a:xfrm>
            <a:off x="1571625" y="3643313"/>
            <a:ext cx="785813" cy="500062"/>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29" name="Curved Left Arrow 28"/>
          <p:cNvSpPr/>
          <p:nvPr/>
        </p:nvSpPr>
        <p:spPr>
          <a:xfrm>
            <a:off x="1500188" y="4214813"/>
            <a:ext cx="785812" cy="500062"/>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0" name="Curved Left Arrow 29"/>
          <p:cNvSpPr/>
          <p:nvPr/>
        </p:nvSpPr>
        <p:spPr>
          <a:xfrm rot="20979302">
            <a:off x="1681163" y="4781550"/>
            <a:ext cx="785812" cy="500063"/>
          </a:xfrm>
          <a:prstGeom prst="curved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1" name="TextBox 30"/>
          <p:cNvSpPr txBox="1">
            <a:spLocks noChangeArrowheads="1"/>
          </p:cNvSpPr>
          <p:nvPr/>
        </p:nvSpPr>
        <p:spPr bwMode="auto">
          <a:xfrm>
            <a:off x="785813" y="3500438"/>
            <a:ext cx="714375" cy="369887"/>
          </a:xfrm>
          <a:prstGeom prst="rect">
            <a:avLst/>
          </a:prstGeom>
          <a:noFill/>
          <a:ln w="9525">
            <a:noFill/>
            <a:miter lim="800000"/>
            <a:headEnd/>
            <a:tailEnd/>
          </a:ln>
        </p:spPr>
        <p:txBody>
          <a:bodyPr>
            <a:spAutoFit/>
          </a:bodyPr>
          <a:lstStyle/>
          <a:p>
            <a:r>
              <a:rPr lang="en-GB"/>
              <a:t>NAD</a:t>
            </a:r>
          </a:p>
        </p:txBody>
      </p:sp>
      <p:sp>
        <p:nvSpPr>
          <p:cNvPr id="32" name="TextBox 31"/>
          <p:cNvSpPr txBox="1">
            <a:spLocks noChangeArrowheads="1"/>
          </p:cNvSpPr>
          <p:nvPr/>
        </p:nvSpPr>
        <p:spPr bwMode="auto">
          <a:xfrm>
            <a:off x="0" y="3844925"/>
            <a:ext cx="1928813" cy="369888"/>
          </a:xfrm>
          <a:prstGeom prst="rect">
            <a:avLst/>
          </a:prstGeom>
          <a:noFill/>
          <a:ln w="9525">
            <a:noFill/>
            <a:miter lim="800000"/>
            <a:headEnd/>
            <a:tailEnd/>
          </a:ln>
        </p:spPr>
        <p:txBody>
          <a:bodyPr>
            <a:spAutoFit/>
          </a:bodyPr>
          <a:lstStyle/>
          <a:p>
            <a:r>
              <a:rPr lang="en-GB"/>
              <a:t>Reduced NAD</a:t>
            </a:r>
          </a:p>
        </p:txBody>
      </p:sp>
      <p:sp>
        <p:nvSpPr>
          <p:cNvPr id="33" name="TextBox 32"/>
          <p:cNvSpPr txBox="1">
            <a:spLocks noChangeArrowheads="1"/>
          </p:cNvSpPr>
          <p:nvPr/>
        </p:nvSpPr>
        <p:spPr bwMode="auto">
          <a:xfrm>
            <a:off x="857250" y="4130675"/>
            <a:ext cx="714375" cy="369888"/>
          </a:xfrm>
          <a:prstGeom prst="rect">
            <a:avLst/>
          </a:prstGeom>
          <a:noFill/>
          <a:ln w="9525">
            <a:noFill/>
            <a:miter lim="800000"/>
            <a:headEnd/>
            <a:tailEnd/>
          </a:ln>
        </p:spPr>
        <p:txBody>
          <a:bodyPr>
            <a:spAutoFit/>
          </a:bodyPr>
          <a:lstStyle/>
          <a:p>
            <a:r>
              <a:rPr lang="en-GB"/>
              <a:t>FAD</a:t>
            </a:r>
          </a:p>
        </p:txBody>
      </p:sp>
      <p:sp>
        <p:nvSpPr>
          <p:cNvPr id="34" name="TextBox 33"/>
          <p:cNvSpPr txBox="1">
            <a:spLocks noChangeArrowheads="1"/>
          </p:cNvSpPr>
          <p:nvPr/>
        </p:nvSpPr>
        <p:spPr bwMode="auto">
          <a:xfrm>
            <a:off x="0" y="4416425"/>
            <a:ext cx="1714500" cy="369888"/>
          </a:xfrm>
          <a:prstGeom prst="rect">
            <a:avLst/>
          </a:prstGeom>
          <a:noFill/>
          <a:ln w="9525">
            <a:noFill/>
            <a:miter lim="800000"/>
            <a:headEnd/>
            <a:tailEnd/>
          </a:ln>
        </p:spPr>
        <p:txBody>
          <a:bodyPr>
            <a:spAutoFit/>
          </a:bodyPr>
          <a:lstStyle/>
          <a:p>
            <a:r>
              <a:rPr lang="en-GB"/>
              <a:t>Reduced FAD</a:t>
            </a:r>
          </a:p>
        </p:txBody>
      </p:sp>
      <p:sp>
        <p:nvSpPr>
          <p:cNvPr id="35" name="TextBox 34"/>
          <p:cNvSpPr txBox="1">
            <a:spLocks noChangeArrowheads="1"/>
          </p:cNvSpPr>
          <p:nvPr/>
        </p:nvSpPr>
        <p:spPr bwMode="auto">
          <a:xfrm>
            <a:off x="857250" y="4857750"/>
            <a:ext cx="714375" cy="369888"/>
          </a:xfrm>
          <a:prstGeom prst="rect">
            <a:avLst/>
          </a:prstGeom>
          <a:noFill/>
          <a:ln w="9525">
            <a:noFill/>
            <a:miter lim="800000"/>
            <a:headEnd/>
            <a:tailEnd/>
          </a:ln>
        </p:spPr>
        <p:txBody>
          <a:bodyPr>
            <a:spAutoFit/>
          </a:bodyPr>
          <a:lstStyle/>
          <a:p>
            <a:r>
              <a:rPr lang="en-GB"/>
              <a:t>ADP</a:t>
            </a:r>
          </a:p>
        </p:txBody>
      </p:sp>
      <p:sp>
        <p:nvSpPr>
          <p:cNvPr id="36" name="TextBox 35"/>
          <p:cNvSpPr txBox="1">
            <a:spLocks noChangeArrowheads="1"/>
          </p:cNvSpPr>
          <p:nvPr/>
        </p:nvSpPr>
        <p:spPr bwMode="auto">
          <a:xfrm>
            <a:off x="928688" y="5214938"/>
            <a:ext cx="714375" cy="369887"/>
          </a:xfrm>
          <a:prstGeom prst="rect">
            <a:avLst/>
          </a:prstGeom>
          <a:noFill/>
          <a:ln w="9525">
            <a:noFill/>
            <a:miter lim="800000"/>
            <a:headEnd/>
            <a:tailEnd/>
          </a:ln>
        </p:spPr>
        <p:txBody>
          <a:bodyPr>
            <a:spAutoFit/>
          </a:bodyPr>
          <a:lstStyle/>
          <a:p>
            <a:r>
              <a:rPr lang="en-GB"/>
              <a:t>ATP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20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2000"/>
                                        <p:tgtEl>
                                          <p:spTgt spid="1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fade">
                                      <p:cBhvr>
                                        <p:cTn id="57" dur="20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20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fade">
                                      <p:cBhvr>
                                        <p:cTn id="82" dur="2000"/>
                                        <p:tgtEl>
                                          <p:spTgt spid="2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fade">
                                      <p:cBhvr>
                                        <p:cTn id="87" dur="2000"/>
                                        <p:tgtEl>
                                          <p:spTgt spid="23">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down)">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6">
                                            <p:txEl>
                                              <p:pRg st="0" end="0"/>
                                            </p:txEl>
                                          </p:spTgt>
                                        </p:tgtEl>
                                        <p:attrNameLst>
                                          <p:attrName>style.visibility</p:attrName>
                                        </p:attrNameLst>
                                      </p:cBhvr>
                                      <p:to>
                                        <p:strVal val="visible"/>
                                      </p:to>
                                    </p:set>
                                    <p:animEffect transition="in" filter="fade">
                                      <p:cBhvr>
                                        <p:cTn id="97" dur="2000"/>
                                        <p:tgtEl>
                                          <p:spTgt spid="26">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down)">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down)">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1">
                                            <p:txEl>
                                              <p:pRg st="0" end="0"/>
                                            </p:txEl>
                                          </p:spTgt>
                                        </p:tgtEl>
                                        <p:attrNameLst>
                                          <p:attrName>style.visibility</p:attrName>
                                        </p:attrNameLst>
                                      </p:cBhvr>
                                      <p:to>
                                        <p:strVal val="visible"/>
                                      </p:to>
                                    </p:set>
                                    <p:animEffect transition="in" filter="fade">
                                      <p:cBhvr>
                                        <p:cTn id="112" dur="2000"/>
                                        <p:tgtEl>
                                          <p:spTgt spid="31">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2">
                                            <p:txEl>
                                              <p:pRg st="0" end="0"/>
                                            </p:txEl>
                                          </p:spTgt>
                                        </p:tgtEl>
                                        <p:attrNameLst>
                                          <p:attrName>style.visibility</p:attrName>
                                        </p:attrNameLst>
                                      </p:cBhvr>
                                      <p:to>
                                        <p:strVal val="visible"/>
                                      </p:to>
                                    </p:set>
                                    <p:animEffect transition="in" filter="fade">
                                      <p:cBhvr>
                                        <p:cTn id="117" dur="2000"/>
                                        <p:tgtEl>
                                          <p:spTgt spid="32">
                                            <p:txEl>
                                              <p:pRg st="0" end="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wipe(down)">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3">
                                            <p:txEl>
                                              <p:pRg st="0" end="0"/>
                                            </p:txEl>
                                          </p:spTgt>
                                        </p:tgtEl>
                                        <p:attrNameLst>
                                          <p:attrName>style.visibility</p:attrName>
                                        </p:attrNameLst>
                                      </p:cBhvr>
                                      <p:to>
                                        <p:strVal val="visible"/>
                                      </p:to>
                                    </p:set>
                                    <p:animEffect transition="in" filter="fade">
                                      <p:cBhvr>
                                        <p:cTn id="127" dur="2000"/>
                                        <p:tgtEl>
                                          <p:spTgt spid="33">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4">
                                            <p:txEl>
                                              <p:pRg st="0" end="0"/>
                                            </p:txEl>
                                          </p:spTgt>
                                        </p:tgtEl>
                                        <p:attrNameLst>
                                          <p:attrName>style.visibility</p:attrName>
                                        </p:attrNameLst>
                                      </p:cBhvr>
                                      <p:to>
                                        <p:strVal val="visible"/>
                                      </p:to>
                                    </p:set>
                                    <p:animEffect transition="in" filter="fade">
                                      <p:cBhvr>
                                        <p:cTn id="132" dur="2000"/>
                                        <p:tgtEl>
                                          <p:spTgt spid="34">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down)">
                                      <p:cBhvr>
                                        <p:cTn id="137" dur="500"/>
                                        <p:tgtEl>
                                          <p:spTgt spid="3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5">
                                            <p:txEl>
                                              <p:pRg st="0" end="0"/>
                                            </p:txEl>
                                          </p:spTgt>
                                        </p:tgtEl>
                                        <p:attrNameLst>
                                          <p:attrName>style.visibility</p:attrName>
                                        </p:attrNameLst>
                                      </p:cBhvr>
                                      <p:to>
                                        <p:strVal val="visible"/>
                                      </p:to>
                                    </p:set>
                                    <p:animEffect transition="in" filter="fade">
                                      <p:cBhvr>
                                        <p:cTn id="142" dur="2000"/>
                                        <p:tgtEl>
                                          <p:spTgt spid="35">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6">
                                            <p:txEl>
                                              <p:pRg st="0" end="0"/>
                                            </p:txEl>
                                          </p:spTgt>
                                        </p:tgtEl>
                                        <p:attrNameLst>
                                          <p:attrName>style.visibility</p:attrName>
                                        </p:attrNameLst>
                                      </p:cBhvr>
                                      <p:to>
                                        <p:strVal val="visible"/>
                                      </p:to>
                                    </p:set>
                                    <p:animEffect transition="in" filter="fade">
                                      <p:cBhvr>
                                        <p:cTn id="147" dur="2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build="p"/>
      <p:bldP spid="9" grpId="0" build="p"/>
      <p:bldP spid="10" grpId="0" animBg="1"/>
      <p:bldP spid="11" grpId="0" animBg="1"/>
      <p:bldP spid="15" grpId="0" build="p"/>
      <p:bldP spid="16" grpId="0" build="p"/>
      <p:bldP spid="17" grpId="0" build="p"/>
      <p:bldP spid="18" grpId="0" build="p"/>
      <p:bldP spid="19" grpId="0" animBg="1"/>
      <p:bldP spid="20" grpId="0" build="p"/>
      <p:bldP spid="21" grpId="0" animBg="1"/>
      <p:bldP spid="22" grpId="0" build="p"/>
      <p:bldP spid="23" grpId="0" build="p"/>
      <p:bldP spid="26" grpId="0" build="p"/>
      <p:bldP spid="27" grpId="0" animBg="1"/>
      <p:bldP spid="28" grpId="0" animBg="1"/>
      <p:bldP spid="29" grpId="0" animBg="1"/>
      <p:bldP spid="30" grpId="0" animBg="1"/>
      <p:bldP spid="31" grpId="0" build="p"/>
      <p:bldP spid="32" grpId="0" build="p"/>
      <p:bldP spid="33" grpId="0" build="p"/>
      <p:bldP spid="34" grpId="0" build="p"/>
      <p:bldP spid="35" grpId="0" build="p"/>
      <p:bldP spid="3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00063" y="214313"/>
            <a:ext cx="8215312" cy="1214437"/>
          </a:xfrm>
          <a:prstGeom prst="rect">
            <a:avLst/>
          </a:prstGeom>
          <a:solidFill>
            <a:schemeClr val="accent6">
              <a:lumMod val="40000"/>
              <a:lumOff val="60000"/>
            </a:schemeClr>
          </a:solidFill>
          <a:ln w="9525">
            <a:solidFill>
              <a:schemeClr val="tx1"/>
            </a:solidFill>
            <a:miter lim="800000"/>
            <a:headEnd/>
            <a:tailEnd/>
          </a:ln>
          <a:effectLst/>
        </p:spPr>
        <p:txBody>
          <a:bodyPr wrap="none" anchor="ctr"/>
          <a:lstStyle/>
          <a:p>
            <a:pPr>
              <a:defRPr/>
            </a:pPr>
            <a:endParaRPr lang="en-GB"/>
          </a:p>
        </p:txBody>
      </p:sp>
      <p:sp>
        <p:nvSpPr>
          <p:cNvPr id="9219" name="Text Box 4"/>
          <p:cNvSpPr txBox="1">
            <a:spLocks noChangeArrowheads="1"/>
          </p:cNvSpPr>
          <p:nvPr/>
        </p:nvSpPr>
        <p:spPr bwMode="auto">
          <a:xfrm>
            <a:off x="3111500" y="207963"/>
            <a:ext cx="184150" cy="366712"/>
          </a:xfrm>
          <a:prstGeom prst="rect">
            <a:avLst/>
          </a:prstGeom>
          <a:noFill/>
          <a:ln w="9525">
            <a:noFill/>
            <a:miter lim="800000"/>
            <a:headEnd/>
            <a:tailEnd/>
          </a:ln>
        </p:spPr>
        <p:txBody>
          <a:bodyPr wrap="none">
            <a:spAutoFit/>
          </a:bodyPr>
          <a:lstStyle/>
          <a:p>
            <a:endParaRPr lang="en-US"/>
          </a:p>
        </p:txBody>
      </p:sp>
      <p:sp>
        <p:nvSpPr>
          <p:cNvPr id="9220" name="Title 4"/>
          <p:cNvSpPr>
            <a:spLocks noGrp="1"/>
          </p:cNvSpPr>
          <p:nvPr>
            <p:ph type="title"/>
          </p:nvPr>
        </p:nvSpPr>
        <p:spPr/>
        <p:txBody>
          <a:bodyPr/>
          <a:lstStyle/>
          <a:p>
            <a:pPr eaLnBrk="1" hangingPunct="1"/>
            <a:r>
              <a:rPr lang="en-GB" smtClean="0"/>
              <a:t>Key Questions</a:t>
            </a:r>
          </a:p>
        </p:txBody>
      </p:sp>
      <p:sp>
        <p:nvSpPr>
          <p:cNvPr id="6" name="Content Placeholder 5"/>
          <p:cNvSpPr>
            <a:spLocks noGrp="1"/>
          </p:cNvSpPr>
          <p:nvPr>
            <p:ph idx="1"/>
          </p:nvPr>
        </p:nvSpPr>
        <p:spPr>
          <a:xfrm>
            <a:off x="285750" y="1689100"/>
            <a:ext cx="8472488" cy="4525963"/>
          </a:xfrm>
        </p:spPr>
        <p:txBody>
          <a:bodyPr/>
          <a:lstStyle/>
          <a:p>
            <a:pPr marL="514350" indent="-514350" eaLnBrk="1" hangingPunct="1">
              <a:buFontTx/>
              <a:buAutoNum type="arabicPeriod"/>
            </a:pPr>
            <a:r>
              <a:rPr lang="en-GB" sz="2400" smtClean="0"/>
              <a:t>Where does the link reaction and krebs cycle take place?</a:t>
            </a:r>
          </a:p>
          <a:p>
            <a:pPr marL="514350" indent="-514350" eaLnBrk="1" hangingPunct="1">
              <a:buFontTx/>
              <a:buAutoNum type="arabicPeriod"/>
            </a:pPr>
            <a:r>
              <a:rPr lang="en-GB" sz="2400" smtClean="0"/>
              <a:t>What is pyruvate converted to during the link reaction?</a:t>
            </a:r>
          </a:p>
          <a:p>
            <a:pPr marL="514350" indent="-514350" eaLnBrk="1" hangingPunct="1">
              <a:buFontTx/>
              <a:buAutoNum type="arabicPeriod"/>
            </a:pPr>
            <a:r>
              <a:rPr lang="en-GB" sz="2400" smtClean="0"/>
              <a:t>What is the final 4 carbon molecule called in the krebs cycle?</a:t>
            </a:r>
          </a:p>
          <a:p>
            <a:pPr marL="514350" indent="-514350" eaLnBrk="1" hangingPunct="1">
              <a:buFontTx/>
              <a:buAutoNum type="arabicPeriod"/>
            </a:pPr>
            <a:r>
              <a:rPr lang="en-GB" sz="2400" smtClean="0"/>
              <a:t>How many molecules of reduced NAD are produced per molecule of glucose?</a:t>
            </a:r>
          </a:p>
          <a:p>
            <a:pPr marL="514350" indent="-514350" eaLnBrk="1" hangingPunct="1">
              <a:buFontTx/>
              <a:buAutoNum type="arabicPeriod"/>
            </a:pPr>
            <a:r>
              <a:rPr lang="en-GB" sz="2400" smtClean="0"/>
              <a:t>How many molecules of FAD are produced per molecule of glucose?</a:t>
            </a:r>
          </a:p>
          <a:p>
            <a:pPr marL="514350" indent="-514350" eaLnBrk="1" hangingPunct="1">
              <a:buFontTx/>
              <a:buAutoNum type="arabicPeriod"/>
            </a:pPr>
            <a:r>
              <a:rPr lang="en-GB" sz="2400" smtClean="0"/>
              <a:t>How many molecules of ATP are produced per molecule of glucose?</a:t>
            </a:r>
          </a:p>
          <a:p>
            <a:pPr marL="514350" indent="-514350" eaLnBrk="1" hangingPunct="1">
              <a:buFontTx/>
              <a:buAutoNum type="arabicPeriod"/>
            </a:pPr>
            <a:r>
              <a:rPr lang="en-GB" sz="2400" smtClean="0"/>
              <a:t>What is the waste product of the two chemical pathways?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a:buFontTx/>
              <a:buNone/>
            </a:pPr>
            <a:r>
              <a:rPr lang="en-GB" smtClean="0"/>
              <a:t>Per molecule of glucose:</a:t>
            </a:r>
          </a:p>
          <a:p>
            <a:r>
              <a:rPr lang="en-GB" smtClean="0">
                <a:solidFill>
                  <a:srgbClr val="00B050"/>
                </a:solidFill>
              </a:rPr>
              <a:t>8</a:t>
            </a:r>
            <a:r>
              <a:rPr lang="en-GB" smtClean="0"/>
              <a:t> molecules of </a:t>
            </a:r>
            <a:r>
              <a:rPr lang="en-GB" smtClean="0">
                <a:solidFill>
                  <a:srgbClr val="00B050"/>
                </a:solidFill>
              </a:rPr>
              <a:t>reduced NAD </a:t>
            </a:r>
            <a:r>
              <a:rPr lang="en-GB" smtClean="0"/>
              <a:t>are produced.</a:t>
            </a:r>
          </a:p>
          <a:p>
            <a:r>
              <a:rPr lang="en-GB" smtClean="0">
                <a:solidFill>
                  <a:srgbClr val="00B0F0"/>
                </a:solidFill>
              </a:rPr>
              <a:t>2</a:t>
            </a:r>
            <a:r>
              <a:rPr lang="en-GB" smtClean="0"/>
              <a:t> molecules of </a:t>
            </a:r>
            <a:r>
              <a:rPr lang="en-GB" smtClean="0">
                <a:solidFill>
                  <a:srgbClr val="00B0F0"/>
                </a:solidFill>
              </a:rPr>
              <a:t>reduced FAD </a:t>
            </a:r>
            <a:r>
              <a:rPr lang="en-GB" smtClean="0"/>
              <a:t>are produced.</a:t>
            </a:r>
          </a:p>
          <a:p>
            <a:r>
              <a:rPr lang="en-GB" smtClean="0">
                <a:solidFill>
                  <a:srgbClr val="FF0000"/>
                </a:solidFill>
              </a:rPr>
              <a:t>2 </a:t>
            </a:r>
            <a:r>
              <a:rPr lang="en-GB" smtClean="0"/>
              <a:t>molecules of </a:t>
            </a:r>
            <a:r>
              <a:rPr lang="en-GB" smtClean="0">
                <a:solidFill>
                  <a:srgbClr val="FF0000"/>
                </a:solidFill>
              </a:rPr>
              <a:t>ATP</a:t>
            </a:r>
            <a:r>
              <a:rPr lang="en-GB" smtClean="0"/>
              <a:t> are produced.</a:t>
            </a:r>
          </a:p>
          <a:p>
            <a:r>
              <a:rPr lang="en-GB" smtClean="0">
                <a:solidFill>
                  <a:srgbClr val="FFC000"/>
                </a:solidFill>
              </a:rPr>
              <a:t>6</a:t>
            </a:r>
            <a:r>
              <a:rPr lang="en-GB" smtClean="0"/>
              <a:t> molecules of </a:t>
            </a:r>
            <a:r>
              <a:rPr lang="en-GB" smtClean="0">
                <a:solidFill>
                  <a:srgbClr val="FFC000"/>
                </a:solidFill>
              </a:rPr>
              <a:t>CO</a:t>
            </a:r>
            <a:r>
              <a:rPr lang="en-GB" baseline="-25000" smtClean="0">
                <a:solidFill>
                  <a:srgbClr val="FFC000"/>
                </a:solidFill>
              </a:rPr>
              <a:t>2</a:t>
            </a:r>
            <a:r>
              <a:rPr lang="en-GB" baseline="-25000" smtClean="0"/>
              <a:t> </a:t>
            </a:r>
            <a:r>
              <a:rPr lang="en-GB" smtClean="0"/>
              <a:t>are produced as waste products.</a:t>
            </a:r>
            <a:endParaRPr lang="en-GB" baseline="-25000" smtClean="0"/>
          </a:p>
        </p:txBody>
      </p:sp>
      <p:sp>
        <p:nvSpPr>
          <p:cNvPr id="4" name="Rectangle 4"/>
          <p:cNvSpPr>
            <a:spLocks noGrp="1" noChangeArrowheads="1"/>
          </p:cNvSpPr>
          <p:nvPr>
            <p:ph type="title"/>
          </p:nvPr>
        </p:nvSpPr>
        <p:spPr>
          <a:solidFill>
            <a:schemeClr val="accent6">
              <a:lumMod val="40000"/>
              <a:lumOff val="60000"/>
            </a:schemeClr>
          </a:solidFill>
          <a:ln>
            <a:solidFill>
              <a:schemeClr val="tx1"/>
            </a:solidFill>
          </a:ln>
        </p:spPr>
        <p:txBody>
          <a:bodyPr wrap="none"/>
          <a:lstStyle/>
          <a:p>
            <a:pPr>
              <a:defRPr/>
            </a:pPr>
            <a:r>
              <a:rPr lang="en-GB" sz="3200" smtClean="0"/>
              <a:t>Summary of Link Reaction and Krebs Cycle</a:t>
            </a:r>
            <a:endParaRPr lang="en-GB" sz="3200"/>
          </a:p>
        </p:txBody>
      </p:sp>
      <p:sp>
        <p:nvSpPr>
          <p:cNvPr id="5" name="Rectangle 4"/>
          <p:cNvSpPr/>
          <p:nvPr/>
        </p:nvSpPr>
        <p:spPr>
          <a:xfrm>
            <a:off x="827584" y="2276872"/>
            <a:ext cx="3600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27584" y="2852936"/>
            <a:ext cx="3600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27584" y="3429000"/>
            <a:ext cx="3600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7584" y="4005064"/>
            <a:ext cx="3600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Reaction + Krebs Cycle</a:t>
            </a:r>
            <a:endParaRPr lang="en-GB" dirty="0"/>
          </a:p>
        </p:txBody>
      </p:sp>
      <p:cxnSp>
        <p:nvCxnSpPr>
          <p:cNvPr id="14" name="Straight Arrow Connector 13"/>
          <p:cNvCxnSpPr>
            <a:stCxn id="12" idx="2"/>
          </p:cNvCxnSpPr>
          <p:nvPr/>
        </p:nvCxnSpPr>
        <p:spPr>
          <a:xfrm rot="16200000" flipH="1">
            <a:off x="4200139" y="2449989"/>
            <a:ext cx="642942" cy="4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942606" y="3286124"/>
            <a:ext cx="3000396" cy="2714644"/>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3" name="Rectangle 32"/>
          <p:cNvSpPr/>
          <p:nvPr/>
        </p:nvSpPr>
        <p:spPr>
          <a:xfrm>
            <a:off x="2483768" y="4293096"/>
            <a:ext cx="928694" cy="642942"/>
          </a:xfrm>
          <a:prstGeom prst="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1" name="Rectangle 30"/>
          <p:cNvSpPr/>
          <p:nvPr/>
        </p:nvSpPr>
        <p:spPr>
          <a:xfrm>
            <a:off x="5443506" y="4143380"/>
            <a:ext cx="928694" cy="642942"/>
          </a:xfrm>
          <a:prstGeom prst="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32" name="Rectangle 31"/>
          <p:cNvSpPr/>
          <p:nvPr/>
        </p:nvSpPr>
        <p:spPr>
          <a:xfrm>
            <a:off x="4014176" y="5715016"/>
            <a:ext cx="928694" cy="642942"/>
          </a:xfrm>
          <a:prstGeom prst="rect">
            <a:avLst/>
          </a:prstGeom>
          <a:solidFill>
            <a:schemeClr val="bg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extBox 5"/>
          <p:cNvSpPr txBox="1"/>
          <p:nvPr/>
        </p:nvSpPr>
        <p:spPr>
          <a:xfrm>
            <a:off x="5154996" y="1773784"/>
            <a:ext cx="425116" cy="369332"/>
          </a:xfrm>
          <a:prstGeom prst="rect">
            <a:avLst/>
          </a:prstGeom>
          <a:noFill/>
        </p:spPr>
        <p:txBody>
          <a:bodyPr wrap="none" rtlCol="0">
            <a:spAutoFit/>
          </a:bodyPr>
          <a:lstStyle/>
          <a:p>
            <a:r>
              <a:rPr lang="en-GB" dirty="0" smtClean="0"/>
              <a:t>3C</a:t>
            </a:r>
            <a:endParaRPr lang="en-GB" dirty="0"/>
          </a:p>
        </p:txBody>
      </p:sp>
      <p:sp>
        <p:nvSpPr>
          <p:cNvPr id="7" name="TextBox 6"/>
          <p:cNvSpPr txBox="1"/>
          <p:nvPr/>
        </p:nvSpPr>
        <p:spPr>
          <a:xfrm>
            <a:off x="4309752" y="2702478"/>
            <a:ext cx="425116" cy="369332"/>
          </a:xfrm>
          <a:prstGeom prst="rect">
            <a:avLst/>
          </a:prstGeom>
          <a:noFill/>
        </p:spPr>
        <p:txBody>
          <a:bodyPr wrap="none" rtlCol="0">
            <a:spAutoFit/>
          </a:bodyPr>
          <a:lstStyle/>
          <a:p>
            <a:r>
              <a:rPr lang="en-GB" dirty="0"/>
              <a:t>2</a:t>
            </a:r>
            <a:r>
              <a:rPr lang="en-GB" dirty="0" smtClean="0"/>
              <a:t>C</a:t>
            </a:r>
            <a:endParaRPr lang="en-GB" dirty="0"/>
          </a:p>
        </p:txBody>
      </p:sp>
      <p:sp>
        <p:nvSpPr>
          <p:cNvPr id="9" name="TextBox 8"/>
          <p:cNvSpPr txBox="1"/>
          <p:nvPr/>
        </p:nvSpPr>
        <p:spPr>
          <a:xfrm>
            <a:off x="4283968" y="5805264"/>
            <a:ext cx="425116" cy="369332"/>
          </a:xfrm>
          <a:prstGeom prst="rect">
            <a:avLst/>
          </a:prstGeom>
          <a:noFill/>
        </p:spPr>
        <p:txBody>
          <a:bodyPr wrap="none" rtlCol="0">
            <a:spAutoFit/>
          </a:bodyPr>
          <a:lstStyle/>
          <a:p>
            <a:r>
              <a:rPr lang="en-GB" dirty="0" smtClean="0"/>
              <a:t>5C</a:t>
            </a:r>
            <a:endParaRPr lang="en-GB" dirty="0"/>
          </a:p>
        </p:txBody>
      </p:sp>
      <p:sp>
        <p:nvSpPr>
          <p:cNvPr id="10" name="TextBox 9"/>
          <p:cNvSpPr txBox="1"/>
          <p:nvPr/>
        </p:nvSpPr>
        <p:spPr>
          <a:xfrm>
            <a:off x="2728292" y="4429132"/>
            <a:ext cx="425116" cy="369332"/>
          </a:xfrm>
          <a:prstGeom prst="rect">
            <a:avLst/>
          </a:prstGeom>
          <a:noFill/>
        </p:spPr>
        <p:txBody>
          <a:bodyPr wrap="none" rtlCol="0">
            <a:spAutoFit/>
          </a:bodyPr>
          <a:lstStyle/>
          <a:p>
            <a:r>
              <a:rPr lang="en-GB" dirty="0"/>
              <a:t>4</a:t>
            </a:r>
            <a:r>
              <a:rPr lang="en-GB" dirty="0" smtClean="0"/>
              <a:t>C</a:t>
            </a:r>
            <a:endParaRPr lang="en-GB" dirty="0"/>
          </a:p>
        </p:txBody>
      </p:sp>
      <p:sp>
        <p:nvSpPr>
          <p:cNvPr id="12" name="TextBox 11"/>
          <p:cNvSpPr txBox="1"/>
          <p:nvPr/>
        </p:nvSpPr>
        <p:spPr>
          <a:xfrm>
            <a:off x="4014176" y="1761642"/>
            <a:ext cx="1009956" cy="369332"/>
          </a:xfrm>
          <a:prstGeom prst="rect">
            <a:avLst/>
          </a:prstGeom>
          <a:noFill/>
        </p:spPr>
        <p:txBody>
          <a:bodyPr wrap="none" rtlCol="0">
            <a:spAutoFit/>
          </a:bodyPr>
          <a:lstStyle/>
          <a:p>
            <a:r>
              <a:rPr lang="en-GB" dirty="0" err="1" smtClean="0"/>
              <a:t>Pyruvate</a:t>
            </a:r>
            <a:endParaRPr lang="en-GB" dirty="0"/>
          </a:p>
        </p:txBody>
      </p:sp>
      <p:sp>
        <p:nvSpPr>
          <p:cNvPr id="8" name="TextBox 7"/>
          <p:cNvSpPr txBox="1"/>
          <p:nvPr/>
        </p:nvSpPr>
        <p:spPr>
          <a:xfrm>
            <a:off x="5732200" y="4274114"/>
            <a:ext cx="425116" cy="369332"/>
          </a:xfrm>
          <a:prstGeom prst="rect">
            <a:avLst/>
          </a:prstGeom>
          <a:noFill/>
          <a:ln>
            <a:noFill/>
          </a:ln>
        </p:spPr>
        <p:txBody>
          <a:bodyPr wrap="none" rtlCol="0">
            <a:spAutoFit/>
          </a:bodyPr>
          <a:lstStyle/>
          <a:p>
            <a:r>
              <a:rPr lang="en-GB" dirty="0"/>
              <a:t>6</a:t>
            </a:r>
            <a:r>
              <a:rPr lang="en-GB" dirty="0" smtClean="0"/>
              <a:t>C</a:t>
            </a:r>
            <a:endParaRPr lang="en-GB" dirty="0"/>
          </a:p>
        </p:txBody>
      </p:sp>
      <p:sp>
        <p:nvSpPr>
          <p:cNvPr id="35" name="Arc 34"/>
          <p:cNvSpPr/>
          <p:nvPr/>
        </p:nvSpPr>
        <p:spPr>
          <a:xfrm>
            <a:off x="4157052" y="3071810"/>
            <a:ext cx="857256" cy="64294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linds(horizont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1" grpId="0" animBg="1"/>
      <p:bldP spid="32" grpId="0" animBg="1"/>
      <p:bldP spid="6" grpId="0"/>
      <p:bldP spid="7" grpId="0"/>
      <p:bldP spid="9" grpId="0"/>
      <p:bldP spid="10" grpId="0"/>
      <p:bldP spid="12" grpId="0"/>
      <p:bldP spid="8" grpId="0"/>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42910" y="142852"/>
            <a:ext cx="7972425"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lnSpcReduction="10000"/>
          </a:bodyPr>
          <a:lstStyle/>
          <a:p>
            <a:r>
              <a:rPr lang="en-GB" dirty="0" smtClean="0"/>
              <a:t>The </a:t>
            </a:r>
            <a:r>
              <a:rPr lang="en-GB" b="1" dirty="0" smtClean="0"/>
              <a:t>link reaction</a:t>
            </a:r>
            <a:r>
              <a:rPr lang="en-GB" dirty="0" smtClean="0"/>
              <a:t> does just that, it links the first stage (</a:t>
            </a:r>
            <a:r>
              <a:rPr lang="en-GB" dirty="0" err="1" smtClean="0"/>
              <a:t>glycolysis</a:t>
            </a:r>
            <a:r>
              <a:rPr lang="en-GB" dirty="0" smtClean="0"/>
              <a:t>), with the second stage</a:t>
            </a:r>
          </a:p>
          <a:p>
            <a:r>
              <a:rPr lang="en-GB" dirty="0" smtClean="0"/>
              <a:t>The second stage needs oxygen (</a:t>
            </a:r>
            <a:r>
              <a:rPr lang="en-GB" b="1" dirty="0" smtClean="0"/>
              <a:t>aerobic respiration</a:t>
            </a:r>
            <a:r>
              <a:rPr lang="en-GB" dirty="0" smtClean="0"/>
              <a:t>)</a:t>
            </a:r>
          </a:p>
          <a:p>
            <a:r>
              <a:rPr lang="en-GB" dirty="0" smtClean="0"/>
              <a:t>This involves the </a:t>
            </a:r>
            <a:r>
              <a:rPr lang="en-GB" b="1" dirty="0" smtClean="0"/>
              <a:t>Krebs cycle</a:t>
            </a:r>
            <a:r>
              <a:rPr lang="en-GB" dirty="0" smtClean="0"/>
              <a:t> and the </a:t>
            </a:r>
            <a:r>
              <a:rPr lang="en-GB" b="1" dirty="0" smtClean="0"/>
              <a:t>electron transport chain</a:t>
            </a:r>
            <a:r>
              <a:rPr lang="en-GB" dirty="0" smtClean="0"/>
              <a:t> </a:t>
            </a:r>
          </a:p>
          <a:p>
            <a:r>
              <a:rPr lang="en-GB" dirty="0" smtClean="0"/>
              <a:t>The respiratory substrate is usually glucose but others can be used.</a:t>
            </a:r>
          </a:p>
          <a:p>
            <a:r>
              <a:rPr lang="en-GB" dirty="0" smtClean="0"/>
              <a:t>Oxygen is also needed for cellular respiration to go to completion and produced the maximum amount of ATP</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r>
              <a:rPr lang="en-GB" dirty="0" smtClean="0"/>
              <a:t>Link reaction turns 3C </a:t>
            </a:r>
            <a:r>
              <a:rPr lang="en-GB" dirty="0" err="1" smtClean="0"/>
              <a:t>pyruvate</a:t>
            </a:r>
            <a:r>
              <a:rPr lang="en-GB" dirty="0" smtClean="0"/>
              <a:t> into 2C acetyl coenzyme A</a:t>
            </a:r>
          </a:p>
          <a:p>
            <a:pPr lvl="1"/>
            <a:r>
              <a:rPr lang="en-GB" dirty="0" smtClean="0"/>
              <a:t>Removal of CO2 and a H (collected by NAD)</a:t>
            </a:r>
          </a:p>
          <a:p>
            <a:pPr lvl="1"/>
            <a:endParaRPr lang="en-GB" dirty="0" smtClean="0"/>
          </a:p>
          <a:p>
            <a:r>
              <a:rPr lang="en-GB" dirty="0" smtClean="0"/>
              <a:t>The 2C joins with a 4C to make 6C Citric Acid</a:t>
            </a:r>
          </a:p>
          <a:p>
            <a:endParaRPr lang="en-GB" dirty="0" smtClean="0"/>
          </a:p>
          <a:p>
            <a:r>
              <a:rPr lang="en-GB" dirty="0" smtClean="0"/>
              <a:t>The 6C is broken down back to the original 4C in a number of steps</a:t>
            </a:r>
          </a:p>
          <a:p>
            <a:pPr lvl="1"/>
            <a:r>
              <a:rPr lang="en-GB" dirty="0" smtClean="0"/>
              <a:t>Removal of 2 CO2s and 3Hs (two collected by NADs, one by FAD) also makes one ATP</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hlinkClick r:id="rId3"/>
              </a:rPr>
              <a:t>Krebs Cycle</a:t>
            </a:r>
            <a:r>
              <a:rPr lang="en-GB" dirty="0" smtClean="0"/>
              <a:t/>
            </a:r>
            <a:br>
              <a:rPr lang="en-GB" dirty="0" smtClean="0"/>
            </a:br>
            <a:r>
              <a:rPr lang="en-GB" dirty="0" smtClean="0">
                <a:hlinkClick r:id="rId4"/>
              </a:rPr>
              <a:t>http://highered.mcgraw-hill.com/sites/0072507470/student_view0/chapter25/animation__how_the_krebs_cycle_works__quiz_1_.html</a:t>
            </a:r>
            <a:r>
              <a:rPr lang="en-GB" dirty="0" smtClean="0"/>
              <a:t> </a:t>
            </a:r>
            <a:br>
              <a:rPr lang="en-GB" dirty="0" smtClean="0"/>
            </a:br>
            <a:r>
              <a:rPr lang="en-GB" dirty="0" smtClean="0"/>
              <a:t/>
            </a:r>
            <a:br>
              <a:rPr lang="en-GB" dirty="0" smtClean="0"/>
            </a:br>
            <a:r>
              <a:rPr lang="en-GB" dirty="0" smtClean="0"/>
              <a:t>Questions</a:t>
            </a:r>
            <a:endParaRPr lang="en-GB" dirty="0"/>
          </a:p>
        </p:txBody>
      </p:sp>
      <p:pic>
        <p:nvPicPr>
          <p:cNvPr id="2050" name="Picture 2"/>
          <p:cNvPicPr>
            <a:picLocks noChangeAspect="1" noChangeArrowheads="1"/>
          </p:cNvPicPr>
          <p:nvPr/>
        </p:nvPicPr>
        <p:blipFill>
          <a:blip r:embed="rId5" cstate="print"/>
          <a:srcRect/>
          <a:stretch>
            <a:fillRect/>
          </a:stretch>
        </p:blipFill>
        <p:spPr bwMode="auto">
          <a:xfrm>
            <a:off x="6572264" y="3143248"/>
            <a:ext cx="1543050" cy="2162175"/>
          </a:xfrm>
          <a:prstGeom prst="rect">
            <a:avLst/>
          </a:prstGeom>
          <a:noFill/>
          <a:ln w="9525">
            <a:noFill/>
            <a:miter lim="800000"/>
            <a:headEnd/>
            <a:tailEnd/>
          </a:ln>
        </p:spPr>
      </p:pic>
      <p:sp>
        <p:nvSpPr>
          <p:cNvPr id="7" name="TextBox 6"/>
          <p:cNvSpPr txBox="1"/>
          <p:nvPr/>
        </p:nvSpPr>
        <p:spPr>
          <a:xfrm>
            <a:off x="6592627" y="5357826"/>
            <a:ext cx="1515415" cy="369332"/>
          </a:xfrm>
          <a:prstGeom prst="rect">
            <a:avLst/>
          </a:prstGeom>
          <a:noFill/>
        </p:spPr>
        <p:txBody>
          <a:bodyPr wrap="none" rtlCol="0">
            <a:spAutoFit/>
          </a:bodyPr>
          <a:lstStyle/>
          <a:p>
            <a:r>
              <a:rPr lang="en-GB" dirty="0" smtClean="0"/>
              <a:t>Sir Hans Krebs</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4F5DC394-0CA4-47AE-9E0D-A72019AEE523}" type="datetime1">
              <a:rPr lang="en-GB" smtClean="0"/>
              <a:pPr/>
              <a:t>27/09/2013</a:t>
            </a:fld>
            <a:endParaRPr lang="en-GB"/>
          </a:p>
        </p:txBody>
      </p:sp>
      <p:sp>
        <p:nvSpPr>
          <p:cNvPr id="5" name="Footer Placeholder 4"/>
          <p:cNvSpPr>
            <a:spLocks noGrp="1"/>
          </p:cNvSpPr>
          <p:nvPr>
            <p:ph type="ftr" sz="quarter" idx="11"/>
          </p:nvPr>
        </p:nvSpPr>
        <p:spPr/>
        <p:txBody>
          <a:bodyPr/>
          <a:lstStyle/>
          <a:p>
            <a:r>
              <a:rPr lang="en-GB" dirty="0" smtClean="0"/>
              <a:t>Mr A Lovat </a:t>
            </a:r>
            <a:endParaRPr lang="en-GB" dirty="0"/>
          </a:p>
        </p:txBody>
      </p:sp>
      <p:sp>
        <p:nvSpPr>
          <p:cNvPr id="6" name="Slide Number Placeholder 5"/>
          <p:cNvSpPr>
            <a:spLocks noGrp="1"/>
          </p:cNvSpPr>
          <p:nvPr>
            <p:ph type="sldNum" sz="quarter" idx="12"/>
          </p:nvPr>
        </p:nvSpPr>
        <p:spPr/>
        <p:txBody>
          <a:bodyPr/>
          <a:lstStyle/>
          <a:p>
            <a:fld id="{4C189E12-4EBC-49B6-AD2A-A00411212FCA}" type="slidenum">
              <a:rPr lang="en-GB" smtClean="0"/>
              <a:pPr/>
              <a:t>52</a:t>
            </a:fld>
            <a:endParaRPr lang="en-GB" dirty="0"/>
          </a:p>
        </p:txBody>
      </p:sp>
      <p:pic>
        <p:nvPicPr>
          <p:cNvPr id="1026" name="Picture 2"/>
          <p:cNvPicPr>
            <a:picLocks noChangeAspect="1" noChangeArrowheads="1"/>
          </p:cNvPicPr>
          <p:nvPr/>
        </p:nvPicPr>
        <p:blipFill>
          <a:blip r:embed="rId2" cstate="print"/>
          <a:srcRect l="10922" t="14485" r="11707" b="5782"/>
          <a:stretch>
            <a:fillRect/>
          </a:stretch>
        </p:blipFill>
        <p:spPr bwMode="auto">
          <a:xfrm>
            <a:off x="755576" y="0"/>
            <a:ext cx="8244408" cy="679691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772400" cy="1470025"/>
          </a:xfrm>
        </p:spPr>
        <p:txBody>
          <a:bodyPr/>
          <a:lstStyle/>
          <a:p>
            <a:r>
              <a:rPr lang="en-GB" dirty="0" smtClean="0"/>
              <a:t>Objectives</a:t>
            </a:r>
            <a:br>
              <a:rPr lang="en-GB" dirty="0" smtClean="0"/>
            </a:br>
            <a:r>
              <a:rPr lang="en-GB" dirty="0" smtClean="0"/>
              <a:t>You should be able to discuss…</a:t>
            </a:r>
            <a:endParaRPr lang="en-GB" dirty="0"/>
          </a:p>
        </p:txBody>
      </p:sp>
      <p:sp>
        <p:nvSpPr>
          <p:cNvPr id="3" name="Subtitle 2"/>
          <p:cNvSpPr>
            <a:spLocks noGrp="1"/>
          </p:cNvSpPr>
          <p:nvPr>
            <p:ph type="subTitle" idx="1"/>
          </p:nvPr>
        </p:nvSpPr>
        <p:spPr>
          <a:xfrm>
            <a:off x="323528" y="1556792"/>
            <a:ext cx="8424936" cy="4896544"/>
          </a:xfrm>
        </p:spPr>
        <p:txBody>
          <a:bodyPr>
            <a:noAutofit/>
          </a:bodyPr>
          <a:lstStyle/>
          <a:p>
            <a:r>
              <a:rPr lang="en-GB" sz="2400" b="1" dirty="0">
                <a:solidFill>
                  <a:schemeClr val="tx1"/>
                </a:solidFill>
              </a:rPr>
              <a:t>4.2 Respiration releases chemical energy from organic molecules</a:t>
            </a:r>
          </a:p>
          <a:p>
            <a:r>
              <a:rPr lang="en-GB" sz="2400" dirty="0">
                <a:solidFill>
                  <a:schemeClr val="tx1"/>
                </a:solidFill>
              </a:rPr>
              <a:t>(a) All living organisms carry out respiration in order to provide energy in </a:t>
            </a:r>
            <a:r>
              <a:rPr lang="en-GB" sz="2400" dirty="0" smtClean="0">
                <a:solidFill>
                  <a:schemeClr val="tx1"/>
                </a:solidFill>
              </a:rPr>
              <a:t>the cell. </a:t>
            </a:r>
            <a:endParaRPr lang="en-GB" sz="2400" dirty="0">
              <a:solidFill>
                <a:schemeClr val="tx1"/>
              </a:solidFill>
            </a:endParaRPr>
          </a:p>
          <a:p>
            <a:r>
              <a:rPr lang="en-GB" sz="2400" dirty="0">
                <a:solidFill>
                  <a:schemeClr val="tx1"/>
                </a:solidFill>
              </a:rPr>
              <a:t>(b) </a:t>
            </a:r>
            <a:r>
              <a:rPr lang="en-GB" sz="2400" dirty="0" err="1">
                <a:solidFill>
                  <a:schemeClr val="tx1"/>
                </a:solidFill>
              </a:rPr>
              <a:t>Glycolysis</a:t>
            </a:r>
            <a:r>
              <a:rPr lang="en-GB" sz="2400" dirty="0">
                <a:solidFill>
                  <a:schemeClr val="tx1"/>
                </a:solidFill>
              </a:rPr>
              <a:t> as a source of </a:t>
            </a:r>
            <a:r>
              <a:rPr lang="en-GB" sz="2400" dirty="0" err="1">
                <a:solidFill>
                  <a:schemeClr val="tx1"/>
                </a:solidFill>
              </a:rPr>
              <a:t>triose</a:t>
            </a:r>
            <a:r>
              <a:rPr lang="en-GB" sz="2400" dirty="0">
                <a:solidFill>
                  <a:schemeClr val="tx1"/>
                </a:solidFill>
              </a:rPr>
              <a:t> phosphate, </a:t>
            </a:r>
            <a:r>
              <a:rPr lang="en-GB" sz="2400" dirty="0" err="1">
                <a:solidFill>
                  <a:schemeClr val="tx1"/>
                </a:solidFill>
              </a:rPr>
              <a:t>pyruvate</a:t>
            </a:r>
            <a:r>
              <a:rPr lang="en-GB" sz="2400" dirty="0">
                <a:solidFill>
                  <a:schemeClr val="tx1"/>
                </a:solidFill>
              </a:rPr>
              <a:t>, ATP and </a:t>
            </a:r>
            <a:r>
              <a:rPr lang="en-GB" sz="2400" dirty="0" smtClean="0">
                <a:solidFill>
                  <a:schemeClr val="tx1"/>
                </a:solidFill>
              </a:rPr>
              <a:t>reduced NAD</a:t>
            </a:r>
            <a:r>
              <a:rPr lang="en-GB" sz="2400" dirty="0">
                <a:solidFill>
                  <a:schemeClr val="tx1"/>
                </a:solidFill>
              </a:rPr>
              <a:t>. The formation of acetyl </a:t>
            </a:r>
            <a:r>
              <a:rPr lang="en-GB" sz="2400" dirty="0" err="1">
                <a:solidFill>
                  <a:schemeClr val="tx1"/>
                </a:solidFill>
              </a:rPr>
              <a:t>CoA</a:t>
            </a:r>
            <a:r>
              <a:rPr lang="en-GB" sz="2400" dirty="0" smtClean="0">
                <a:solidFill>
                  <a:schemeClr val="tx1"/>
                </a:solidFill>
              </a:rPr>
              <a:t>. (</a:t>
            </a:r>
            <a:r>
              <a:rPr lang="en-GB" sz="2400" dirty="0">
                <a:solidFill>
                  <a:schemeClr val="tx1"/>
                </a:solidFill>
              </a:rPr>
              <a:t>The names of intermediates are </a:t>
            </a:r>
            <a:r>
              <a:rPr lang="en-GB" sz="2400" b="1" dirty="0">
                <a:solidFill>
                  <a:schemeClr val="tx1"/>
                </a:solidFill>
              </a:rPr>
              <a:t>not required.)</a:t>
            </a:r>
          </a:p>
          <a:p>
            <a:r>
              <a:rPr lang="en-GB" sz="2400" dirty="0">
                <a:solidFill>
                  <a:schemeClr val="tx1"/>
                </a:solidFill>
              </a:rPr>
              <a:t>(c) The Krebs cycle as a means of liberating energy from carbon bonds </a:t>
            </a:r>
            <a:r>
              <a:rPr lang="en-GB" sz="2400" dirty="0" smtClean="0">
                <a:solidFill>
                  <a:schemeClr val="tx1"/>
                </a:solidFill>
              </a:rPr>
              <a:t>to provide </a:t>
            </a:r>
            <a:r>
              <a:rPr lang="en-GB" sz="2400" dirty="0">
                <a:solidFill>
                  <a:schemeClr val="tx1"/>
                </a:solidFill>
              </a:rPr>
              <a:t>ATP and reduced NAD with release of carbon dioxide. The </a:t>
            </a:r>
            <a:r>
              <a:rPr lang="en-GB" sz="2400" dirty="0" smtClean="0">
                <a:solidFill>
                  <a:schemeClr val="tx1"/>
                </a:solidFill>
              </a:rPr>
              <a:t>role of </a:t>
            </a:r>
            <a:r>
              <a:rPr lang="en-GB" sz="2400" dirty="0">
                <a:solidFill>
                  <a:schemeClr val="tx1"/>
                </a:solidFill>
              </a:rPr>
              <a:t>reduced NAD as a source of electrons and protons for the </a:t>
            </a:r>
            <a:r>
              <a:rPr lang="en-GB" sz="2400" dirty="0" smtClean="0">
                <a:solidFill>
                  <a:schemeClr val="tx1"/>
                </a:solidFill>
              </a:rPr>
              <a:t>electron transport system. </a:t>
            </a:r>
            <a:r>
              <a:rPr lang="en-GB" sz="2400" dirty="0" smtClean="0">
                <a:solidFill>
                  <a:srgbClr val="C00000"/>
                </a:solidFill>
              </a:rPr>
              <a:t>The </a:t>
            </a:r>
            <a:r>
              <a:rPr lang="en-GB" sz="2400" dirty="0">
                <a:solidFill>
                  <a:srgbClr val="C00000"/>
                </a:solidFill>
              </a:rPr>
              <a:t>energy budget of the breakdown of glucose under aerobic and </a:t>
            </a:r>
            <a:r>
              <a:rPr lang="en-GB" sz="2400" dirty="0" smtClean="0">
                <a:solidFill>
                  <a:srgbClr val="C00000"/>
                </a:solidFill>
              </a:rPr>
              <a:t>anaerobic conditions</a:t>
            </a:r>
            <a:r>
              <a:rPr lang="en-GB" sz="2400" dirty="0">
                <a:solidFill>
                  <a:srgbClr val="C00000"/>
                </a:solidFill>
              </a:rPr>
              <a:t>. Fat and amino acid utilisation.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smtClean="0"/>
              <a:t>Hydrogens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GB" dirty="0" smtClean="0"/>
              <a:t>The more </a:t>
            </a:r>
            <a:r>
              <a:rPr lang="en-GB" dirty="0" err="1" smtClean="0"/>
              <a:t>hydrogens</a:t>
            </a:r>
            <a:r>
              <a:rPr lang="en-GB" dirty="0" smtClean="0"/>
              <a:t>, the more ATP is produced in the electron transport chain</a:t>
            </a:r>
          </a:p>
          <a:p>
            <a:pPr fontAlgn="auto">
              <a:spcAft>
                <a:spcPts val="0"/>
              </a:spcAft>
              <a:buFont typeface="Arial" pitchFamily="34" charset="0"/>
              <a:buChar char="•"/>
              <a:defRPr/>
            </a:pPr>
            <a:r>
              <a:rPr lang="en-GB" dirty="0" smtClean="0"/>
              <a:t>Some molecules have more </a:t>
            </a:r>
            <a:r>
              <a:rPr lang="en-GB" dirty="0" err="1" smtClean="0"/>
              <a:t>hydrogens</a:t>
            </a:r>
            <a:r>
              <a:rPr lang="en-GB" dirty="0" smtClean="0"/>
              <a:t> than others</a:t>
            </a:r>
          </a:p>
          <a:p>
            <a:pPr fontAlgn="auto">
              <a:spcAft>
                <a:spcPts val="0"/>
              </a:spcAft>
              <a:buFont typeface="Arial" pitchFamily="34" charset="0"/>
              <a:buChar char="•"/>
              <a:defRPr/>
            </a:pPr>
            <a:r>
              <a:rPr lang="en-GB" dirty="0" smtClean="0"/>
              <a:t>The more hydrogen atoms there are in a respiratory substrate, the more ATP is produced</a:t>
            </a:r>
          </a:p>
          <a:p>
            <a:pPr fontAlgn="auto">
              <a:spcAft>
                <a:spcPts val="0"/>
              </a:spcAft>
              <a:buFont typeface="Arial" pitchFamily="34" charset="0"/>
              <a:buChar char="•"/>
              <a:defRPr/>
            </a:pPr>
            <a:r>
              <a:rPr lang="en-GB" dirty="0" smtClean="0"/>
              <a:t>If there are more hydrogen atoms per </a:t>
            </a:r>
            <a:r>
              <a:rPr lang="en-GB" i="1" dirty="0" smtClean="0"/>
              <a:t>mole (fixed amount)</a:t>
            </a:r>
            <a:r>
              <a:rPr lang="en-GB" dirty="0" smtClean="0"/>
              <a:t> of substrate, the more oxygen is needed to be the final acceptor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t>Carbohydrates</a:t>
            </a:r>
          </a:p>
        </p:txBody>
      </p:sp>
      <p:sp>
        <p:nvSpPr>
          <p:cNvPr id="3" name="Content Placeholder 2"/>
          <p:cNvSpPr>
            <a:spLocks noGrp="1"/>
          </p:cNvSpPr>
          <p:nvPr>
            <p:ph idx="1"/>
          </p:nvPr>
        </p:nvSpPr>
        <p:spPr>
          <a:xfrm>
            <a:off x="457200" y="1340768"/>
            <a:ext cx="8229600" cy="5184576"/>
          </a:xfrm>
        </p:spPr>
        <p:txBody>
          <a:bodyPr rtlCol="0">
            <a:normAutofit fontScale="85000" lnSpcReduction="10000"/>
          </a:bodyPr>
          <a:lstStyle/>
          <a:p>
            <a:pPr fontAlgn="auto">
              <a:spcAft>
                <a:spcPts val="0"/>
              </a:spcAft>
              <a:buFont typeface="Arial" pitchFamily="34" charset="0"/>
              <a:buChar char="•"/>
              <a:defRPr/>
            </a:pPr>
            <a:r>
              <a:rPr lang="en-GB" dirty="0" smtClean="0"/>
              <a:t>Glucose is the most common substrate for most mammalian cells</a:t>
            </a:r>
          </a:p>
          <a:p>
            <a:pPr fontAlgn="auto">
              <a:spcAft>
                <a:spcPts val="0"/>
              </a:spcAft>
              <a:buFont typeface="Arial" pitchFamily="34" charset="0"/>
              <a:buChar char="•"/>
              <a:defRPr/>
            </a:pPr>
            <a:r>
              <a:rPr lang="en-GB" dirty="0" smtClean="0"/>
              <a:t>Animals store glucose as glycogen, and plants as starch</a:t>
            </a:r>
          </a:p>
          <a:p>
            <a:pPr fontAlgn="auto">
              <a:spcAft>
                <a:spcPts val="0"/>
              </a:spcAft>
              <a:buFont typeface="Arial" pitchFamily="34" charset="0"/>
              <a:buChar char="•"/>
              <a:defRPr/>
            </a:pPr>
            <a:r>
              <a:rPr lang="en-GB" dirty="0" smtClean="0"/>
              <a:t>Theoretical maximum energy yield for one mole of glucose is 2870 kJ</a:t>
            </a:r>
            <a:r>
              <a:rPr lang="en-GB" baseline="30000" dirty="0" smtClean="0"/>
              <a:t> </a:t>
            </a:r>
            <a:r>
              <a:rPr lang="en-GB" dirty="0" smtClean="0"/>
              <a:t> </a:t>
            </a:r>
          </a:p>
          <a:p>
            <a:pPr fontAlgn="auto">
              <a:spcAft>
                <a:spcPts val="0"/>
              </a:spcAft>
              <a:buFont typeface="Arial" pitchFamily="34" charset="0"/>
              <a:buChar char="•"/>
              <a:defRPr/>
            </a:pPr>
            <a:r>
              <a:rPr lang="en-GB" dirty="0" smtClean="0"/>
              <a:t>It takes 30.6 kJ to produce 1 mol ATP</a:t>
            </a:r>
          </a:p>
          <a:p>
            <a:pPr fontAlgn="auto">
              <a:spcAft>
                <a:spcPts val="0"/>
              </a:spcAft>
              <a:buFont typeface="Arial" pitchFamily="34" charset="0"/>
              <a:buChar char="•"/>
              <a:defRPr/>
            </a:pPr>
            <a:r>
              <a:rPr lang="en-GB" dirty="0" smtClean="0"/>
              <a:t>How many moles of ATP are produced by 1 mole of glucose?</a:t>
            </a:r>
          </a:p>
          <a:p>
            <a:pPr fontAlgn="auto">
              <a:spcAft>
                <a:spcPts val="0"/>
              </a:spcAft>
              <a:buFont typeface="Arial" pitchFamily="34" charset="0"/>
              <a:buChar char="•"/>
              <a:defRPr/>
            </a:pPr>
            <a:r>
              <a:rPr lang="en-GB" dirty="0" smtClean="0"/>
              <a:t>Respiration of 1 mol glucose should produce nearly 94 mol ATP, but the actual yield is more like 30, as it has an efficiency of 32%</a:t>
            </a:r>
          </a:p>
          <a:p>
            <a:pPr fontAlgn="auto">
              <a:spcAft>
                <a:spcPts val="0"/>
              </a:spcAft>
              <a:buFont typeface="Arial" pitchFamily="34" charset="0"/>
              <a:buChar char="•"/>
              <a:defRPr/>
            </a:pPr>
            <a:r>
              <a:rPr lang="en-GB" dirty="0" smtClean="0"/>
              <a:t>Remaining energy used to generate heat</a:t>
            </a:r>
          </a:p>
          <a:p>
            <a:pPr fontAlgn="auto">
              <a:spcAft>
                <a:spcPts val="0"/>
              </a:spcAft>
              <a:buFont typeface="Arial" pitchFamily="34" charset="0"/>
              <a:buNone/>
              <a:defRPr/>
            </a:pPr>
            <a:endParaRPr lang="en-GB"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t>Protein</a:t>
            </a:r>
          </a:p>
        </p:txBody>
      </p:sp>
      <p:sp>
        <p:nvSpPr>
          <p:cNvPr id="3" name="Content Placeholder 2"/>
          <p:cNvSpPr>
            <a:spLocks noGrp="1"/>
          </p:cNvSpPr>
          <p:nvPr>
            <p:ph idx="1"/>
          </p:nvPr>
        </p:nvSpPr>
        <p:spPr>
          <a:xfrm>
            <a:off x="457200" y="1196752"/>
            <a:ext cx="8229600" cy="5661248"/>
          </a:xfrm>
        </p:spPr>
        <p:txBody>
          <a:bodyPr rtlCol="0">
            <a:normAutofit fontScale="92500" lnSpcReduction="20000"/>
          </a:bodyPr>
          <a:lstStyle/>
          <a:p>
            <a:pPr fontAlgn="auto">
              <a:spcAft>
                <a:spcPts val="0"/>
              </a:spcAft>
              <a:buFont typeface="Arial" pitchFamily="34" charset="0"/>
              <a:buChar char="•"/>
              <a:defRPr/>
            </a:pPr>
            <a:r>
              <a:rPr lang="en-GB" dirty="0" smtClean="0"/>
              <a:t>Excess amino acids are </a:t>
            </a:r>
            <a:r>
              <a:rPr lang="en-GB" dirty="0" err="1" smtClean="0"/>
              <a:t>deaminated</a:t>
            </a:r>
            <a:r>
              <a:rPr lang="en-GB" dirty="0" smtClean="0"/>
              <a:t> (removal of amine group converted to urea)</a:t>
            </a:r>
          </a:p>
          <a:p>
            <a:pPr fontAlgn="auto">
              <a:spcAft>
                <a:spcPts val="0"/>
              </a:spcAft>
              <a:buFont typeface="Arial" pitchFamily="34" charset="0"/>
              <a:buChar char="•"/>
              <a:defRPr/>
            </a:pPr>
            <a:r>
              <a:rPr lang="en-GB" dirty="0" smtClean="0"/>
              <a:t>Rest is changed to glycogen or fat</a:t>
            </a:r>
          </a:p>
          <a:p>
            <a:pPr fontAlgn="auto">
              <a:spcAft>
                <a:spcPts val="0"/>
              </a:spcAft>
              <a:buFont typeface="Arial" pitchFamily="34" charset="0"/>
              <a:buChar char="•"/>
              <a:defRPr/>
            </a:pPr>
            <a:r>
              <a:rPr lang="en-GB" dirty="0" smtClean="0"/>
              <a:t>Protein is then hydrolysed (split with water) to amino acids which can be respired</a:t>
            </a:r>
          </a:p>
          <a:p>
            <a:pPr fontAlgn="auto">
              <a:spcAft>
                <a:spcPts val="0"/>
              </a:spcAft>
              <a:buFont typeface="Arial" pitchFamily="34" charset="0"/>
              <a:buChar char="•"/>
              <a:defRPr/>
            </a:pPr>
            <a:r>
              <a:rPr lang="en-GB" dirty="0" smtClean="0"/>
              <a:t>Some can be converted to pyruvate, or acetate and then is carried to Krebs cycle</a:t>
            </a:r>
          </a:p>
          <a:p>
            <a:pPr fontAlgn="auto">
              <a:spcAft>
                <a:spcPts val="0"/>
              </a:spcAft>
              <a:buFont typeface="Arial" pitchFamily="34" charset="0"/>
              <a:buChar char="•"/>
              <a:defRPr/>
            </a:pPr>
            <a:r>
              <a:rPr lang="en-GB" dirty="0" smtClean="0"/>
              <a:t>Some can enter Krebs directly</a:t>
            </a:r>
          </a:p>
          <a:p>
            <a:pPr fontAlgn="auto">
              <a:spcAft>
                <a:spcPts val="0"/>
              </a:spcAft>
              <a:buFont typeface="Arial" pitchFamily="34" charset="0"/>
              <a:buChar char="•"/>
              <a:defRPr/>
            </a:pPr>
            <a:r>
              <a:rPr lang="en-GB" dirty="0" smtClean="0"/>
              <a:t>Number of hydrogen atoms per mole accepted by NAD then used in electron transport chain is slightly more than the number of hydrogen atoms per mole of glucose, so proteins release slightly more energy than equivalent masses of glucose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4034" name="Picture 2" descr="http://www.soc-bdr.org/LL01/sbdr/content/e4/e887/volRdsVolumes5237/issRdsIssues6635/chpRdsChapters6747/strRdsArticles6764/docText/e6873/Liu_Figure_7_small_en.jpg?preview=preview"/>
          <p:cNvPicPr>
            <a:picLocks noChangeAspect="1" noChangeArrowheads="1"/>
          </p:cNvPicPr>
          <p:nvPr/>
        </p:nvPicPr>
        <p:blipFill>
          <a:blip r:embed="rId2" cstate="print"/>
          <a:srcRect/>
          <a:stretch>
            <a:fillRect/>
          </a:stretch>
        </p:blipFill>
        <p:spPr bwMode="auto">
          <a:xfrm>
            <a:off x="179512" y="188640"/>
            <a:ext cx="8661340" cy="612068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9154" name="Picture 2" descr="http://3.bp.blogspot.com/-FqNsZ7lOxXo/UDy_v-21ExI/AAAAAAAAAc4/XhioItt0Z1Q/s1600/PROTEIN.gif"/>
          <p:cNvPicPr>
            <a:picLocks noChangeAspect="1" noChangeArrowheads="1"/>
          </p:cNvPicPr>
          <p:nvPr/>
        </p:nvPicPr>
        <p:blipFill>
          <a:blip r:embed="rId2" cstate="print"/>
          <a:srcRect/>
          <a:stretch>
            <a:fillRect/>
          </a:stretch>
        </p:blipFill>
        <p:spPr bwMode="auto">
          <a:xfrm>
            <a:off x="827584" y="188640"/>
            <a:ext cx="7416824" cy="6339619"/>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Lipids</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GB" dirty="0" smtClean="0"/>
              <a:t>Made of fatty acids and glycerol</a:t>
            </a:r>
          </a:p>
          <a:p>
            <a:pPr fontAlgn="auto">
              <a:spcAft>
                <a:spcPts val="0"/>
              </a:spcAft>
              <a:buFont typeface="Arial" pitchFamily="34" charset="0"/>
              <a:buChar char="•"/>
              <a:defRPr/>
            </a:pPr>
            <a:r>
              <a:rPr lang="en-GB" dirty="0" smtClean="0"/>
              <a:t>Glycerol can be converted to glucose, fatty acids can’t</a:t>
            </a:r>
          </a:p>
          <a:p>
            <a:pPr fontAlgn="auto">
              <a:spcAft>
                <a:spcPts val="0"/>
              </a:spcAft>
              <a:buFont typeface="Arial" pitchFamily="34" charset="0"/>
              <a:buChar char="•"/>
              <a:defRPr/>
            </a:pPr>
            <a:r>
              <a:rPr lang="en-GB" dirty="0" smtClean="0"/>
              <a:t>Contain many carbons and </a:t>
            </a:r>
            <a:r>
              <a:rPr lang="en-GB" dirty="0" err="1" smtClean="0"/>
              <a:t>hydrogens</a:t>
            </a:r>
            <a:endParaRPr lang="en-GB" dirty="0" smtClean="0"/>
          </a:p>
          <a:p>
            <a:pPr fontAlgn="auto">
              <a:spcAft>
                <a:spcPts val="0"/>
              </a:spcAft>
              <a:buFont typeface="Arial" pitchFamily="34" charset="0"/>
              <a:buChar char="•"/>
              <a:defRPr/>
            </a:pPr>
            <a:r>
              <a:rPr lang="en-GB" dirty="0" smtClean="0"/>
              <a:t>Fatty acids combined with </a:t>
            </a:r>
            <a:r>
              <a:rPr lang="en-GB" dirty="0" err="1" smtClean="0"/>
              <a:t>CoA</a:t>
            </a:r>
            <a:r>
              <a:rPr lang="en-GB" dirty="0" smtClean="0"/>
              <a:t> after ATP hydrolysed (split using water) to AMP (adenosine </a:t>
            </a:r>
            <a:r>
              <a:rPr lang="en-GB" dirty="0" err="1" smtClean="0"/>
              <a:t>monophosphate</a:t>
            </a:r>
            <a:r>
              <a:rPr lang="en-GB" dirty="0" smtClean="0"/>
              <a:t>)</a:t>
            </a:r>
          </a:p>
          <a:p>
            <a:pPr fontAlgn="auto">
              <a:spcAft>
                <a:spcPts val="0"/>
              </a:spcAft>
              <a:buFont typeface="Arial" pitchFamily="34" charset="0"/>
              <a:buChar char="•"/>
              <a:defRPr/>
            </a:pPr>
            <a:r>
              <a:rPr lang="en-GB" dirty="0" smtClean="0"/>
              <a:t>Fatty acid </a:t>
            </a:r>
            <a:r>
              <a:rPr lang="en-GB" dirty="0" err="1" smtClean="0"/>
              <a:t>CoA</a:t>
            </a:r>
            <a:r>
              <a:rPr lang="en-GB" dirty="0" smtClean="0"/>
              <a:t> complex taken to matrix and broken down into 2C acetyl groups</a:t>
            </a:r>
          </a:p>
          <a:p>
            <a:pPr fontAlgn="auto">
              <a:spcAft>
                <a:spcPts val="0"/>
              </a:spcAft>
              <a:buFont typeface="Arial" pitchFamily="34" charset="0"/>
              <a:buChar char="•"/>
              <a:defRPr/>
            </a:pPr>
            <a:r>
              <a:rPr lang="en-GB" dirty="0" smtClean="0"/>
              <a:t>Reduced NAD and FAD are formed</a:t>
            </a:r>
          </a:p>
          <a:p>
            <a:pPr fontAlgn="auto">
              <a:spcAft>
                <a:spcPts val="0"/>
              </a:spcAft>
              <a:buFont typeface="Arial" pitchFamily="34" charset="0"/>
              <a:buChar char="•"/>
              <a:defRPr/>
            </a:pPr>
            <a:r>
              <a:rPr lang="en-GB" dirty="0" smtClean="0"/>
              <a:t>Acetyl groups are released from </a:t>
            </a:r>
            <a:r>
              <a:rPr lang="en-GB" dirty="0" err="1" smtClean="0"/>
              <a:t>CoA</a:t>
            </a:r>
            <a:r>
              <a:rPr lang="en-GB" dirty="0" smtClean="0"/>
              <a:t> and enter Krebs producing 3 NADH, 1 FADH and 1 ATP</a:t>
            </a:r>
          </a:p>
          <a:p>
            <a:pPr fontAlgn="auto">
              <a:spcAft>
                <a:spcPts val="0"/>
              </a:spcAft>
              <a:buFont typeface="Arial" pitchFamily="34" charset="0"/>
              <a:buChar char="•"/>
              <a:defRPr/>
            </a:pPr>
            <a:r>
              <a:rPr lang="en-GB" dirty="0" smtClean="0"/>
              <a:t>NADH can then go to electron transport chain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r>
              <a:rPr lang="en-GB" dirty="0" smtClean="0"/>
              <a:t>Many organisms depend on aerobic respiration meaning they need an almost constant supply of oxygen to survive.</a:t>
            </a:r>
          </a:p>
          <a:p>
            <a:endParaRPr lang="en-GB" dirty="0"/>
          </a:p>
          <a:p>
            <a:r>
              <a:rPr lang="en-GB" dirty="0" smtClean="0"/>
              <a:t>However, some organisms survive without oxygen undertaking anaerobic respiration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3492500" y="404813"/>
            <a:ext cx="1366838" cy="369887"/>
          </a:xfrm>
          <a:prstGeom prst="rect">
            <a:avLst/>
          </a:prstGeom>
          <a:noFill/>
          <a:ln w="9525">
            <a:noFill/>
            <a:miter lim="800000"/>
            <a:headEnd/>
            <a:tailEnd/>
          </a:ln>
        </p:spPr>
        <p:txBody>
          <a:bodyPr>
            <a:spAutoFit/>
          </a:bodyPr>
          <a:lstStyle/>
          <a:p>
            <a:r>
              <a:rPr lang="en-GB">
                <a:latin typeface="Calibri" pitchFamily="34" charset="0"/>
              </a:rPr>
              <a:t>Fatty Acid</a:t>
            </a:r>
          </a:p>
        </p:txBody>
      </p:sp>
      <p:sp>
        <p:nvSpPr>
          <p:cNvPr id="7171" name="TextBox 4"/>
          <p:cNvSpPr txBox="1">
            <a:spLocks noChangeArrowheads="1"/>
          </p:cNvSpPr>
          <p:nvPr/>
        </p:nvSpPr>
        <p:spPr bwMode="auto">
          <a:xfrm>
            <a:off x="2987675" y="1700213"/>
            <a:ext cx="2736850" cy="647700"/>
          </a:xfrm>
          <a:prstGeom prst="rect">
            <a:avLst/>
          </a:prstGeom>
          <a:noFill/>
          <a:ln w="9525">
            <a:noFill/>
            <a:miter lim="800000"/>
            <a:headEnd/>
            <a:tailEnd/>
          </a:ln>
        </p:spPr>
        <p:txBody>
          <a:bodyPr>
            <a:spAutoFit/>
          </a:bodyPr>
          <a:lstStyle/>
          <a:p>
            <a:r>
              <a:rPr lang="en-GB">
                <a:latin typeface="Calibri" pitchFamily="34" charset="0"/>
              </a:rPr>
              <a:t>Fatty Acid Coenzyme A complex</a:t>
            </a:r>
          </a:p>
        </p:txBody>
      </p:sp>
      <p:sp>
        <p:nvSpPr>
          <p:cNvPr id="7172" name="TextBox 6"/>
          <p:cNvSpPr txBox="1">
            <a:spLocks noChangeArrowheads="1"/>
          </p:cNvSpPr>
          <p:nvPr/>
        </p:nvSpPr>
        <p:spPr bwMode="auto">
          <a:xfrm>
            <a:off x="2987675" y="3429000"/>
            <a:ext cx="3168650" cy="369888"/>
          </a:xfrm>
          <a:prstGeom prst="rect">
            <a:avLst/>
          </a:prstGeom>
          <a:noFill/>
          <a:ln w="9525">
            <a:noFill/>
            <a:miter lim="800000"/>
            <a:headEnd/>
            <a:tailEnd/>
          </a:ln>
        </p:spPr>
        <p:txBody>
          <a:bodyPr>
            <a:spAutoFit/>
          </a:bodyPr>
          <a:lstStyle/>
          <a:p>
            <a:r>
              <a:rPr lang="en-GB" dirty="0">
                <a:latin typeface="Calibri" pitchFamily="34" charset="0"/>
              </a:rPr>
              <a:t>Many 2-carbon acetyl groups</a:t>
            </a:r>
          </a:p>
        </p:txBody>
      </p:sp>
      <p:cxnSp>
        <p:nvCxnSpPr>
          <p:cNvPr id="10" name="Straight Arrow Connector 9"/>
          <p:cNvCxnSpPr/>
          <p:nvPr/>
        </p:nvCxnSpPr>
        <p:spPr>
          <a:xfrm rot="5400000">
            <a:off x="3528219" y="1232694"/>
            <a:ext cx="936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492500" y="2852738"/>
            <a:ext cx="10080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2124075" y="765175"/>
            <a:ext cx="1871663" cy="57626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176" name="TextBox 14"/>
          <p:cNvSpPr txBox="1">
            <a:spLocks noChangeArrowheads="1"/>
          </p:cNvSpPr>
          <p:nvPr/>
        </p:nvSpPr>
        <p:spPr bwMode="auto">
          <a:xfrm>
            <a:off x="611188" y="549275"/>
            <a:ext cx="2052637" cy="368300"/>
          </a:xfrm>
          <a:prstGeom prst="rect">
            <a:avLst/>
          </a:prstGeom>
          <a:noFill/>
          <a:ln w="9525">
            <a:noFill/>
            <a:miter lim="800000"/>
            <a:headEnd/>
            <a:tailEnd/>
          </a:ln>
        </p:spPr>
        <p:txBody>
          <a:bodyPr>
            <a:spAutoFit/>
          </a:bodyPr>
          <a:lstStyle/>
          <a:p>
            <a:r>
              <a:rPr lang="en-GB">
                <a:latin typeface="Calibri" pitchFamily="34" charset="0"/>
              </a:rPr>
              <a:t>Coenzyme A</a:t>
            </a:r>
          </a:p>
        </p:txBody>
      </p:sp>
      <p:sp>
        <p:nvSpPr>
          <p:cNvPr id="16" name="Curved Right Arrow 15"/>
          <p:cNvSpPr/>
          <p:nvPr/>
        </p:nvSpPr>
        <p:spPr>
          <a:xfrm>
            <a:off x="4140200" y="2349500"/>
            <a:ext cx="936625" cy="1079500"/>
          </a:xfrm>
          <a:prstGeom prst="curvedRightArrow">
            <a:avLst>
              <a:gd name="adj1" fmla="val 15547"/>
              <a:gd name="adj2" fmla="val 41795"/>
              <a:gd name="adj3" fmla="val 191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7178" name="TextBox 16"/>
          <p:cNvSpPr txBox="1">
            <a:spLocks noChangeArrowheads="1"/>
          </p:cNvSpPr>
          <p:nvPr/>
        </p:nvSpPr>
        <p:spPr bwMode="auto">
          <a:xfrm>
            <a:off x="5219700" y="2205038"/>
            <a:ext cx="1728788" cy="369887"/>
          </a:xfrm>
          <a:prstGeom prst="rect">
            <a:avLst/>
          </a:prstGeom>
          <a:noFill/>
          <a:ln w="9525">
            <a:noFill/>
            <a:miter lim="800000"/>
            <a:headEnd/>
            <a:tailEnd/>
          </a:ln>
        </p:spPr>
        <p:txBody>
          <a:bodyPr>
            <a:spAutoFit/>
          </a:bodyPr>
          <a:lstStyle/>
          <a:p>
            <a:r>
              <a:rPr lang="en-GB">
                <a:latin typeface="Calibri" pitchFamily="34" charset="0"/>
              </a:rPr>
              <a:t>NAD + FAD</a:t>
            </a:r>
          </a:p>
        </p:txBody>
      </p:sp>
      <p:sp>
        <p:nvSpPr>
          <p:cNvPr id="7179" name="TextBox 17"/>
          <p:cNvSpPr txBox="1">
            <a:spLocks noChangeArrowheads="1"/>
          </p:cNvSpPr>
          <p:nvPr/>
        </p:nvSpPr>
        <p:spPr bwMode="auto">
          <a:xfrm>
            <a:off x="5292725" y="2852738"/>
            <a:ext cx="1727200" cy="646112"/>
          </a:xfrm>
          <a:prstGeom prst="rect">
            <a:avLst/>
          </a:prstGeom>
          <a:noFill/>
          <a:ln w="9525">
            <a:noFill/>
            <a:miter lim="800000"/>
            <a:headEnd/>
            <a:tailEnd/>
          </a:ln>
        </p:spPr>
        <p:txBody>
          <a:bodyPr>
            <a:spAutoFit/>
          </a:bodyPr>
          <a:lstStyle/>
          <a:p>
            <a:r>
              <a:rPr lang="en-GB">
                <a:latin typeface="Calibri" pitchFamily="34" charset="0"/>
              </a:rPr>
              <a:t>Reduced NAD + FAD</a:t>
            </a:r>
          </a:p>
        </p:txBody>
      </p:sp>
      <p:cxnSp>
        <p:nvCxnSpPr>
          <p:cNvPr id="20" name="Curved Connector 19"/>
          <p:cNvCxnSpPr/>
          <p:nvPr/>
        </p:nvCxnSpPr>
        <p:spPr>
          <a:xfrm rot="10800000" flipV="1">
            <a:off x="1908175" y="3933825"/>
            <a:ext cx="1800225" cy="15827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181" name="TextBox 20"/>
          <p:cNvSpPr txBox="1">
            <a:spLocks noChangeArrowheads="1"/>
          </p:cNvSpPr>
          <p:nvPr/>
        </p:nvSpPr>
        <p:spPr bwMode="auto">
          <a:xfrm>
            <a:off x="323850" y="5661025"/>
            <a:ext cx="2303463" cy="646113"/>
          </a:xfrm>
          <a:prstGeom prst="rect">
            <a:avLst/>
          </a:prstGeom>
          <a:noFill/>
          <a:ln w="9525">
            <a:noFill/>
            <a:miter lim="800000"/>
            <a:headEnd/>
            <a:tailEnd/>
          </a:ln>
        </p:spPr>
        <p:txBody>
          <a:bodyPr>
            <a:spAutoFit/>
          </a:bodyPr>
          <a:lstStyle/>
          <a:p>
            <a:r>
              <a:rPr lang="en-GB">
                <a:latin typeface="Calibri" pitchFamily="34" charset="0"/>
              </a:rPr>
              <a:t>2-carbon acetyl groups go to the Krebs Cycle</a:t>
            </a:r>
          </a:p>
        </p:txBody>
      </p:sp>
      <p:cxnSp>
        <p:nvCxnSpPr>
          <p:cNvPr id="23" name="Curved Connector 22"/>
          <p:cNvCxnSpPr/>
          <p:nvPr/>
        </p:nvCxnSpPr>
        <p:spPr>
          <a:xfrm>
            <a:off x="4643438" y="3933825"/>
            <a:ext cx="2089150" cy="15827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183" name="TextBox 23"/>
          <p:cNvSpPr txBox="1">
            <a:spLocks noChangeArrowheads="1"/>
          </p:cNvSpPr>
          <p:nvPr/>
        </p:nvSpPr>
        <p:spPr bwMode="auto">
          <a:xfrm>
            <a:off x="6659563" y="5589588"/>
            <a:ext cx="1728787" cy="368300"/>
          </a:xfrm>
          <a:prstGeom prst="rect">
            <a:avLst/>
          </a:prstGeom>
          <a:noFill/>
          <a:ln w="9525">
            <a:noFill/>
            <a:miter lim="800000"/>
            <a:headEnd/>
            <a:tailEnd/>
          </a:ln>
        </p:spPr>
        <p:txBody>
          <a:bodyPr>
            <a:spAutoFit/>
          </a:bodyPr>
          <a:lstStyle/>
          <a:p>
            <a:r>
              <a:rPr lang="en-GB">
                <a:latin typeface="Calibri" pitchFamily="34" charset="0"/>
              </a:rPr>
              <a:t>Coenzyme 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5650" y="1341438"/>
          <a:ext cx="7848872" cy="3688184"/>
        </p:xfrm>
        <a:graphic>
          <a:graphicData uri="http://schemas.openxmlformats.org/drawingml/2006/table">
            <a:tbl>
              <a:tblPr firstRow="1" bandRow="1">
                <a:tableStyleId>{5C22544A-7EE6-4342-B048-85BDC9FD1C3A}</a:tableStyleId>
              </a:tblPr>
              <a:tblGrid>
                <a:gridCol w="3924436"/>
                <a:gridCol w="3924436"/>
              </a:tblGrid>
              <a:tr h="922046">
                <a:tc>
                  <a:txBody>
                    <a:bodyPr/>
                    <a:lstStyle/>
                    <a:p>
                      <a:r>
                        <a:rPr lang="en-GB" dirty="0" smtClean="0"/>
                        <a:t>Respiratory Substrate</a:t>
                      </a:r>
                      <a:endParaRPr lang="en-GB" dirty="0"/>
                    </a:p>
                  </a:txBody>
                  <a:tcPr/>
                </a:tc>
                <a:tc>
                  <a:txBody>
                    <a:bodyPr/>
                    <a:lstStyle/>
                    <a:p>
                      <a:r>
                        <a:rPr lang="en-GB" dirty="0" smtClean="0"/>
                        <a:t>Mean energy value/kJ g</a:t>
                      </a:r>
                      <a:r>
                        <a:rPr lang="en-GB" baseline="30000" dirty="0" smtClean="0"/>
                        <a:t>-1</a:t>
                      </a:r>
                      <a:endParaRPr lang="en-GB" baseline="30000" dirty="0"/>
                    </a:p>
                  </a:txBody>
                  <a:tcPr/>
                </a:tc>
              </a:tr>
              <a:tr h="922046">
                <a:tc>
                  <a:txBody>
                    <a:bodyPr/>
                    <a:lstStyle/>
                    <a:p>
                      <a:r>
                        <a:rPr lang="en-GB" sz="2400" dirty="0" smtClean="0"/>
                        <a:t>Carbohydrate</a:t>
                      </a:r>
                      <a:endParaRPr lang="en-GB" sz="2400" dirty="0"/>
                    </a:p>
                  </a:txBody>
                  <a:tcPr/>
                </a:tc>
                <a:tc>
                  <a:txBody>
                    <a:bodyPr/>
                    <a:lstStyle/>
                    <a:p>
                      <a:r>
                        <a:rPr lang="en-GB" sz="2400" dirty="0" smtClean="0"/>
                        <a:t>15.8</a:t>
                      </a:r>
                      <a:endParaRPr lang="en-GB" sz="2400" dirty="0"/>
                    </a:p>
                  </a:txBody>
                  <a:tcPr/>
                </a:tc>
              </a:tr>
              <a:tr h="922046">
                <a:tc>
                  <a:txBody>
                    <a:bodyPr/>
                    <a:lstStyle/>
                    <a:p>
                      <a:r>
                        <a:rPr lang="en-GB" sz="2400" dirty="0" smtClean="0"/>
                        <a:t>Lipid</a:t>
                      </a:r>
                      <a:endParaRPr lang="en-GB" sz="2400" dirty="0"/>
                    </a:p>
                  </a:txBody>
                  <a:tcPr/>
                </a:tc>
                <a:tc>
                  <a:txBody>
                    <a:bodyPr/>
                    <a:lstStyle/>
                    <a:p>
                      <a:r>
                        <a:rPr lang="en-GB" sz="2400" dirty="0" smtClean="0"/>
                        <a:t>39.4</a:t>
                      </a:r>
                      <a:endParaRPr lang="en-GB" sz="2400" dirty="0"/>
                    </a:p>
                  </a:txBody>
                  <a:tcPr/>
                </a:tc>
              </a:tr>
              <a:tr h="922046">
                <a:tc>
                  <a:txBody>
                    <a:bodyPr/>
                    <a:lstStyle/>
                    <a:p>
                      <a:r>
                        <a:rPr lang="en-GB" sz="2400" dirty="0" smtClean="0"/>
                        <a:t>Protein</a:t>
                      </a:r>
                      <a:endParaRPr lang="en-GB" sz="2400" dirty="0"/>
                    </a:p>
                  </a:txBody>
                  <a:tcPr/>
                </a:tc>
                <a:tc>
                  <a:txBody>
                    <a:bodyPr/>
                    <a:lstStyle/>
                    <a:p>
                      <a:r>
                        <a:rPr lang="en-GB" sz="2400" dirty="0" smtClean="0"/>
                        <a:t>17.0</a:t>
                      </a:r>
                      <a:endParaRPr lang="en-GB" sz="2400"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http://clounagh.org/birchfieldmobile/biology/cellular/zone6p13dnd.html</a:t>
            </a:r>
            <a:endParaRPr lang="en-GB" dirty="0" smtClean="0"/>
          </a:p>
          <a:p>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ction="ppaction://hlinkfile"/>
              </a:rPr>
              <a:t>Revision sheet</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http://www.newscientist.com/article/dn12695-homesick-crocodiles-make-epic-return-swim.html</a:t>
            </a:r>
            <a:endParaRPr lang="en-GB" dirty="0" smtClean="0"/>
          </a:p>
          <a:p>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r>
              <a:rPr lang="en-GB" smtClean="0"/>
              <a:t>Anaerobic Respiration</a:t>
            </a:r>
          </a:p>
        </p:txBody>
      </p:sp>
      <p:sp>
        <p:nvSpPr>
          <p:cNvPr id="2051" name="Content Placeholder 4"/>
          <p:cNvSpPr>
            <a:spLocks noGrp="1"/>
          </p:cNvSpPr>
          <p:nvPr>
            <p:ph idx="1"/>
          </p:nvPr>
        </p:nvSpPr>
        <p:spPr/>
        <p:txBody>
          <a:bodyPr/>
          <a:lstStyle/>
          <a:p>
            <a:r>
              <a:rPr lang="en-GB" smtClean="0"/>
              <a:t>explain why anaerobic respiration produces a much lower yield of ATP than aerobic respiration;</a:t>
            </a:r>
          </a:p>
          <a:p>
            <a:r>
              <a:rPr lang="en-GB" smtClean="0"/>
              <a:t>compare and contrast anaerobic respiration in mammals and in yeast;</a:t>
            </a:r>
          </a:p>
          <a:p>
            <a:pPr>
              <a:buFont typeface="Arial" pitchFamily="34" charset="0"/>
              <a:buNone/>
            </a:pPr>
            <a:endParaRPr lang="en-GB" smtClean="0"/>
          </a:p>
        </p:txBody>
      </p:sp>
      <p:sp>
        <p:nvSpPr>
          <p:cNvPr id="6" name="TextBox 5"/>
          <p:cNvSpPr txBox="1"/>
          <p:nvPr/>
        </p:nvSpPr>
        <p:spPr>
          <a:xfrm>
            <a:off x="395288" y="4508500"/>
            <a:ext cx="8353425" cy="369888"/>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en-GB" dirty="0">
                <a:latin typeface="+mn-lt"/>
                <a:cs typeface="+mn-cs"/>
              </a:rPr>
              <a:t>Q. What is the final electron acceptor in oxidative phosphorylation?</a:t>
            </a:r>
          </a:p>
        </p:txBody>
      </p:sp>
      <p:sp>
        <p:nvSpPr>
          <p:cNvPr id="7" name="TextBox 6"/>
          <p:cNvSpPr txBox="1"/>
          <p:nvPr/>
        </p:nvSpPr>
        <p:spPr>
          <a:xfrm>
            <a:off x="395288" y="5084763"/>
            <a:ext cx="8353425" cy="369887"/>
          </a:xfrm>
          <a:prstGeom prst="rect">
            <a:avLst/>
          </a:prstGeom>
          <a:solidFill>
            <a:schemeClr val="accent1">
              <a:lumMod val="60000"/>
              <a:lumOff val="40000"/>
            </a:schemeClr>
          </a:solidFill>
        </p:spPr>
        <p:txBody>
          <a:bodyPr>
            <a:spAutoFit/>
          </a:bodyPr>
          <a:lstStyle/>
          <a:p>
            <a:pPr fontAlgn="auto">
              <a:spcBef>
                <a:spcPts val="0"/>
              </a:spcBef>
              <a:spcAft>
                <a:spcPts val="0"/>
              </a:spcAft>
              <a:defRPr/>
            </a:pPr>
            <a:r>
              <a:rPr lang="en-GB" dirty="0">
                <a:latin typeface="+mn-lt"/>
                <a:cs typeface="+mn-cs"/>
              </a:rPr>
              <a:t>A. Oxygen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smtClean="0"/>
              <a:t>No Oxygen?</a:t>
            </a:r>
          </a:p>
        </p:txBody>
      </p:sp>
      <p:sp>
        <p:nvSpPr>
          <p:cNvPr id="3" name="Content Placeholder 2"/>
          <p:cNvSpPr>
            <a:spLocks noGrp="1"/>
          </p:cNvSpPr>
          <p:nvPr>
            <p:ph idx="1"/>
          </p:nvPr>
        </p:nvSpPr>
        <p:spPr/>
        <p:txBody>
          <a:bodyPr rtlCol="0">
            <a:normAutofit fontScale="85000" lnSpcReduction="10000"/>
          </a:bodyPr>
          <a:lstStyle/>
          <a:p>
            <a:pPr fontAlgn="auto">
              <a:spcAft>
                <a:spcPts val="0"/>
              </a:spcAft>
              <a:defRPr/>
            </a:pPr>
            <a:r>
              <a:rPr lang="en-GB" dirty="0" smtClean="0"/>
              <a:t>Electron transport chain can’t function</a:t>
            </a:r>
          </a:p>
          <a:p>
            <a:pPr fontAlgn="auto">
              <a:spcAft>
                <a:spcPts val="0"/>
              </a:spcAft>
              <a:defRPr/>
            </a:pPr>
            <a:r>
              <a:rPr lang="en-GB" dirty="0" smtClean="0"/>
              <a:t>Glycolysis is the only process that can function </a:t>
            </a:r>
          </a:p>
          <a:p>
            <a:pPr fontAlgn="auto">
              <a:spcAft>
                <a:spcPts val="0"/>
              </a:spcAft>
              <a:defRPr/>
            </a:pPr>
            <a:r>
              <a:rPr lang="en-GB" dirty="0" smtClean="0"/>
              <a:t>The NAD that has been reduced (Hydrogen added) has to be re-oxidised (Hydrogen removed) so that it can keep accepting </a:t>
            </a:r>
            <a:r>
              <a:rPr lang="en-GB" dirty="0" err="1" smtClean="0"/>
              <a:t>Hydrogens</a:t>
            </a:r>
            <a:r>
              <a:rPr lang="en-GB" dirty="0" smtClean="0"/>
              <a:t> in glycolysis</a:t>
            </a:r>
          </a:p>
          <a:p>
            <a:pPr fontAlgn="auto">
              <a:spcAft>
                <a:spcPts val="0"/>
              </a:spcAft>
              <a:defRPr/>
            </a:pPr>
            <a:r>
              <a:rPr lang="en-GB" dirty="0" smtClean="0"/>
              <a:t>There are two ways that NAD can be </a:t>
            </a:r>
            <a:r>
              <a:rPr lang="en-GB" dirty="0" err="1" smtClean="0"/>
              <a:t>reoxidised</a:t>
            </a:r>
            <a:endParaRPr lang="en-GB" dirty="0" smtClean="0"/>
          </a:p>
          <a:p>
            <a:pPr fontAlgn="auto">
              <a:spcAft>
                <a:spcPts val="0"/>
              </a:spcAft>
              <a:defRPr/>
            </a:pPr>
            <a:r>
              <a:rPr lang="en-GB" dirty="0" smtClean="0"/>
              <a:t>Fungi e.g. yeast use </a:t>
            </a:r>
            <a:r>
              <a:rPr lang="en-GB" b="1" dirty="0" smtClean="0"/>
              <a:t>ethanol fermentation</a:t>
            </a:r>
          </a:p>
          <a:p>
            <a:pPr fontAlgn="auto">
              <a:spcAft>
                <a:spcPts val="0"/>
              </a:spcAft>
              <a:defRPr/>
            </a:pPr>
            <a:r>
              <a:rPr lang="en-GB" dirty="0" smtClean="0"/>
              <a:t>Animals use </a:t>
            </a:r>
            <a:r>
              <a:rPr lang="en-GB" b="1" dirty="0" smtClean="0"/>
              <a:t>lactate fermentation</a:t>
            </a:r>
          </a:p>
          <a:p>
            <a:pPr fontAlgn="auto">
              <a:spcAft>
                <a:spcPts val="0"/>
              </a:spcAft>
              <a:defRPr/>
            </a:pPr>
            <a:r>
              <a:rPr lang="en-GB" b="1" dirty="0" smtClean="0"/>
              <a:t>Neither of these produce ATP, but two are made during glycolysis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t>Alcohol Fermenation</a:t>
            </a:r>
          </a:p>
        </p:txBody>
      </p:sp>
      <p:sp>
        <p:nvSpPr>
          <p:cNvPr id="3" name="Content Placeholder 2"/>
          <p:cNvSpPr>
            <a:spLocks noGrp="1"/>
          </p:cNvSpPr>
          <p:nvPr>
            <p:ph idx="1"/>
          </p:nvPr>
        </p:nvSpPr>
        <p:spPr/>
        <p:txBody>
          <a:bodyPr rtlCol="0">
            <a:normAutofit fontScale="92500"/>
          </a:bodyPr>
          <a:lstStyle/>
          <a:p>
            <a:pPr fontAlgn="auto">
              <a:spcAft>
                <a:spcPts val="0"/>
              </a:spcAft>
              <a:defRPr/>
            </a:pPr>
            <a:r>
              <a:rPr lang="en-GB" dirty="0" smtClean="0"/>
              <a:t>Pyruvate loses a carbon dioxide (</a:t>
            </a:r>
            <a:r>
              <a:rPr lang="en-GB" dirty="0" err="1" smtClean="0"/>
              <a:t>decarboxylated</a:t>
            </a:r>
            <a:r>
              <a:rPr lang="en-GB" dirty="0" smtClean="0"/>
              <a:t>) to </a:t>
            </a:r>
            <a:r>
              <a:rPr lang="en-GB" dirty="0" err="1" smtClean="0"/>
              <a:t>ethanal</a:t>
            </a:r>
            <a:r>
              <a:rPr lang="en-GB" dirty="0" smtClean="0"/>
              <a:t> with the help of the enzyme pyruvate decarboxylase (which also has a coenzyme)</a:t>
            </a:r>
          </a:p>
          <a:p>
            <a:pPr fontAlgn="auto">
              <a:spcAft>
                <a:spcPts val="0"/>
              </a:spcAft>
              <a:defRPr/>
            </a:pPr>
            <a:r>
              <a:rPr lang="en-GB" dirty="0" smtClean="0"/>
              <a:t>Ethanal accepts hydrogen atoms from reduced NAD becoming reduced itself to ethanol with the help of the enzyme ethanol dehydrogenase</a:t>
            </a:r>
          </a:p>
          <a:p>
            <a:pPr fontAlgn="auto">
              <a:spcAft>
                <a:spcPts val="0"/>
              </a:spcAft>
              <a:defRPr/>
            </a:pPr>
            <a:r>
              <a:rPr lang="en-GB" dirty="0" smtClean="0"/>
              <a:t>NAD goes back to accept more </a:t>
            </a:r>
            <a:r>
              <a:rPr lang="en-GB" dirty="0" err="1" smtClean="0"/>
              <a:t>hydrogens</a:t>
            </a:r>
            <a:r>
              <a:rPr lang="en-GB" dirty="0" smtClean="0"/>
              <a:t> from glycolysis</a:t>
            </a:r>
          </a:p>
          <a:p>
            <a:pPr fontAlgn="auto">
              <a:spcAft>
                <a:spcPts val="0"/>
              </a:spcAft>
              <a:defRPr/>
            </a:pPr>
            <a:endParaRPr lang="en-GB"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388" y="260350"/>
            <a:ext cx="4752975" cy="504825"/>
          </a:xfrm>
          <a:solidFill>
            <a:srgbClr val="FFFF00"/>
          </a:solidFill>
        </p:spPr>
        <p:txBody>
          <a:bodyPr rtlCol="0">
            <a:normAutofit fontScale="90000"/>
          </a:bodyPr>
          <a:lstStyle/>
          <a:p>
            <a:pPr fontAlgn="auto">
              <a:spcAft>
                <a:spcPts val="0"/>
              </a:spcAft>
              <a:defRPr/>
            </a:pPr>
            <a:r>
              <a:rPr lang="en-GB" dirty="0" smtClean="0"/>
              <a:t>Alcohol Fermentation</a:t>
            </a:r>
          </a:p>
        </p:txBody>
      </p:sp>
      <p:grpSp>
        <p:nvGrpSpPr>
          <p:cNvPr id="3" name="Group 17"/>
          <p:cNvGrpSpPr>
            <a:grpSpLocks/>
          </p:cNvGrpSpPr>
          <p:nvPr/>
        </p:nvGrpSpPr>
        <p:grpSpPr bwMode="auto">
          <a:xfrm>
            <a:off x="755650" y="1196975"/>
            <a:ext cx="7632700" cy="5040313"/>
            <a:chOff x="755576" y="1196752"/>
            <a:chExt cx="7632848" cy="5040560"/>
          </a:xfrm>
        </p:grpSpPr>
        <p:graphicFrame>
          <p:nvGraphicFramePr>
            <p:cNvPr id="4" name="Diagram 3"/>
            <p:cNvGraphicFramePr/>
            <p:nvPr/>
          </p:nvGraphicFramePr>
          <p:xfrm>
            <a:off x="755576" y="2060848"/>
            <a:ext cx="763284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rot="18967681">
              <a:off x="3025745" y="2997065"/>
              <a:ext cx="647713" cy="5762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6" name="TextBox 7"/>
            <p:cNvSpPr txBox="1">
              <a:spLocks noChangeArrowheads="1"/>
            </p:cNvSpPr>
            <p:nvPr/>
          </p:nvSpPr>
          <p:spPr bwMode="auto">
            <a:xfrm>
              <a:off x="3563888" y="2636912"/>
              <a:ext cx="792088" cy="523220"/>
            </a:xfrm>
            <a:prstGeom prst="rect">
              <a:avLst/>
            </a:prstGeom>
            <a:noFill/>
            <a:ln w="9525">
              <a:noFill/>
              <a:miter lim="800000"/>
              <a:headEnd/>
              <a:tailEnd/>
            </a:ln>
          </p:spPr>
          <p:txBody>
            <a:bodyPr>
              <a:spAutoFit/>
            </a:bodyPr>
            <a:lstStyle/>
            <a:p>
              <a:r>
                <a:rPr lang="en-GB" sz="2800">
                  <a:latin typeface="Calibri" pitchFamily="34" charset="0"/>
                </a:rPr>
                <a:t>CO</a:t>
              </a:r>
              <a:r>
                <a:rPr lang="en-GB" sz="2800" baseline="-25000">
                  <a:latin typeface="Calibri" pitchFamily="34" charset="0"/>
                </a:rPr>
                <a:t>2</a:t>
              </a:r>
            </a:p>
          </p:txBody>
        </p:sp>
        <p:sp>
          <p:nvSpPr>
            <p:cNvPr id="5127" name="TextBox 8"/>
            <p:cNvSpPr txBox="1">
              <a:spLocks noChangeArrowheads="1"/>
            </p:cNvSpPr>
            <p:nvPr/>
          </p:nvSpPr>
          <p:spPr bwMode="auto">
            <a:xfrm>
              <a:off x="2123728" y="4941168"/>
              <a:ext cx="2304256" cy="954107"/>
            </a:xfrm>
            <a:prstGeom prst="rect">
              <a:avLst/>
            </a:prstGeom>
            <a:noFill/>
            <a:ln w="9525">
              <a:noFill/>
              <a:miter lim="800000"/>
              <a:headEnd/>
              <a:tailEnd/>
            </a:ln>
          </p:spPr>
          <p:txBody>
            <a:bodyPr>
              <a:spAutoFit/>
            </a:bodyPr>
            <a:lstStyle/>
            <a:p>
              <a:r>
                <a:rPr lang="en-GB" sz="2800">
                  <a:latin typeface="Calibri" pitchFamily="34" charset="0"/>
                </a:rPr>
                <a:t>Pyruvate decarboxylase</a:t>
              </a:r>
              <a:endParaRPr lang="en-GB" sz="2800" baseline="-25000">
                <a:latin typeface="Calibri" pitchFamily="34" charset="0"/>
              </a:endParaRPr>
            </a:p>
          </p:txBody>
        </p:sp>
        <p:sp>
          <p:nvSpPr>
            <p:cNvPr id="5128" name="TextBox 9"/>
            <p:cNvSpPr txBox="1">
              <a:spLocks noChangeArrowheads="1"/>
            </p:cNvSpPr>
            <p:nvPr/>
          </p:nvSpPr>
          <p:spPr bwMode="auto">
            <a:xfrm>
              <a:off x="5076056" y="4941168"/>
              <a:ext cx="2592288" cy="954107"/>
            </a:xfrm>
            <a:prstGeom prst="rect">
              <a:avLst/>
            </a:prstGeom>
            <a:noFill/>
            <a:ln w="9525">
              <a:noFill/>
              <a:miter lim="800000"/>
              <a:headEnd/>
              <a:tailEnd/>
            </a:ln>
          </p:spPr>
          <p:txBody>
            <a:bodyPr>
              <a:spAutoFit/>
            </a:bodyPr>
            <a:lstStyle/>
            <a:p>
              <a:r>
                <a:rPr lang="en-GB" sz="2800">
                  <a:latin typeface="Calibri" pitchFamily="34" charset="0"/>
                </a:rPr>
                <a:t>Ethanol dehydrogenase</a:t>
              </a:r>
              <a:endParaRPr lang="en-GB" sz="2800" baseline="-25000">
                <a:latin typeface="Calibri" pitchFamily="34" charset="0"/>
              </a:endParaRPr>
            </a:p>
          </p:txBody>
        </p:sp>
        <p:sp>
          <p:nvSpPr>
            <p:cNvPr id="12" name="Right Arrow 11"/>
            <p:cNvSpPr/>
            <p:nvPr/>
          </p:nvSpPr>
          <p:spPr>
            <a:xfrm rot="5400000">
              <a:off x="5760257" y="3032795"/>
              <a:ext cx="647732" cy="57627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5" name="Group 16"/>
            <p:cNvGrpSpPr>
              <a:grpSpLocks/>
            </p:cNvGrpSpPr>
            <p:nvPr/>
          </p:nvGrpSpPr>
          <p:grpSpPr bwMode="auto">
            <a:xfrm>
              <a:off x="4572000" y="1196752"/>
              <a:ext cx="3240360" cy="2323420"/>
              <a:chOff x="4572000" y="1196752"/>
              <a:chExt cx="3240360" cy="2323420"/>
            </a:xfrm>
          </p:grpSpPr>
          <p:sp>
            <p:nvSpPr>
              <p:cNvPr id="11" name="Curved Right Arrow 10"/>
              <p:cNvSpPr/>
              <p:nvPr/>
            </p:nvSpPr>
            <p:spPr>
              <a:xfrm rot="16200000">
                <a:off x="5632457" y="1287281"/>
                <a:ext cx="903332" cy="244956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5132" name="TextBox 12"/>
              <p:cNvSpPr txBox="1">
                <a:spLocks noChangeArrowheads="1"/>
              </p:cNvSpPr>
              <p:nvPr/>
            </p:nvSpPr>
            <p:spPr bwMode="auto">
              <a:xfrm>
                <a:off x="5076056" y="2996952"/>
                <a:ext cx="792088" cy="523220"/>
              </a:xfrm>
              <a:prstGeom prst="rect">
                <a:avLst/>
              </a:prstGeom>
              <a:noFill/>
              <a:ln w="9525">
                <a:noFill/>
                <a:miter lim="800000"/>
                <a:headEnd/>
                <a:tailEnd/>
              </a:ln>
            </p:spPr>
            <p:txBody>
              <a:bodyPr>
                <a:spAutoFit/>
              </a:bodyPr>
              <a:lstStyle/>
              <a:p>
                <a:r>
                  <a:rPr lang="en-GB" sz="2800">
                    <a:latin typeface="Calibri" pitchFamily="34" charset="0"/>
                  </a:rPr>
                  <a:t>2H</a:t>
                </a:r>
                <a:endParaRPr lang="en-GB" sz="2800" baseline="-25000">
                  <a:latin typeface="Calibri" pitchFamily="34" charset="0"/>
                </a:endParaRPr>
              </a:p>
            </p:txBody>
          </p:sp>
          <p:sp>
            <p:nvSpPr>
              <p:cNvPr id="5133" name="TextBox 13"/>
              <p:cNvSpPr txBox="1">
                <a:spLocks noChangeArrowheads="1"/>
              </p:cNvSpPr>
              <p:nvPr/>
            </p:nvSpPr>
            <p:spPr bwMode="auto">
              <a:xfrm>
                <a:off x="6732240" y="1556792"/>
                <a:ext cx="1080120" cy="523220"/>
              </a:xfrm>
              <a:prstGeom prst="rect">
                <a:avLst/>
              </a:prstGeom>
              <a:noFill/>
              <a:ln w="9525">
                <a:noFill/>
                <a:miter lim="800000"/>
                <a:headEnd/>
                <a:tailEnd/>
              </a:ln>
            </p:spPr>
            <p:txBody>
              <a:bodyPr>
                <a:spAutoFit/>
              </a:bodyPr>
              <a:lstStyle/>
              <a:p>
                <a:r>
                  <a:rPr lang="en-GB" sz="2800">
                    <a:latin typeface="Calibri" pitchFamily="34" charset="0"/>
                  </a:rPr>
                  <a:t>NAD</a:t>
                </a:r>
                <a:endParaRPr lang="en-GB" sz="2800" baseline="-25000">
                  <a:latin typeface="Calibri" pitchFamily="34" charset="0"/>
                </a:endParaRPr>
              </a:p>
            </p:txBody>
          </p:sp>
          <p:sp>
            <p:nvSpPr>
              <p:cNvPr id="5134" name="TextBox 14"/>
              <p:cNvSpPr txBox="1">
                <a:spLocks noChangeArrowheads="1"/>
              </p:cNvSpPr>
              <p:nvPr/>
            </p:nvSpPr>
            <p:spPr bwMode="auto">
              <a:xfrm>
                <a:off x="4572000" y="1196752"/>
                <a:ext cx="1656184" cy="954107"/>
              </a:xfrm>
              <a:prstGeom prst="rect">
                <a:avLst/>
              </a:prstGeom>
              <a:noFill/>
              <a:ln w="9525">
                <a:noFill/>
                <a:miter lim="800000"/>
                <a:headEnd/>
                <a:tailEnd/>
              </a:ln>
            </p:spPr>
            <p:txBody>
              <a:bodyPr>
                <a:spAutoFit/>
              </a:bodyPr>
              <a:lstStyle/>
              <a:p>
                <a:r>
                  <a:rPr lang="en-GB" sz="2800">
                    <a:latin typeface="Calibri" pitchFamily="34" charset="0"/>
                  </a:rPr>
                  <a:t>Reduced NAD</a:t>
                </a:r>
                <a:endParaRPr lang="en-GB" sz="2800" baseline="-25000">
                  <a:latin typeface="Calibri" pitchFamily="34" charset="0"/>
                </a:endParaRPr>
              </a:p>
            </p:txBody>
          </p:sp>
        </p:gr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t>Yeast</a:t>
            </a:r>
          </a:p>
        </p:txBody>
      </p:sp>
      <p:sp>
        <p:nvSpPr>
          <p:cNvPr id="3" name="Content Placeholder 2"/>
          <p:cNvSpPr>
            <a:spLocks noGrp="1"/>
          </p:cNvSpPr>
          <p:nvPr>
            <p:ph idx="1"/>
          </p:nvPr>
        </p:nvSpPr>
        <p:spPr>
          <a:xfrm>
            <a:off x="457200" y="1600200"/>
            <a:ext cx="4691063" cy="4525963"/>
          </a:xfrm>
        </p:spPr>
        <p:txBody>
          <a:bodyPr rtlCol="0">
            <a:normAutofit fontScale="92500" lnSpcReduction="20000"/>
          </a:bodyPr>
          <a:lstStyle/>
          <a:p>
            <a:pPr fontAlgn="auto">
              <a:spcAft>
                <a:spcPts val="0"/>
              </a:spcAft>
              <a:defRPr/>
            </a:pPr>
            <a:r>
              <a:rPr lang="en-GB" dirty="0" smtClean="0"/>
              <a:t>Yeast can live without oxygen</a:t>
            </a:r>
          </a:p>
          <a:p>
            <a:pPr fontAlgn="auto">
              <a:spcAft>
                <a:spcPts val="0"/>
              </a:spcAft>
              <a:defRPr/>
            </a:pPr>
            <a:r>
              <a:rPr lang="en-GB" dirty="0" smtClean="0"/>
              <a:t>It is killed if it remains in the ethanol it has produced if the concentration builds up to 15%</a:t>
            </a:r>
          </a:p>
          <a:p>
            <a:pPr fontAlgn="auto">
              <a:spcAft>
                <a:spcPts val="0"/>
              </a:spcAft>
              <a:defRPr/>
            </a:pPr>
            <a:r>
              <a:rPr lang="en-GB" dirty="0" smtClean="0"/>
              <a:t>In brewing, yeast is normally grown aerobically at first and then anaerobically</a:t>
            </a:r>
          </a:p>
        </p:txBody>
      </p:sp>
      <p:pic>
        <p:nvPicPr>
          <p:cNvPr id="6148" name="Picture 2" descr="http://sustainabledesignupdate.com/wp-content/uploads/2008/09/yeast.jpg"/>
          <p:cNvPicPr>
            <a:picLocks noChangeAspect="1" noChangeArrowheads="1"/>
          </p:cNvPicPr>
          <p:nvPr/>
        </p:nvPicPr>
        <p:blipFill>
          <a:blip r:embed="rId3" cstate="print"/>
          <a:srcRect r="4140" b="4935"/>
          <a:stretch>
            <a:fillRect/>
          </a:stretch>
        </p:blipFill>
        <p:spPr bwMode="auto">
          <a:xfrm>
            <a:off x="5292725" y="2133600"/>
            <a:ext cx="3167063" cy="30241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Where does cellular respiration take place?</a:t>
            </a:r>
            <a:endParaRPr lang="en-GB" dirty="0"/>
          </a:p>
        </p:txBody>
      </p:sp>
      <p:sp>
        <p:nvSpPr>
          <p:cNvPr id="4" name="Content Placeholder 3"/>
          <p:cNvSpPr>
            <a:spLocks noGrp="1"/>
          </p:cNvSpPr>
          <p:nvPr>
            <p:ph sz="half" idx="1"/>
          </p:nvPr>
        </p:nvSpPr>
        <p:spPr/>
        <p:txBody>
          <a:bodyPr/>
          <a:lstStyle/>
          <a:p>
            <a:r>
              <a:rPr lang="en-GB" dirty="0" err="1" smtClean="0"/>
              <a:t>Glycolysis</a:t>
            </a:r>
            <a:r>
              <a:rPr lang="en-GB" dirty="0" smtClean="0"/>
              <a:t> does not occur in any organelle</a:t>
            </a:r>
          </a:p>
          <a:p>
            <a:r>
              <a:rPr lang="en-GB" dirty="0" smtClean="0"/>
              <a:t>The enzymes for this stage are found in the cytoplasm</a:t>
            </a:r>
          </a:p>
          <a:p>
            <a:endParaRPr lang="en-GB" dirty="0"/>
          </a:p>
          <a:p>
            <a:r>
              <a:rPr lang="en-GB" dirty="0" smtClean="0"/>
              <a:t>The rest of cellular respiration takes place in the mitochondria</a:t>
            </a:r>
            <a:endParaRPr lang="en-GB" dirty="0"/>
          </a:p>
        </p:txBody>
      </p:sp>
      <p:pic>
        <p:nvPicPr>
          <p:cNvPr id="17" name="Picture 2"/>
          <p:cNvPicPr>
            <a:picLocks noGrp="1" noChangeAspect="1" noChangeArrowheads="1"/>
          </p:cNvPicPr>
          <p:nvPr>
            <p:ph sz="half" idx="2"/>
          </p:nvPr>
        </p:nvPicPr>
        <p:blipFill>
          <a:blip r:embed="rId3" cstate="print"/>
          <a:srcRect/>
          <a:stretch>
            <a:fillRect/>
          </a:stretch>
        </p:blipFill>
        <p:spPr bwMode="auto">
          <a:xfrm>
            <a:off x="4786313" y="1643050"/>
            <a:ext cx="4114677" cy="4425001"/>
          </a:xfrm>
          <a:prstGeom prst="rect">
            <a:avLst/>
          </a:prstGeom>
          <a:noFill/>
          <a:ln w="9525">
            <a:noFill/>
            <a:miter lim="800000"/>
            <a:headEnd/>
            <a:tailEnd/>
          </a:ln>
        </p:spPr>
      </p:pic>
      <p:sp>
        <p:nvSpPr>
          <p:cNvPr id="18" name="Rectangle 17"/>
          <p:cNvSpPr/>
          <p:nvPr/>
        </p:nvSpPr>
        <p:spPr>
          <a:xfrm>
            <a:off x="4857752" y="5000636"/>
            <a:ext cx="1214446" cy="92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857752" y="4572008"/>
            <a:ext cx="919170" cy="419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929454" y="2214554"/>
            <a:ext cx="919170" cy="419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7643834" y="2867020"/>
            <a:ext cx="919170" cy="419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929454" y="2214554"/>
            <a:ext cx="613359" cy="523220"/>
          </a:xfrm>
          <a:prstGeom prst="rect">
            <a:avLst/>
          </a:prstGeom>
          <a:noFill/>
        </p:spPr>
        <p:txBody>
          <a:bodyPr wrap="square" rtlCol="0">
            <a:spAutoFit/>
          </a:bodyPr>
          <a:lstStyle/>
          <a:p>
            <a:r>
              <a:rPr lang="en-GB" sz="2800" dirty="0" smtClean="0">
                <a:solidFill>
                  <a:schemeClr val="bg1"/>
                </a:solidFill>
              </a:rPr>
              <a:t>?</a:t>
            </a:r>
            <a:endParaRPr lang="en-GB" sz="2800" dirty="0">
              <a:solidFill>
                <a:schemeClr val="bg1"/>
              </a:solidFill>
            </a:endParaRPr>
          </a:p>
        </p:txBody>
      </p:sp>
      <p:sp>
        <p:nvSpPr>
          <p:cNvPr id="23" name="TextBox 22"/>
          <p:cNvSpPr txBox="1"/>
          <p:nvPr/>
        </p:nvSpPr>
        <p:spPr>
          <a:xfrm>
            <a:off x="7643834" y="2834342"/>
            <a:ext cx="613359" cy="523220"/>
          </a:xfrm>
          <a:prstGeom prst="rect">
            <a:avLst/>
          </a:prstGeom>
          <a:noFill/>
        </p:spPr>
        <p:txBody>
          <a:bodyPr wrap="square" rtlCol="0">
            <a:spAutoFit/>
          </a:bodyPr>
          <a:lstStyle/>
          <a:p>
            <a:r>
              <a:rPr lang="en-GB" sz="2800" dirty="0" smtClean="0">
                <a:solidFill>
                  <a:schemeClr val="bg1"/>
                </a:solidFill>
              </a:rPr>
              <a:t>?</a:t>
            </a:r>
            <a:endParaRPr lang="en-GB" sz="2800" dirty="0">
              <a:solidFill>
                <a:schemeClr val="bg1"/>
              </a:solidFill>
            </a:endParaRPr>
          </a:p>
        </p:txBody>
      </p:sp>
      <p:sp>
        <p:nvSpPr>
          <p:cNvPr id="24" name="TextBox 23"/>
          <p:cNvSpPr txBox="1"/>
          <p:nvPr/>
        </p:nvSpPr>
        <p:spPr>
          <a:xfrm>
            <a:off x="5072066" y="4357694"/>
            <a:ext cx="613359" cy="523220"/>
          </a:xfrm>
          <a:prstGeom prst="rect">
            <a:avLst/>
          </a:prstGeom>
          <a:noFill/>
        </p:spPr>
        <p:txBody>
          <a:bodyPr wrap="square" rtlCol="0">
            <a:spAutoFit/>
          </a:bodyPr>
          <a:lstStyle/>
          <a:p>
            <a:r>
              <a:rPr lang="en-GB" sz="2800" dirty="0" smtClean="0">
                <a:solidFill>
                  <a:schemeClr val="bg1"/>
                </a:solidFill>
              </a:rPr>
              <a:t>?</a:t>
            </a:r>
            <a:endParaRPr lang="en-GB" sz="2800" dirty="0">
              <a:solidFill>
                <a:schemeClr val="bg1"/>
              </a:solidFill>
            </a:endParaRPr>
          </a:p>
        </p:txBody>
      </p:sp>
      <p:sp>
        <p:nvSpPr>
          <p:cNvPr id="25" name="TextBox 24"/>
          <p:cNvSpPr txBox="1"/>
          <p:nvPr/>
        </p:nvSpPr>
        <p:spPr>
          <a:xfrm>
            <a:off x="5357818" y="5000636"/>
            <a:ext cx="613359" cy="523220"/>
          </a:xfrm>
          <a:prstGeom prst="rect">
            <a:avLst/>
          </a:prstGeom>
          <a:noFill/>
        </p:spPr>
        <p:txBody>
          <a:bodyPr wrap="square" rtlCol="0">
            <a:spAutoFit/>
          </a:bodyPr>
          <a:lstStyle/>
          <a:p>
            <a:r>
              <a:rPr lang="en-GB" sz="2800" dirty="0" smtClean="0">
                <a:solidFill>
                  <a:schemeClr val="bg1"/>
                </a:solidFill>
              </a:rPr>
              <a:t>?</a:t>
            </a:r>
            <a:endParaRPr lang="en-GB"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linds(horizontal)">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8" grpId="0" animBg="1"/>
      <p:bldP spid="19" grpId="0" animBg="1"/>
      <p:bldP spid="20" grpId="0" animBg="1"/>
      <p:bldP spid="21" grpId="0" animBg="1"/>
      <p:bldP spid="22" grpId="0"/>
      <p:bldP spid="23" grpId="0"/>
      <p:bldP spid="24" grpId="0"/>
      <p:bldP spid="2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smtClean="0"/>
              <a:t>Lactate Fermentation</a:t>
            </a:r>
          </a:p>
        </p:txBody>
      </p:sp>
      <p:sp>
        <p:nvSpPr>
          <p:cNvPr id="7171" name="Content Placeholder 2"/>
          <p:cNvSpPr>
            <a:spLocks noGrp="1"/>
          </p:cNvSpPr>
          <p:nvPr>
            <p:ph idx="1"/>
          </p:nvPr>
        </p:nvSpPr>
        <p:spPr/>
        <p:txBody>
          <a:bodyPr/>
          <a:lstStyle/>
          <a:p>
            <a:r>
              <a:rPr lang="en-GB" smtClean="0"/>
              <a:t>Occurs in muscle tissue during vigorous activity</a:t>
            </a:r>
          </a:p>
          <a:p>
            <a:r>
              <a:rPr lang="en-GB" smtClean="0"/>
              <a:t>Pyruvate accepts Hydrogen from reduced NAD with help from the enzyme lactate dehydrogenase</a:t>
            </a:r>
          </a:p>
          <a:p>
            <a:r>
              <a:rPr lang="en-GB" smtClean="0"/>
              <a:t>Glycolysis can continue generating enough ATP to sustain muscle contraction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825" y="188913"/>
            <a:ext cx="4762500" cy="576262"/>
          </a:xfrm>
          <a:solidFill>
            <a:srgbClr val="FFFF00"/>
          </a:solidFill>
        </p:spPr>
        <p:txBody>
          <a:bodyPr rtlCol="0">
            <a:normAutofit fontScale="90000"/>
          </a:bodyPr>
          <a:lstStyle/>
          <a:p>
            <a:pPr fontAlgn="auto">
              <a:spcAft>
                <a:spcPts val="0"/>
              </a:spcAft>
              <a:defRPr/>
            </a:pPr>
            <a:r>
              <a:rPr lang="en-GB" dirty="0" smtClean="0"/>
              <a:t>Lactate Fermentation</a:t>
            </a:r>
          </a:p>
        </p:txBody>
      </p:sp>
      <p:grpSp>
        <p:nvGrpSpPr>
          <p:cNvPr id="3" name="Group 12"/>
          <p:cNvGrpSpPr>
            <a:grpSpLocks/>
          </p:cNvGrpSpPr>
          <p:nvPr/>
        </p:nvGrpSpPr>
        <p:grpSpPr bwMode="auto">
          <a:xfrm>
            <a:off x="611188" y="1196975"/>
            <a:ext cx="7705725" cy="4699000"/>
            <a:chOff x="611560" y="764704"/>
            <a:chExt cx="7704856" cy="4699684"/>
          </a:xfrm>
        </p:grpSpPr>
        <p:graphicFrame>
          <p:nvGraphicFramePr>
            <p:cNvPr id="4" name="Diagram 3"/>
            <p:cNvGraphicFramePr/>
            <p:nvPr/>
          </p:nvGraphicFramePr>
          <p:xfrm>
            <a:off x="611560" y="2780928"/>
            <a:ext cx="770485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5"/>
            <p:cNvGrpSpPr>
              <a:grpSpLocks/>
            </p:cNvGrpSpPr>
            <p:nvPr/>
          </p:nvGrpSpPr>
          <p:grpSpPr bwMode="auto">
            <a:xfrm>
              <a:off x="2915816" y="764704"/>
              <a:ext cx="3240360" cy="2323420"/>
              <a:chOff x="4572000" y="1196752"/>
              <a:chExt cx="3240360" cy="2323420"/>
            </a:xfrm>
          </p:grpSpPr>
          <p:sp>
            <p:nvSpPr>
              <p:cNvPr id="7" name="Curved Right Arrow 6"/>
              <p:cNvSpPr/>
              <p:nvPr/>
            </p:nvSpPr>
            <p:spPr>
              <a:xfrm rot="16200000">
                <a:off x="5632748" y="1287568"/>
                <a:ext cx="903419" cy="2449237"/>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8201" name="TextBox 7"/>
              <p:cNvSpPr txBox="1">
                <a:spLocks noChangeArrowheads="1"/>
              </p:cNvSpPr>
              <p:nvPr/>
            </p:nvSpPr>
            <p:spPr bwMode="auto">
              <a:xfrm>
                <a:off x="5076056" y="2996952"/>
                <a:ext cx="792088" cy="523220"/>
              </a:xfrm>
              <a:prstGeom prst="rect">
                <a:avLst/>
              </a:prstGeom>
              <a:noFill/>
              <a:ln w="9525">
                <a:noFill/>
                <a:miter lim="800000"/>
                <a:headEnd/>
                <a:tailEnd/>
              </a:ln>
            </p:spPr>
            <p:txBody>
              <a:bodyPr>
                <a:spAutoFit/>
              </a:bodyPr>
              <a:lstStyle/>
              <a:p>
                <a:r>
                  <a:rPr lang="en-GB" sz="2800">
                    <a:latin typeface="Calibri" pitchFamily="34" charset="0"/>
                  </a:rPr>
                  <a:t>2H</a:t>
                </a:r>
                <a:endParaRPr lang="en-GB" sz="2800" baseline="-25000">
                  <a:latin typeface="Calibri" pitchFamily="34" charset="0"/>
                </a:endParaRPr>
              </a:p>
            </p:txBody>
          </p:sp>
          <p:sp>
            <p:nvSpPr>
              <p:cNvPr id="8202" name="TextBox 8"/>
              <p:cNvSpPr txBox="1">
                <a:spLocks noChangeArrowheads="1"/>
              </p:cNvSpPr>
              <p:nvPr/>
            </p:nvSpPr>
            <p:spPr bwMode="auto">
              <a:xfrm>
                <a:off x="6732240" y="1556792"/>
                <a:ext cx="1080120" cy="523220"/>
              </a:xfrm>
              <a:prstGeom prst="rect">
                <a:avLst/>
              </a:prstGeom>
              <a:noFill/>
              <a:ln w="9525">
                <a:noFill/>
                <a:miter lim="800000"/>
                <a:headEnd/>
                <a:tailEnd/>
              </a:ln>
            </p:spPr>
            <p:txBody>
              <a:bodyPr>
                <a:spAutoFit/>
              </a:bodyPr>
              <a:lstStyle/>
              <a:p>
                <a:r>
                  <a:rPr lang="en-GB" sz="2800">
                    <a:latin typeface="Calibri" pitchFamily="34" charset="0"/>
                  </a:rPr>
                  <a:t>NAD</a:t>
                </a:r>
                <a:endParaRPr lang="en-GB" sz="2800" baseline="-25000">
                  <a:latin typeface="Calibri" pitchFamily="34" charset="0"/>
                </a:endParaRPr>
              </a:p>
            </p:txBody>
          </p:sp>
          <p:sp>
            <p:nvSpPr>
              <p:cNvPr id="8203" name="TextBox 9"/>
              <p:cNvSpPr txBox="1">
                <a:spLocks noChangeArrowheads="1"/>
              </p:cNvSpPr>
              <p:nvPr/>
            </p:nvSpPr>
            <p:spPr bwMode="auto">
              <a:xfrm>
                <a:off x="4572000" y="1196752"/>
                <a:ext cx="1656184" cy="954107"/>
              </a:xfrm>
              <a:prstGeom prst="rect">
                <a:avLst/>
              </a:prstGeom>
              <a:noFill/>
              <a:ln w="9525">
                <a:noFill/>
                <a:miter lim="800000"/>
                <a:headEnd/>
                <a:tailEnd/>
              </a:ln>
            </p:spPr>
            <p:txBody>
              <a:bodyPr>
                <a:spAutoFit/>
              </a:bodyPr>
              <a:lstStyle/>
              <a:p>
                <a:r>
                  <a:rPr lang="en-GB" sz="2800">
                    <a:latin typeface="Calibri" pitchFamily="34" charset="0"/>
                  </a:rPr>
                  <a:t>Reduced NAD</a:t>
                </a:r>
                <a:endParaRPr lang="en-GB" sz="2800" baseline="-25000">
                  <a:latin typeface="Calibri" pitchFamily="34" charset="0"/>
                </a:endParaRPr>
              </a:p>
            </p:txBody>
          </p:sp>
        </p:grpSp>
        <p:sp>
          <p:nvSpPr>
            <p:cNvPr id="11" name="Right Arrow 10"/>
            <p:cNvSpPr/>
            <p:nvPr/>
          </p:nvSpPr>
          <p:spPr>
            <a:xfrm rot="5400000">
              <a:off x="4031360" y="2600989"/>
              <a:ext cx="647794" cy="57619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99" name="TextBox 11"/>
            <p:cNvSpPr txBox="1">
              <a:spLocks noChangeArrowheads="1"/>
            </p:cNvSpPr>
            <p:nvPr/>
          </p:nvSpPr>
          <p:spPr bwMode="auto">
            <a:xfrm>
              <a:off x="2699792" y="4941168"/>
              <a:ext cx="3600400" cy="523220"/>
            </a:xfrm>
            <a:prstGeom prst="rect">
              <a:avLst/>
            </a:prstGeom>
            <a:noFill/>
            <a:ln w="9525">
              <a:noFill/>
              <a:miter lim="800000"/>
              <a:headEnd/>
              <a:tailEnd/>
            </a:ln>
          </p:spPr>
          <p:txBody>
            <a:bodyPr>
              <a:spAutoFit/>
            </a:bodyPr>
            <a:lstStyle/>
            <a:p>
              <a:r>
                <a:rPr lang="en-GB" sz="2800">
                  <a:latin typeface="Calibri" pitchFamily="34" charset="0"/>
                </a:rPr>
                <a:t>Lactate dehydrogenase</a:t>
              </a:r>
              <a:endParaRPr lang="en-GB" sz="2800" baseline="-25000">
                <a:latin typeface="Calibri" pitchFamily="34" charset="0"/>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Then what?</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GB" dirty="0" smtClean="0"/>
              <a:t>Lactate (lactic acid) carried away in blood to the liver</a:t>
            </a:r>
          </a:p>
          <a:p>
            <a:pPr fontAlgn="auto">
              <a:spcAft>
                <a:spcPts val="0"/>
              </a:spcAft>
              <a:defRPr/>
            </a:pPr>
            <a:r>
              <a:rPr lang="en-GB" dirty="0" smtClean="0"/>
              <a:t>When more oxygen is available, lactate is converted back to pyruvate which can then go to the Krebs cycle</a:t>
            </a:r>
          </a:p>
          <a:p>
            <a:pPr fontAlgn="auto">
              <a:spcAft>
                <a:spcPts val="0"/>
              </a:spcAft>
              <a:defRPr/>
            </a:pPr>
            <a:endParaRPr lang="en-GB" dirty="0" smtClean="0"/>
          </a:p>
          <a:p>
            <a:pPr fontAlgn="auto">
              <a:spcAft>
                <a:spcPts val="0"/>
              </a:spcAft>
              <a:defRPr/>
            </a:pPr>
            <a:r>
              <a:rPr lang="en-GB" b="1" dirty="0" smtClean="0"/>
              <a:t>The whole point of anaerobic respiration is to </a:t>
            </a:r>
            <a:r>
              <a:rPr lang="en-GB" b="1" dirty="0" err="1" smtClean="0"/>
              <a:t>reoxidise</a:t>
            </a:r>
            <a:r>
              <a:rPr lang="en-GB" b="1" dirty="0" smtClean="0"/>
              <a:t> NAD (remove Hydrogen) to that glycolysis can continue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http://www.youtube.com/watch?v=s3MhJ7buOeA&amp;feature=related</a:t>
            </a:r>
          </a:p>
          <a:p>
            <a:r>
              <a:rPr lang="en-GB" dirty="0" smtClean="0">
                <a:hlinkClick r:id="rId2"/>
              </a:rPr>
              <a:t>http://www.youtube.com/watch?v=j-C65hK5Lik&amp;feature=related</a:t>
            </a:r>
            <a:endParaRPr lang="en-GB" dirty="0" smtClean="0"/>
          </a:p>
          <a:p>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9512" y="188640"/>
            <a:ext cx="4752528" cy="4525963"/>
          </a:xfrm>
        </p:spPr>
        <p:txBody>
          <a:bodyPr>
            <a:normAutofit fontScale="85000" lnSpcReduction="20000"/>
          </a:bodyPr>
          <a:lstStyle/>
          <a:p>
            <a:r>
              <a:rPr lang="en-GB" sz="2000" b="1" dirty="0" smtClean="0"/>
              <a:t>Need for respiration in all organisms</a:t>
            </a:r>
            <a:endParaRPr lang="en-GB" sz="2000" dirty="0" smtClean="0"/>
          </a:p>
          <a:p>
            <a:r>
              <a:rPr lang="en-GB" sz="2000" b="1" dirty="0" smtClean="0"/>
              <a:t>ATP structure</a:t>
            </a:r>
            <a:endParaRPr lang="en-GB" sz="2000" dirty="0" smtClean="0"/>
          </a:p>
          <a:p>
            <a:r>
              <a:rPr lang="en-GB" sz="2000" b="1" dirty="0" smtClean="0"/>
              <a:t>ATP role</a:t>
            </a:r>
            <a:endParaRPr lang="en-GB" sz="2000" dirty="0" smtClean="0"/>
          </a:p>
          <a:p>
            <a:r>
              <a:rPr lang="en-GB" sz="2000" b="1" dirty="0" smtClean="0"/>
              <a:t>Coenzymes; NAD, FAD and coenzyme A</a:t>
            </a:r>
            <a:endParaRPr lang="en-GB" sz="2000" dirty="0" smtClean="0"/>
          </a:p>
          <a:p>
            <a:r>
              <a:rPr lang="en-GB" sz="2000" b="1" dirty="0" err="1" smtClean="0"/>
              <a:t>Glycolysis</a:t>
            </a:r>
            <a:r>
              <a:rPr lang="en-GB" sz="2000" b="1" dirty="0" smtClean="0"/>
              <a:t> – site</a:t>
            </a:r>
            <a:endParaRPr lang="en-GB" sz="2000" dirty="0" smtClean="0"/>
          </a:p>
          <a:p>
            <a:r>
              <a:rPr lang="en-GB" sz="2000" b="1" dirty="0" err="1" smtClean="0"/>
              <a:t>Glycolysis</a:t>
            </a:r>
            <a:r>
              <a:rPr lang="en-GB" sz="2000" b="1" dirty="0" smtClean="0"/>
              <a:t> – </a:t>
            </a:r>
            <a:r>
              <a:rPr lang="en-GB" sz="2000" b="1" dirty="0" err="1" smtClean="0"/>
              <a:t>hexose</a:t>
            </a:r>
            <a:r>
              <a:rPr lang="en-GB" sz="2000" b="1" dirty="0" smtClean="0"/>
              <a:t>, </a:t>
            </a:r>
            <a:r>
              <a:rPr lang="en-GB" sz="2000" b="1" dirty="0" err="1" smtClean="0"/>
              <a:t>bisphosphate</a:t>
            </a:r>
            <a:r>
              <a:rPr lang="en-GB" sz="2000" b="1" dirty="0" smtClean="0"/>
              <a:t>, </a:t>
            </a:r>
            <a:r>
              <a:rPr lang="en-GB" sz="2000" b="1" dirty="0" err="1" smtClean="0"/>
              <a:t>pyruvate</a:t>
            </a:r>
            <a:endParaRPr lang="en-GB" sz="2000" dirty="0" smtClean="0"/>
          </a:p>
          <a:p>
            <a:r>
              <a:rPr lang="en-GB" sz="2000" b="1" dirty="0" err="1" smtClean="0"/>
              <a:t>Phosphorylation</a:t>
            </a:r>
            <a:r>
              <a:rPr lang="en-GB" sz="2000" b="1" dirty="0" smtClean="0"/>
              <a:t> and substrate level </a:t>
            </a:r>
            <a:r>
              <a:rPr lang="en-GB" sz="2000" b="1" dirty="0" err="1" smtClean="0"/>
              <a:t>phosphorylation</a:t>
            </a:r>
            <a:endParaRPr lang="en-GB" sz="2000" dirty="0" smtClean="0"/>
          </a:p>
          <a:p>
            <a:r>
              <a:rPr lang="en-GB" sz="2000" b="1" dirty="0" smtClean="0"/>
              <a:t>Reduced NAD</a:t>
            </a:r>
            <a:endParaRPr lang="en-GB" sz="2000" dirty="0" smtClean="0"/>
          </a:p>
          <a:p>
            <a:r>
              <a:rPr lang="en-GB" sz="2000" b="1" dirty="0" smtClean="0"/>
              <a:t>Active transport of </a:t>
            </a:r>
            <a:r>
              <a:rPr lang="en-GB" sz="2000" b="1" dirty="0" err="1" smtClean="0"/>
              <a:t>pyruvate</a:t>
            </a:r>
            <a:endParaRPr lang="en-GB" sz="2000" dirty="0" smtClean="0"/>
          </a:p>
          <a:p>
            <a:r>
              <a:rPr lang="en-GB" sz="2000" b="1" dirty="0" smtClean="0"/>
              <a:t>Link reaction; where?</a:t>
            </a:r>
            <a:endParaRPr lang="en-GB" sz="2000" dirty="0" smtClean="0"/>
          </a:p>
          <a:p>
            <a:r>
              <a:rPr lang="en-GB" sz="2000" b="1" dirty="0" smtClean="0"/>
              <a:t>Link and reduced NAD</a:t>
            </a:r>
            <a:endParaRPr lang="en-GB" sz="2000" dirty="0" smtClean="0"/>
          </a:p>
          <a:p>
            <a:r>
              <a:rPr lang="en-GB" sz="2000" b="1" dirty="0" err="1" smtClean="0"/>
              <a:t>Decarboxylation</a:t>
            </a:r>
            <a:r>
              <a:rPr lang="en-GB" sz="2000" b="1" dirty="0" smtClean="0"/>
              <a:t> and dehydrogenation</a:t>
            </a:r>
            <a:endParaRPr lang="en-GB" sz="2000" dirty="0" smtClean="0"/>
          </a:p>
          <a:p>
            <a:r>
              <a:rPr lang="en-GB" sz="2000" b="1" dirty="0" smtClean="0"/>
              <a:t>Acetyl </a:t>
            </a:r>
            <a:r>
              <a:rPr lang="en-GB" sz="2000" b="1" dirty="0" err="1" smtClean="0"/>
              <a:t>coA</a:t>
            </a:r>
            <a:r>
              <a:rPr lang="en-GB" sz="2000" b="1" dirty="0" smtClean="0"/>
              <a:t> and acetate</a:t>
            </a:r>
            <a:endParaRPr lang="en-GB" sz="2000" dirty="0" smtClean="0"/>
          </a:p>
          <a:p>
            <a:r>
              <a:rPr lang="en-GB" sz="2000" b="1" dirty="0" smtClean="0"/>
              <a:t>Acetate and </a:t>
            </a:r>
            <a:r>
              <a:rPr lang="en-GB" sz="2000" b="1" dirty="0" err="1" smtClean="0"/>
              <a:t>oxaloacetate</a:t>
            </a:r>
            <a:r>
              <a:rPr lang="en-GB" sz="2000" b="1" dirty="0" smtClean="0"/>
              <a:t>; citrate</a:t>
            </a:r>
            <a:endParaRPr lang="en-GB" sz="2000" dirty="0" smtClean="0"/>
          </a:p>
          <a:p>
            <a:r>
              <a:rPr lang="en-GB" sz="2000" b="1" dirty="0" smtClean="0"/>
              <a:t>Krebs – where</a:t>
            </a:r>
            <a:endParaRPr lang="en-GB" sz="2000" dirty="0" smtClean="0"/>
          </a:p>
          <a:p>
            <a:r>
              <a:rPr lang="en-GB" sz="2000" b="1" dirty="0" smtClean="0"/>
              <a:t>Krebs – ATP yield</a:t>
            </a:r>
            <a:endParaRPr lang="en-GB" sz="2000" dirty="0" smtClean="0"/>
          </a:p>
        </p:txBody>
      </p:sp>
      <p:sp>
        <p:nvSpPr>
          <p:cNvPr id="4" name="TextBox 3"/>
          <p:cNvSpPr txBox="1"/>
          <p:nvPr/>
        </p:nvSpPr>
        <p:spPr>
          <a:xfrm>
            <a:off x="4932040" y="188640"/>
            <a:ext cx="4211960" cy="6217087"/>
          </a:xfrm>
          <a:prstGeom prst="rect">
            <a:avLst/>
          </a:prstGeom>
          <a:noFill/>
        </p:spPr>
        <p:txBody>
          <a:bodyPr wrap="square" rtlCol="0">
            <a:spAutoFit/>
          </a:bodyPr>
          <a:lstStyle/>
          <a:p>
            <a:pPr>
              <a:buFont typeface="Arial" pitchFamily="34" charset="0"/>
              <a:buChar char="•"/>
            </a:pPr>
            <a:r>
              <a:rPr lang="en-GB" sz="2000" b="1" dirty="0" smtClean="0"/>
              <a:t>Krebs – reduced NAD</a:t>
            </a:r>
            <a:endParaRPr lang="en-GB" sz="2000" dirty="0" smtClean="0"/>
          </a:p>
          <a:p>
            <a:pPr>
              <a:buFont typeface="Arial" pitchFamily="34" charset="0"/>
              <a:buChar char="•"/>
            </a:pPr>
            <a:r>
              <a:rPr lang="en-GB" sz="2000" b="1" dirty="0" smtClean="0"/>
              <a:t>Krebs – CO2</a:t>
            </a:r>
            <a:endParaRPr lang="en-GB" sz="2000" dirty="0" smtClean="0"/>
          </a:p>
          <a:p>
            <a:pPr>
              <a:buFont typeface="Arial" pitchFamily="34" charset="0"/>
              <a:buChar char="•"/>
            </a:pPr>
            <a:r>
              <a:rPr lang="en-GB" sz="2000" b="1" dirty="0" smtClean="0"/>
              <a:t>ECT</a:t>
            </a:r>
            <a:endParaRPr lang="en-GB" sz="2000" dirty="0" smtClean="0"/>
          </a:p>
          <a:p>
            <a:pPr>
              <a:buFont typeface="Arial" pitchFamily="34" charset="0"/>
              <a:buChar char="•"/>
            </a:pPr>
            <a:r>
              <a:rPr lang="en-GB" sz="2000" b="1" dirty="0" err="1" smtClean="0"/>
              <a:t>Chemiosmosis</a:t>
            </a:r>
            <a:endParaRPr lang="en-GB" sz="2000" dirty="0" smtClean="0"/>
          </a:p>
          <a:p>
            <a:pPr>
              <a:buFont typeface="Arial" pitchFamily="34" charset="0"/>
              <a:buChar char="•"/>
            </a:pPr>
            <a:r>
              <a:rPr lang="en-GB" sz="2000" b="1" dirty="0" err="1" smtClean="0"/>
              <a:t>Intermembrane</a:t>
            </a:r>
            <a:r>
              <a:rPr lang="en-GB" sz="2000" b="1" dirty="0" smtClean="0"/>
              <a:t> space</a:t>
            </a:r>
            <a:endParaRPr lang="en-GB" sz="2000" dirty="0" smtClean="0"/>
          </a:p>
          <a:p>
            <a:pPr>
              <a:buFont typeface="Arial" pitchFamily="34" charset="0"/>
              <a:buChar char="•"/>
            </a:pPr>
            <a:r>
              <a:rPr lang="en-GB" sz="2000" b="1" dirty="0" smtClean="0"/>
              <a:t>Proton Gradient</a:t>
            </a:r>
            <a:endParaRPr lang="en-GB" sz="2000" dirty="0" smtClean="0"/>
          </a:p>
          <a:p>
            <a:pPr>
              <a:buFont typeface="Arial" pitchFamily="34" charset="0"/>
              <a:buChar char="•"/>
            </a:pPr>
            <a:r>
              <a:rPr lang="en-GB" sz="2000" b="1" dirty="0" smtClean="0"/>
              <a:t>Peter Mitchell</a:t>
            </a:r>
            <a:endParaRPr lang="en-GB" sz="2000" dirty="0" smtClean="0"/>
          </a:p>
          <a:p>
            <a:pPr>
              <a:buFont typeface="Arial" pitchFamily="34" charset="0"/>
              <a:buChar char="•"/>
            </a:pPr>
            <a:r>
              <a:rPr lang="en-GB" sz="2000" b="1" dirty="0" smtClean="0"/>
              <a:t>ATP </a:t>
            </a:r>
            <a:r>
              <a:rPr lang="en-GB" sz="2000" b="1" dirty="0" err="1" smtClean="0"/>
              <a:t>synthase</a:t>
            </a:r>
            <a:endParaRPr lang="en-GB" sz="2000" dirty="0" smtClean="0"/>
          </a:p>
          <a:p>
            <a:pPr>
              <a:buFont typeface="Arial" pitchFamily="34" charset="0"/>
              <a:buChar char="•"/>
            </a:pPr>
            <a:r>
              <a:rPr lang="en-GB" sz="2000" b="1" dirty="0" smtClean="0"/>
              <a:t>Electron carriers</a:t>
            </a:r>
            <a:endParaRPr lang="en-GB" sz="2000" dirty="0" smtClean="0"/>
          </a:p>
          <a:p>
            <a:pPr>
              <a:buFont typeface="Arial" pitchFamily="34" charset="0"/>
              <a:buChar char="•"/>
            </a:pPr>
            <a:r>
              <a:rPr lang="en-GB" sz="2000" b="1" dirty="0" smtClean="0"/>
              <a:t>Oxidative </a:t>
            </a:r>
            <a:r>
              <a:rPr lang="en-GB" sz="2000" b="1" dirty="0" err="1" smtClean="0"/>
              <a:t>phosphorylation</a:t>
            </a:r>
            <a:endParaRPr lang="en-GB" sz="2000" dirty="0" smtClean="0"/>
          </a:p>
          <a:p>
            <a:pPr>
              <a:buFont typeface="Arial" pitchFamily="34" charset="0"/>
              <a:buChar char="•"/>
            </a:pPr>
            <a:r>
              <a:rPr lang="en-GB" sz="2000" b="1" dirty="0" smtClean="0"/>
              <a:t>Oxygen</a:t>
            </a:r>
            <a:endParaRPr lang="en-GB" sz="2000" dirty="0" smtClean="0"/>
          </a:p>
          <a:p>
            <a:pPr>
              <a:buFont typeface="Arial" pitchFamily="34" charset="0"/>
              <a:buChar char="•"/>
            </a:pPr>
            <a:r>
              <a:rPr lang="en-GB" sz="2000" b="1" dirty="0" smtClean="0"/>
              <a:t>ATP yield</a:t>
            </a:r>
            <a:endParaRPr lang="en-GB" sz="2000" dirty="0" smtClean="0"/>
          </a:p>
          <a:p>
            <a:pPr>
              <a:buFont typeface="Arial" pitchFamily="34" charset="0"/>
              <a:buChar char="•"/>
            </a:pPr>
            <a:r>
              <a:rPr lang="en-GB" sz="2000" b="1" dirty="0" smtClean="0"/>
              <a:t>Yield less than 100%</a:t>
            </a:r>
            <a:endParaRPr lang="en-GB" sz="2000" dirty="0" smtClean="0"/>
          </a:p>
          <a:p>
            <a:pPr>
              <a:buFont typeface="Arial" pitchFamily="34" charset="0"/>
              <a:buChar char="•"/>
            </a:pPr>
            <a:r>
              <a:rPr lang="en-GB" sz="2000" b="1" dirty="0" smtClean="0"/>
              <a:t>Anaerobic in mammals; H acceptor?</a:t>
            </a:r>
            <a:endParaRPr lang="en-GB" sz="2000" dirty="0" smtClean="0"/>
          </a:p>
          <a:p>
            <a:pPr>
              <a:buFont typeface="Arial" pitchFamily="34" charset="0"/>
              <a:buChar char="•"/>
            </a:pPr>
            <a:r>
              <a:rPr lang="en-GB" sz="2000" b="1" dirty="0" smtClean="0"/>
              <a:t>Anaerobic in yeast; H acceptor?</a:t>
            </a:r>
            <a:endParaRPr lang="en-GB" sz="2000" dirty="0" smtClean="0"/>
          </a:p>
          <a:p>
            <a:pPr>
              <a:buFont typeface="Arial" pitchFamily="34" charset="0"/>
              <a:buChar char="•"/>
            </a:pPr>
            <a:r>
              <a:rPr lang="en-GB" sz="2000" b="1" dirty="0" smtClean="0"/>
              <a:t>Respiratory substrates</a:t>
            </a:r>
            <a:endParaRPr lang="en-GB" sz="2000" dirty="0" smtClean="0"/>
          </a:p>
          <a:p>
            <a:pPr>
              <a:buFont typeface="Arial" pitchFamily="34" charset="0"/>
              <a:buChar char="•"/>
            </a:pPr>
            <a:r>
              <a:rPr lang="en-GB" sz="2000" b="1" dirty="0" smtClean="0"/>
              <a:t>Energy values of </a:t>
            </a:r>
            <a:r>
              <a:rPr lang="en-GB" sz="2000" b="1" dirty="0" err="1" smtClean="0"/>
              <a:t>carbs</a:t>
            </a:r>
            <a:r>
              <a:rPr lang="en-GB" sz="2000" b="1" dirty="0" smtClean="0"/>
              <a:t>, proteins and fats.</a:t>
            </a:r>
            <a:endParaRPr lang="en-GB" sz="2000" dirty="0" smtClean="0"/>
          </a:p>
          <a:p>
            <a:pPr>
              <a:buFont typeface="Arial" pitchFamily="34" charset="0"/>
              <a:buChar char="•"/>
            </a:pPr>
            <a:endParaRPr lang="en-GB"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The Electron Transport Chain</a:t>
            </a:r>
            <a:endParaRPr lang="en-GB" dirty="0"/>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785770"/>
            <a:ext cx="7571184" cy="6072230"/>
          </a:xfrm>
        </p:spPr>
        <p:txBody>
          <a:bodyPr>
            <a:normAutofit fontScale="92500" lnSpcReduction="20000"/>
          </a:bodyPr>
          <a:lstStyle/>
          <a:p>
            <a:r>
              <a:rPr lang="en-GB" dirty="0" smtClean="0"/>
              <a:t>Hydrogen atoms that have been removed in </a:t>
            </a:r>
            <a:r>
              <a:rPr lang="en-GB" dirty="0" err="1" smtClean="0"/>
              <a:t>glycolysis</a:t>
            </a:r>
            <a:r>
              <a:rPr lang="en-GB" dirty="0" smtClean="0"/>
              <a:t>/Krebs will eventually combine with O</a:t>
            </a:r>
            <a:r>
              <a:rPr lang="en-GB" baseline="-25000" dirty="0" smtClean="0"/>
              <a:t>2</a:t>
            </a:r>
            <a:r>
              <a:rPr lang="en-GB" dirty="0" smtClean="0"/>
              <a:t> to form water</a:t>
            </a:r>
          </a:p>
          <a:p>
            <a:r>
              <a:rPr lang="en-GB" dirty="0" smtClean="0"/>
              <a:t>However, they break into H+ and e- first, the protons remaining in solution the electrons passing along a carrier system, hence the electron transport chain</a:t>
            </a:r>
          </a:p>
          <a:p>
            <a:r>
              <a:rPr lang="en-GB" dirty="0" smtClean="0"/>
              <a:t>Each carrier in the chain is at a slightly lower energy level and the electron is passed from highest to lowest.</a:t>
            </a:r>
          </a:p>
          <a:p>
            <a:r>
              <a:rPr lang="en-GB" dirty="0" smtClean="0"/>
              <a:t>Each “pass” releases energy powering production of ATP</a:t>
            </a:r>
          </a:p>
          <a:p>
            <a:r>
              <a:rPr lang="en-GB" dirty="0" smtClean="0"/>
              <a:t>The process is called </a:t>
            </a:r>
            <a:r>
              <a:rPr lang="en-GB" b="1" dirty="0" smtClean="0"/>
              <a:t>oxidative </a:t>
            </a:r>
            <a:r>
              <a:rPr lang="en-GB" b="1" dirty="0" err="1" smtClean="0"/>
              <a:t>phosphorylation</a:t>
            </a:r>
            <a:r>
              <a:rPr lang="en-GB" dirty="0" smtClean="0"/>
              <a:t> as ADP is </a:t>
            </a:r>
            <a:r>
              <a:rPr lang="en-GB" dirty="0" err="1" smtClean="0"/>
              <a:t>phosphorylated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a:t>Oxidative Phosphorylation</a:t>
            </a:r>
          </a:p>
        </p:txBody>
      </p:sp>
      <p:sp>
        <p:nvSpPr>
          <p:cNvPr id="82947" name="Rectangle 3"/>
          <p:cNvSpPr>
            <a:spLocks noGrp="1" noChangeArrowheads="1"/>
          </p:cNvSpPr>
          <p:nvPr>
            <p:ph type="body" idx="1"/>
          </p:nvPr>
        </p:nvSpPr>
        <p:spPr/>
        <p:txBody>
          <a:bodyPr/>
          <a:lstStyle/>
          <a:p>
            <a:pPr>
              <a:lnSpc>
                <a:spcPct val="90000"/>
              </a:lnSpc>
            </a:pPr>
            <a:r>
              <a:rPr lang="en-GB" dirty="0"/>
              <a:t>This is the process by which ATP is formed when electrons are transferred from NADH or FADH to oxygen using a series of electron carriers located on the inner membrane of the mitochondria.</a:t>
            </a:r>
          </a:p>
          <a:p>
            <a:pPr>
              <a:lnSpc>
                <a:spcPct val="90000"/>
              </a:lnSpc>
            </a:pPr>
            <a:endParaRPr lang="en-GB" sz="1200" dirty="0"/>
          </a:p>
          <a:p>
            <a:pPr>
              <a:lnSpc>
                <a:spcPct val="90000"/>
              </a:lnSpc>
            </a:pPr>
            <a:r>
              <a:rPr lang="en-GB" dirty="0"/>
              <a:t>The oxidation of NADH and H</a:t>
            </a:r>
            <a:r>
              <a:rPr lang="en-GB" baseline="30000" dirty="0"/>
              <a:t>+</a:t>
            </a:r>
            <a:r>
              <a:rPr lang="en-GB" dirty="0"/>
              <a:t> produces 3ATP molecules</a:t>
            </a:r>
          </a:p>
          <a:p>
            <a:pPr>
              <a:lnSpc>
                <a:spcPct val="90000"/>
              </a:lnSpc>
            </a:pPr>
            <a:r>
              <a:rPr lang="en-GB" dirty="0"/>
              <a:t>The oxidation of FADH and H </a:t>
            </a:r>
            <a:r>
              <a:rPr lang="en-GB" baseline="30000" dirty="0"/>
              <a:t>+</a:t>
            </a:r>
            <a:r>
              <a:rPr lang="en-GB" dirty="0"/>
              <a:t> produces 2ATP molecules</a:t>
            </a:r>
          </a:p>
          <a:p>
            <a:pPr>
              <a:lnSpc>
                <a:spcPct val="90000"/>
              </a:lnSpc>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GB"/>
              <a:t>What happens in oxidative phosphorylation ?</a:t>
            </a:r>
            <a:endParaRPr lang="en-GB" sz="2400"/>
          </a:p>
        </p:txBody>
      </p:sp>
      <p:sp>
        <p:nvSpPr>
          <p:cNvPr id="88067" name="Rectangle 3"/>
          <p:cNvSpPr>
            <a:spLocks noGrp="1" noChangeArrowheads="1"/>
          </p:cNvSpPr>
          <p:nvPr>
            <p:ph type="body" idx="1"/>
          </p:nvPr>
        </p:nvSpPr>
        <p:spPr>
          <a:xfrm>
            <a:off x="457200" y="1700213"/>
            <a:ext cx="8229600" cy="4824412"/>
          </a:xfrm>
        </p:spPr>
        <p:txBody>
          <a:bodyPr/>
          <a:lstStyle/>
          <a:p>
            <a:pPr>
              <a:lnSpc>
                <a:spcPct val="80000"/>
              </a:lnSpc>
            </a:pPr>
            <a:r>
              <a:rPr lang="en-GB" sz="2400" dirty="0"/>
              <a:t>The hydrogen atoms carried by NAD </a:t>
            </a:r>
            <a:r>
              <a:rPr lang="en-GB" sz="2400" baseline="30000" dirty="0"/>
              <a:t>+</a:t>
            </a:r>
            <a:r>
              <a:rPr lang="en-GB" sz="2400" dirty="0"/>
              <a:t> or FAD </a:t>
            </a:r>
            <a:r>
              <a:rPr lang="en-GB" sz="2400" baseline="30000" dirty="0"/>
              <a:t>+</a:t>
            </a:r>
            <a:r>
              <a:rPr lang="en-GB" sz="2400" dirty="0"/>
              <a:t> are split into </a:t>
            </a:r>
            <a:r>
              <a:rPr lang="en-GB" sz="2400" b="1" dirty="0"/>
              <a:t>H</a:t>
            </a:r>
            <a:r>
              <a:rPr lang="en-GB" sz="2400" b="1" baseline="30000" dirty="0"/>
              <a:t>+</a:t>
            </a:r>
            <a:r>
              <a:rPr lang="en-GB" sz="2400" b="1" dirty="0"/>
              <a:t> ions</a:t>
            </a:r>
            <a:r>
              <a:rPr lang="en-GB" sz="2400" dirty="0"/>
              <a:t> and </a:t>
            </a:r>
            <a:r>
              <a:rPr lang="en-GB" sz="2400" b="1" dirty="0"/>
              <a:t>electrons</a:t>
            </a:r>
            <a:r>
              <a:rPr lang="en-GB" sz="2400" dirty="0"/>
              <a:t>.</a:t>
            </a:r>
          </a:p>
          <a:p>
            <a:pPr>
              <a:lnSpc>
                <a:spcPct val="80000"/>
              </a:lnSpc>
              <a:buFont typeface="Wingdings" pitchFamily="2" charset="2"/>
              <a:buNone/>
            </a:pPr>
            <a:r>
              <a:rPr lang="en-GB" sz="800" dirty="0"/>
              <a:t> </a:t>
            </a:r>
          </a:p>
          <a:p>
            <a:pPr>
              <a:lnSpc>
                <a:spcPct val="80000"/>
              </a:lnSpc>
            </a:pPr>
            <a:r>
              <a:rPr lang="en-GB" sz="2400" dirty="0"/>
              <a:t>The H </a:t>
            </a:r>
            <a:r>
              <a:rPr lang="en-GB" sz="2400" baseline="30000" dirty="0"/>
              <a:t>+</a:t>
            </a:r>
            <a:r>
              <a:rPr lang="en-GB" sz="2400" dirty="0"/>
              <a:t> are pumped across the inner membrane into the </a:t>
            </a:r>
            <a:r>
              <a:rPr lang="en-GB" sz="2400" b="1" dirty="0" err="1"/>
              <a:t>intermembranal</a:t>
            </a:r>
            <a:r>
              <a:rPr lang="en-GB" sz="2400" b="1" dirty="0"/>
              <a:t> space</a:t>
            </a:r>
            <a:r>
              <a:rPr lang="en-GB" sz="2400" dirty="0"/>
              <a:t>, where they accumulate. This is the </a:t>
            </a:r>
            <a:r>
              <a:rPr lang="en-GB" sz="2400" b="1" dirty="0" err="1"/>
              <a:t>chemiosmotic</a:t>
            </a:r>
            <a:r>
              <a:rPr lang="en-GB" sz="2400" b="1" dirty="0"/>
              <a:t> theory</a:t>
            </a:r>
            <a:r>
              <a:rPr lang="en-GB" sz="2400" dirty="0"/>
              <a:t>. </a:t>
            </a:r>
          </a:p>
          <a:p>
            <a:pPr>
              <a:lnSpc>
                <a:spcPct val="80000"/>
              </a:lnSpc>
            </a:pPr>
            <a:endParaRPr lang="en-GB" sz="800" dirty="0"/>
          </a:p>
          <a:p>
            <a:pPr>
              <a:lnSpc>
                <a:spcPct val="80000"/>
              </a:lnSpc>
            </a:pPr>
            <a:r>
              <a:rPr lang="en-GB" sz="2400" dirty="0"/>
              <a:t>The electrons are passed from one </a:t>
            </a:r>
            <a:r>
              <a:rPr lang="en-GB" sz="2400" b="1" dirty="0"/>
              <a:t>electron carrier</a:t>
            </a:r>
            <a:r>
              <a:rPr lang="en-GB" sz="2400" dirty="0"/>
              <a:t> to another within the inner membrane in a series of reductions and oxidations (remember OILRIG). In the process, the electrons lose energy.</a:t>
            </a:r>
          </a:p>
          <a:p>
            <a:pPr>
              <a:lnSpc>
                <a:spcPct val="80000"/>
              </a:lnSpc>
            </a:pPr>
            <a:endParaRPr lang="en-GB" sz="800" dirty="0"/>
          </a:p>
          <a:p>
            <a:pPr>
              <a:lnSpc>
                <a:spcPct val="80000"/>
              </a:lnSpc>
            </a:pPr>
            <a:r>
              <a:rPr lang="en-GB" sz="2400" dirty="0"/>
              <a:t>The </a:t>
            </a:r>
            <a:r>
              <a:rPr lang="en-GB" sz="2400" b="1" dirty="0"/>
              <a:t>final electron acceptor is oxygen</a:t>
            </a:r>
            <a:r>
              <a:rPr lang="en-GB" sz="2400" dirty="0"/>
              <a:t>.</a:t>
            </a:r>
          </a:p>
          <a:p>
            <a:pPr>
              <a:lnSpc>
                <a:spcPct val="80000"/>
              </a:lnSpc>
            </a:pPr>
            <a:endParaRPr lang="en-GB" sz="800" dirty="0"/>
          </a:p>
          <a:p>
            <a:pPr>
              <a:lnSpc>
                <a:spcPct val="80000"/>
              </a:lnSpc>
            </a:pPr>
            <a:r>
              <a:rPr lang="en-GB" sz="2400" dirty="0"/>
              <a:t>The H </a:t>
            </a:r>
            <a:r>
              <a:rPr lang="en-GB" sz="2400" baseline="30000" dirty="0"/>
              <a:t>+</a:t>
            </a:r>
            <a:r>
              <a:rPr lang="en-GB" sz="2400" dirty="0"/>
              <a:t> move down their concentration gradient via an </a:t>
            </a:r>
            <a:r>
              <a:rPr lang="en-GB" sz="2400" b="1" dirty="0" err="1"/>
              <a:t>ATPase</a:t>
            </a:r>
            <a:r>
              <a:rPr lang="en-GB" sz="2400" dirty="0"/>
              <a:t>, so that ATP is formed. These H </a:t>
            </a:r>
            <a:r>
              <a:rPr lang="en-GB" sz="2400" baseline="30000" dirty="0"/>
              <a:t>+</a:t>
            </a:r>
            <a:r>
              <a:rPr lang="en-GB" sz="2400" dirty="0"/>
              <a:t> join with the oxygen and electrons to form the end-product </a:t>
            </a:r>
            <a:r>
              <a:rPr lang="en-GB" sz="2400" b="1" dirty="0"/>
              <a:t>water</a:t>
            </a:r>
            <a:r>
              <a:rPr lang="en-GB"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22238"/>
            <a:ext cx="7543800" cy="785812"/>
          </a:xfrm>
        </p:spPr>
        <p:txBody>
          <a:bodyPr/>
          <a:lstStyle/>
          <a:p>
            <a:r>
              <a:rPr lang="en-GB"/>
              <a:t>Electron transfer chain</a:t>
            </a:r>
          </a:p>
        </p:txBody>
      </p:sp>
      <p:sp>
        <p:nvSpPr>
          <p:cNvPr id="102403" name="Rectangle 3"/>
          <p:cNvSpPr>
            <a:spLocks noGrp="1" noChangeArrowheads="1"/>
          </p:cNvSpPr>
          <p:nvPr>
            <p:ph type="body" idx="1"/>
          </p:nvPr>
        </p:nvSpPr>
        <p:spPr>
          <a:xfrm>
            <a:off x="457200" y="1196975"/>
            <a:ext cx="8229600" cy="4933950"/>
          </a:xfrm>
        </p:spPr>
        <p:txBody>
          <a:bodyPr/>
          <a:lstStyle/>
          <a:p>
            <a:r>
              <a:rPr lang="en-GB" sz="2000"/>
              <a:t>NADH transfers H+ ions (i.e. protons) and electrons to the e.t.c. </a:t>
            </a:r>
          </a:p>
          <a:p>
            <a:r>
              <a:rPr lang="en-GB" sz="2000" b="1"/>
              <a:t>Protons</a:t>
            </a:r>
            <a:r>
              <a:rPr lang="en-GB" sz="2000"/>
              <a:t> are translocated </a:t>
            </a:r>
            <a:r>
              <a:rPr lang="en-GB" sz="2000" b="1"/>
              <a:t>across</a:t>
            </a:r>
            <a:r>
              <a:rPr lang="en-GB" sz="2000"/>
              <a:t> the cell membrane, from the matrix to the intermembranal space </a:t>
            </a:r>
          </a:p>
          <a:p>
            <a:r>
              <a:rPr lang="en-GB" sz="2000" b="1"/>
              <a:t>Electrons</a:t>
            </a:r>
            <a:r>
              <a:rPr lang="en-GB" sz="2000"/>
              <a:t> are transported </a:t>
            </a:r>
            <a:r>
              <a:rPr lang="en-GB" sz="2000" b="1"/>
              <a:t>along</a:t>
            </a:r>
            <a:r>
              <a:rPr lang="en-GB" sz="2000"/>
              <a:t> the membrane, through a series of carriers </a:t>
            </a:r>
          </a:p>
        </p:txBody>
      </p:sp>
      <p:pic>
        <p:nvPicPr>
          <p:cNvPr id="102405" name="Picture 5" descr="etsanim"/>
          <p:cNvPicPr>
            <a:picLocks noChangeAspect="1" noChangeArrowheads="1" noCrop="1"/>
          </p:cNvPicPr>
          <p:nvPr/>
        </p:nvPicPr>
        <p:blipFill>
          <a:blip r:embed="rId2" cstate="print"/>
          <a:srcRect/>
          <a:stretch>
            <a:fillRect/>
          </a:stretch>
        </p:blipFill>
        <p:spPr bwMode="auto">
          <a:xfrm>
            <a:off x="2124075" y="2708275"/>
            <a:ext cx="5616575" cy="3676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2771998" y="0"/>
            <a:ext cx="7416626" cy="8370888"/>
          </a:xfrm>
        </p:spPr>
        <p:txBody>
          <a:bodyPr/>
          <a:lstStyle/>
          <a:p>
            <a:pPr algn="ctr">
              <a:buFont typeface="Wingdings" pitchFamily="2" charset="2"/>
              <a:buNone/>
            </a:pPr>
            <a:r>
              <a:rPr lang="en-GB" dirty="0"/>
              <a:t>glucose (6C)</a:t>
            </a:r>
          </a:p>
          <a:p>
            <a:pPr lvl="4">
              <a:buFont typeface="Wingdings" pitchFamily="2" charset="2"/>
              <a:buNone/>
            </a:pPr>
            <a:r>
              <a:rPr lang="en-GB" dirty="0"/>
              <a:t>		          </a:t>
            </a:r>
            <a:endParaRPr lang="en-GB" sz="1600" dirty="0"/>
          </a:p>
          <a:p>
            <a:pPr lvl="4">
              <a:buFont typeface="Wingdings" pitchFamily="2" charset="2"/>
              <a:buNone/>
            </a:pPr>
            <a:endParaRPr lang="en-GB" sz="800" dirty="0"/>
          </a:p>
          <a:p>
            <a:pPr lvl="4">
              <a:buFont typeface="Wingdings" pitchFamily="2" charset="2"/>
              <a:buNone/>
            </a:pPr>
            <a:r>
              <a:rPr lang="en-GB" sz="1600" dirty="0"/>
              <a:t> 		            2ADP</a:t>
            </a:r>
            <a:r>
              <a:rPr lang="en-GB" dirty="0"/>
              <a:t> </a:t>
            </a:r>
          </a:p>
          <a:p>
            <a:pPr algn="ctr">
              <a:buFont typeface="Wingdings" pitchFamily="2" charset="2"/>
              <a:buNone/>
            </a:pPr>
            <a:r>
              <a:rPr lang="en-GB" dirty="0" err="1"/>
              <a:t>bisphosphorylated</a:t>
            </a:r>
            <a:r>
              <a:rPr lang="en-GB" dirty="0"/>
              <a:t> </a:t>
            </a:r>
            <a:r>
              <a:rPr lang="en-GB" dirty="0" err="1"/>
              <a:t>hexose</a:t>
            </a:r>
            <a:r>
              <a:rPr lang="en-GB" dirty="0"/>
              <a:t> (6C)</a:t>
            </a:r>
          </a:p>
          <a:p>
            <a:pPr algn="ctr">
              <a:buFont typeface="Wingdings" pitchFamily="2" charset="2"/>
              <a:buNone/>
            </a:pPr>
            <a:endParaRPr lang="en-GB" dirty="0"/>
          </a:p>
          <a:p>
            <a:pPr algn="ctr">
              <a:buFont typeface="Wingdings" pitchFamily="2" charset="2"/>
              <a:buNone/>
            </a:pPr>
            <a:r>
              <a:rPr lang="en-GB" dirty="0"/>
              <a:t>2 x </a:t>
            </a:r>
            <a:r>
              <a:rPr lang="en-GB" dirty="0" err="1"/>
              <a:t>triose</a:t>
            </a:r>
            <a:r>
              <a:rPr lang="en-GB" dirty="0"/>
              <a:t> (3C)</a:t>
            </a:r>
          </a:p>
          <a:p>
            <a:pPr>
              <a:buFont typeface="Wingdings" pitchFamily="2" charset="2"/>
              <a:buNone/>
            </a:pPr>
            <a:endParaRPr lang="en-GB" sz="1600" dirty="0"/>
          </a:p>
          <a:p>
            <a:pPr>
              <a:buFont typeface="Wingdings" pitchFamily="2" charset="2"/>
              <a:buNone/>
            </a:pPr>
            <a:r>
              <a:rPr lang="en-GB" sz="1600" dirty="0"/>
              <a:t>			2ADP + 2P</a:t>
            </a:r>
            <a:r>
              <a:rPr lang="en-GB" sz="1600" baseline="-25000" dirty="0"/>
              <a:t>i                              	 </a:t>
            </a:r>
            <a:r>
              <a:rPr lang="en-GB" sz="1600" dirty="0"/>
              <a:t>2NAD</a:t>
            </a:r>
            <a:r>
              <a:rPr lang="en-GB" sz="1600" baseline="30000" dirty="0"/>
              <a:t>+</a:t>
            </a:r>
          </a:p>
          <a:p>
            <a:pPr>
              <a:buFont typeface="Wingdings" pitchFamily="2" charset="2"/>
              <a:buNone/>
            </a:pPr>
            <a:r>
              <a:rPr lang="en-GB" sz="1600" dirty="0"/>
              <a:t>			                     	    	2NADH + 2H</a:t>
            </a:r>
            <a:r>
              <a:rPr lang="en-GB" sz="1600" baseline="30000" dirty="0"/>
              <a:t>+ </a:t>
            </a:r>
          </a:p>
          <a:p>
            <a:pPr algn="ctr">
              <a:buFont typeface="Wingdings" pitchFamily="2" charset="2"/>
              <a:buNone/>
            </a:pPr>
            <a:endParaRPr lang="en-GB" sz="1600" dirty="0"/>
          </a:p>
          <a:p>
            <a:pPr algn="ctr">
              <a:buFont typeface="Wingdings" pitchFamily="2" charset="2"/>
              <a:buNone/>
            </a:pPr>
            <a:r>
              <a:rPr lang="en-GB" dirty="0"/>
              <a:t>2x glycerate-3-phosphate</a:t>
            </a:r>
          </a:p>
          <a:p>
            <a:pPr algn="ctr">
              <a:buFont typeface="Wingdings" pitchFamily="2" charset="2"/>
              <a:buNone/>
            </a:pPr>
            <a:endParaRPr lang="en-GB" dirty="0"/>
          </a:p>
          <a:p>
            <a:pPr>
              <a:buFont typeface="Wingdings" pitchFamily="2" charset="2"/>
              <a:buNone/>
            </a:pPr>
            <a:r>
              <a:rPr lang="en-GB" sz="1600" dirty="0"/>
              <a:t>                                           2ADP</a:t>
            </a:r>
            <a:r>
              <a:rPr lang="en-GB" sz="1600" baseline="-25000" dirty="0"/>
              <a:t>             </a:t>
            </a:r>
            <a:endParaRPr lang="en-GB" sz="1600" baseline="30000" dirty="0"/>
          </a:p>
          <a:p>
            <a:pPr>
              <a:buFont typeface="Wingdings" pitchFamily="2" charset="2"/>
              <a:buNone/>
            </a:pPr>
            <a:r>
              <a:rPr lang="en-GB" sz="1600" dirty="0"/>
              <a:t>                                     </a:t>
            </a:r>
          </a:p>
          <a:p>
            <a:pPr algn="ctr">
              <a:buFont typeface="Wingdings" pitchFamily="2" charset="2"/>
              <a:buNone/>
            </a:pPr>
            <a:endParaRPr lang="en-GB" sz="1600" dirty="0"/>
          </a:p>
          <a:p>
            <a:pPr algn="ctr">
              <a:buFont typeface="Wingdings" pitchFamily="2" charset="2"/>
              <a:buNone/>
            </a:pPr>
            <a:r>
              <a:rPr lang="en-GB" dirty="0"/>
              <a:t>2 x </a:t>
            </a:r>
            <a:r>
              <a:rPr lang="en-GB" dirty="0" err="1"/>
              <a:t>pyruvate</a:t>
            </a:r>
            <a:endParaRPr lang="en-GB" dirty="0"/>
          </a:p>
        </p:txBody>
      </p:sp>
      <p:sp>
        <p:nvSpPr>
          <p:cNvPr id="77826" name="Rectangle 2"/>
          <p:cNvSpPr>
            <a:spLocks noGrp="1" noChangeArrowheads="1"/>
          </p:cNvSpPr>
          <p:nvPr>
            <p:ph type="title"/>
          </p:nvPr>
        </p:nvSpPr>
        <p:spPr>
          <a:xfrm>
            <a:off x="179512" y="0"/>
            <a:ext cx="4248472" cy="1512168"/>
          </a:xfrm>
        </p:spPr>
        <p:txBody>
          <a:bodyPr>
            <a:normAutofit/>
          </a:bodyPr>
          <a:lstStyle/>
          <a:p>
            <a:r>
              <a:rPr lang="en-GB" sz="2800" dirty="0" err="1"/>
              <a:t>Glycolysis</a:t>
            </a:r>
            <a:r>
              <a:rPr lang="en-GB" sz="2800" dirty="0"/>
              <a:t/>
            </a:r>
            <a:br>
              <a:rPr lang="en-GB" sz="2800" dirty="0"/>
            </a:br>
            <a:r>
              <a:rPr lang="en-GB" sz="2800" dirty="0"/>
              <a:t/>
            </a:r>
            <a:br>
              <a:rPr lang="en-GB" sz="2800" dirty="0"/>
            </a:br>
            <a:endParaRPr lang="en-GB" sz="2800" dirty="0"/>
          </a:p>
        </p:txBody>
      </p:sp>
      <p:grpSp>
        <p:nvGrpSpPr>
          <p:cNvPr id="2" name="Group 14"/>
          <p:cNvGrpSpPr/>
          <p:nvPr/>
        </p:nvGrpSpPr>
        <p:grpSpPr>
          <a:xfrm>
            <a:off x="4788123" y="332656"/>
            <a:ext cx="2374900" cy="5762625"/>
            <a:chOff x="2555875" y="476250"/>
            <a:chExt cx="2374900" cy="5762625"/>
          </a:xfrm>
        </p:grpSpPr>
        <p:sp>
          <p:nvSpPr>
            <p:cNvPr id="77828" name="Line 4"/>
            <p:cNvSpPr>
              <a:spLocks noChangeShapeType="1"/>
            </p:cNvSpPr>
            <p:nvPr/>
          </p:nvSpPr>
          <p:spPr bwMode="auto">
            <a:xfrm>
              <a:off x="4356100" y="549275"/>
              <a:ext cx="0" cy="1008063"/>
            </a:xfrm>
            <a:prstGeom prst="line">
              <a:avLst/>
            </a:prstGeom>
            <a:noFill/>
            <a:ln w="9525">
              <a:solidFill>
                <a:schemeClr val="tx1"/>
              </a:solidFill>
              <a:round/>
              <a:headEnd/>
              <a:tailEnd type="triangle" w="med" len="med"/>
            </a:ln>
            <a:effectLst/>
          </p:spPr>
          <p:txBody>
            <a:bodyPr/>
            <a:lstStyle/>
            <a:p>
              <a:endParaRPr lang="en-GB"/>
            </a:p>
          </p:txBody>
        </p:sp>
        <p:sp>
          <p:nvSpPr>
            <p:cNvPr id="77832" name="Line 8"/>
            <p:cNvSpPr>
              <a:spLocks noChangeShapeType="1"/>
            </p:cNvSpPr>
            <p:nvPr/>
          </p:nvSpPr>
          <p:spPr bwMode="auto">
            <a:xfrm>
              <a:off x="4356100" y="1916113"/>
              <a:ext cx="0" cy="577850"/>
            </a:xfrm>
            <a:prstGeom prst="line">
              <a:avLst/>
            </a:prstGeom>
            <a:noFill/>
            <a:ln w="9525">
              <a:solidFill>
                <a:schemeClr val="tx1"/>
              </a:solidFill>
              <a:round/>
              <a:headEnd/>
              <a:tailEnd type="triangle" w="med" len="med"/>
            </a:ln>
            <a:effectLst/>
          </p:spPr>
          <p:txBody>
            <a:bodyPr/>
            <a:lstStyle/>
            <a:p>
              <a:endParaRPr lang="en-GB"/>
            </a:p>
          </p:txBody>
        </p:sp>
        <p:sp>
          <p:nvSpPr>
            <p:cNvPr id="77833" name="Line 9"/>
            <p:cNvSpPr>
              <a:spLocks noChangeShapeType="1"/>
            </p:cNvSpPr>
            <p:nvPr/>
          </p:nvSpPr>
          <p:spPr bwMode="auto">
            <a:xfrm>
              <a:off x="4356100" y="2997200"/>
              <a:ext cx="0" cy="1295400"/>
            </a:xfrm>
            <a:prstGeom prst="line">
              <a:avLst/>
            </a:prstGeom>
            <a:noFill/>
            <a:ln w="9525">
              <a:solidFill>
                <a:schemeClr val="tx1"/>
              </a:solidFill>
              <a:round/>
              <a:headEnd/>
              <a:tailEnd type="triangle" w="med" len="med"/>
            </a:ln>
            <a:effectLst/>
          </p:spPr>
          <p:txBody>
            <a:bodyPr/>
            <a:lstStyle/>
            <a:p>
              <a:endParaRPr lang="en-GB"/>
            </a:p>
          </p:txBody>
        </p:sp>
        <p:sp>
          <p:nvSpPr>
            <p:cNvPr id="77836" name="AutoShape 12"/>
            <p:cNvSpPr>
              <a:spLocks noChangeArrowheads="1"/>
            </p:cNvSpPr>
            <p:nvPr/>
          </p:nvSpPr>
          <p:spPr bwMode="auto">
            <a:xfrm>
              <a:off x="4427538" y="3429000"/>
              <a:ext cx="503237" cy="576263"/>
            </a:xfrm>
            <a:prstGeom prst="curvedRightArrow">
              <a:avLst>
                <a:gd name="adj1" fmla="val 22902"/>
                <a:gd name="adj2" fmla="val 45805"/>
                <a:gd name="adj3" fmla="val 33333"/>
              </a:avLst>
            </a:prstGeom>
            <a:solidFill>
              <a:schemeClr val="accent2"/>
            </a:solidFill>
            <a:ln w="9525">
              <a:solidFill>
                <a:schemeClr val="tx1"/>
              </a:solidFill>
              <a:miter lim="800000"/>
              <a:headEnd/>
              <a:tailEnd/>
            </a:ln>
            <a:effectLst/>
          </p:spPr>
          <p:txBody>
            <a:bodyPr wrap="none" anchor="ctr"/>
            <a:lstStyle/>
            <a:p>
              <a:endParaRPr lang="en-GB"/>
            </a:p>
          </p:txBody>
        </p:sp>
        <p:sp>
          <p:nvSpPr>
            <p:cNvPr id="77837" name="AutoShape 13"/>
            <p:cNvSpPr>
              <a:spLocks noChangeArrowheads="1"/>
            </p:cNvSpPr>
            <p:nvPr/>
          </p:nvSpPr>
          <p:spPr bwMode="auto">
            <a:xfrm>
              <a:off x="3708400" y="765175"/>
              <a:ext cx="574675" cy="576263"/>
            </a:xfrm>
            <a:prstGeom prst="curvedLeftArrow">
              <a:avLst>
                <a:gd name="adj1" fmla="val 20055"/>
                <a:gd name="adj2" fmla="val 40111"/>
                <a:gd name="adj3" fmla="val 33333"/>
              </a:avLst>
            </a:prstGeom>
            <a:solidFill>
              <a:srgbClr val="FF3300"/>
            </a:solidFill>
            <a:ln w="9525">
              <a:solidFill>
                <a:schemeClr val="tx1"/>
              </a:solidFill>
              <a:miter lim="800000"/>
              <a:headEnd/>
              <a:tailEnd/>
            </a:ln>
            <a:effectLst/>
          </p:spPr>
          <p:txBody>
            <a:bodyPr wrap="none" anchor="ctr"/>
            <a:lstStyle/>
            <a:p>
              <a:endParaRPr lang="en-GB"/>
            </a:p>
          </p:txBody>
        </p:sp>
        <p:sp>
          <p:nvSpPr>
            <p:cNvPr id="77838" name="AutoShape 14"/>
            <p:cNvSpPr>
              <a:spLocks noChangeArrowheads="1"/>
            </p:cNvSpPr>
            <p:nvPr/>
          </p:nvSpPr>
          <p:spPr bwMode="auto">
            <a:xfrm>
              <a:off x="3708400" y="3429000"/>
              <a:ext cx="574675" cy="503238"/>
            </a:xfrm>
            <a:prstGeom prst="curvedLeftArrow">
              <a:avLst>
                <a:gd name="adj1" fmla="val 20000"/>
                <a:gd name="adj2" fmla="val 40000"/>
                <a:gd name="adj3" fmla="val 38065"/>
              </a:avLst>
            </a:prstGeom>
            <a:solidFill>
              <a:schemeClr val="accent1"/>
            </a:solidFill>
            <a:ln w="9525">
              <a:solidFill>
                <a:schemeClr val="tx1"/>
              </a:solidFill>
              <a:miter lim="800000"/>
              <a:headEnd/>
              <a:tailEnd/>
            </a:ln>
            <a:effectLst/>
          </p:spPr>
          <p:txBody>
            <a:bodyPr wrap="none" anchor="ctr"/>
            <a:lstStyle/>
            <a:p>
              <a:endParaRPr lang="en-GB"/>
            </a:p>
          </p:txBody>
        </p:sp>
        <p:sp>
          <p:nvSpPr>
            <p:cNvPr id="77839" name="Line 15"/>
            <p:cNvSpPr>
              <a:spLocks noChangeShapeType="1"/>
            </p:cNvSpPr>
            <p:nvPr/>
          </p:nvSpPr>
          <p:spPr bwMode="auto">
            <a:xfrm>
              <a:off x="4356100" y="4797425"/>
              <a:ext cx="0" cy="1441450"/>
            </a:xfrm>
            <a:prstGeom prst="line">
              <a:avLst/>
            </a:prstGeom>
            <a:noFill/>
            <a:ln w="9525">
              <a:solidFill>
                <a:schemeClr val="tx1"/>
              </a:solidFill>
              <a:round/>
              <a:headEnd/>
              <a:tailEnd type="triangle" w="med" len="med"/>
            </a:ln>
            <a:effectLst/>
          </p:spPr>
          <p:txBody>
            <a:bodyPr/>
            <a:lstStyle/>
            <a:p>
              <a:endParaRPr lang="en-GB"/>
            </a:p>
          </p:txBody>
        </p:sp>
        <p:sp>
          <p:nvSpPr>
            <p:cNvPr id="77840" name="AutoShape 16"/>
            <p:cNvSpPr>
              <a:spLocks noChangeArrowheads="1"/>
            </p:cNvSpPr>
            <p:nvPr/>
          </p:nvSpPr>
          <p:spPr bwMode="auto">
            <a:xfrm>
              <a:off x="3708400" y="5373688"/>
              <a:ext cx="574675" cy="503237"/>
            </a:xfrm>
            <a:prstGeom prst="curvedLeftArrow">
              <a:avLst>
                <a:gd name="adj1" fmla="val 20000"/>
                <a:gd name="adj2" fmla="val 40000"/>
                <a:gd name="adj3" fmla="val 38065"/>
              </a:avLst>
            </a:prstGeom>
            <a:solidFill>
              <a:schemeClr val="accent1"/>
            </a:solidFill>
            <a:ln w="9525">
              <a:solidFill>
                <a:schemeClr val="tx1"/>
              </a:solidFill>
              <a:miter lim="800000"/>
              <a:headEnd/>
              <a:tailEnd/>
            </a:ln>
            <a:effectLst/>
          </p:spPr>
          <p:txBody>
            <a:bodyPr wrap="none" anchor="ctr"/>
            <a:lstStyle/>
            <a:p>
              <a:endParaRPr lang="en-GB"/>
            </a:p>
          </p:txBody>
        </p:sp>
        <p:sp>
          <p:nvSpPr>
            <p:cNvPr id="77841" name="AutoShape 17"/>
            <p:cNvSpPr>
              <a:spLocks noChangeArrowheads="1"/>
            </p:cNvSpPr>
            <p:nvPr/>
          </p:nvSpPr>
          <p:spPr bwMode="auto">
            <a:xfrm>
              <a:off x="2627313" y="3644900"/>
              <a:ext cx="936625" cy="576263"/>
            </a:xfrm>
            <a:prstGeom prst="star8">
              <a:avLst>
                <a:gd name="adj" fmla="val 38250"/>
              </a:avLst>
            </a:prstGeom>
            <a:solidFill>
              <a:srgbClr val="FF3300"/>
            </a:solidFill>
            <a:ln w="9525">
              <a:solidFill>
                <a:schemeClr val="tx1"/>
              </a:solidFill>
              <a:miter lim="800000"/>
              <a:headEnd/>
              <a:tailEnd/>
            </a:ln>
            <a:effectLst/>
          </p:spPr>
          <p:txBody>
            <a:bodyPr wrap="none" anchor="ctr"/>
            <a:lstStyle/>
            <a:p>
              <a:pPr algn="ctr"/>
              <a:r>
                <a:rPr lang="en-GB" sz="1600"/>
                <a:t>2 ATP</a:t>
              </a:r>
            </a:p>
          </p:txBody>
        </p:sp>
        <p:sp>
          <p:nvSpPr>
            <p:cNvPr id="77842" name="AutoShape 18"/>
            <p:cNvSpPr>
              <a:spLocks noChangeArrowheads="1"/>
            </p:cNvSpPr>
            <p:nvPr/>
          </p:nvSpPr>
          <p:spPr bwMode="auto">
            <a:xfrm>
              <a:off x="2555875" y="5661025"/>
              <a:ext cx="936625" cy="576263"/>
            </a:xfrm>
            <a:prstGeom prst="star8">
              <a:avLst>
                <a:gd name="adj" fmla="val 38250"/>
              </a:avLst>
            </a:prstGeom>
            <a:solidFill>
              <a:srgbClr val="FF3300"/>
            </a:solidFill>
            <a:ln w="9525">
              <a:solidFill>
                <a:schemeClr val="tx1"/>
              </a:solidFill>
              <a:miter lim="800000"/>
              <a:headEnd/>
              <a:tailEnd/>
            </a:ln>
            <a:effectLst/>
          </p:spPr>
          <p:txBody>
            <a:bodyPr wrap="none" anchor="ctr"/>
            <a:lstStyle/>
            <a:p>
              <a:pPr algn="ctr"/>
              <a:r>
                <a:rPr lang="en-GB" sz="1600" dirty="0"/>
                <a:t>2 ATP</a:t>
              </a:r>
            </a:p>
          </p:txBody>
        </p:sp>
        <p:sp>
          <p:nvSpPr>
            <p:cNvPr id="77843" name="AutoShape 19"/>
            <p:cNvSpPr>
              <a:spLocks noChangeArrowheads="1"/>
            </p:cNvSpPr>
            <p:nvPr/>
          </p:nvSpPr>
          <p:spPr bwMode="auto">
            <a:xfrm>
              <a:off x="2627313" y="476250"/>
              <a:ext cx="936625" cy="576263"/>
            </a:xfrm>
            <a:prstGeom prst="star8">
              <a:avLst>
                <a:gd name="adj" fmla="val 38250"/>
              </a:avLst>
            </a:prstGeom>
            <a:solidFill>
              <a:srgbClr val="FF3300"/>
            </a:solidFill>
            <a:ln w="9525">
              <a:solidFill>
                <a:schemeClr val="tx1"/>
              </a:solidFill>
              <a:miter lim="800000"/>
              <a:headEnd/>
              <a:tailEnd/>
            </a:ln>
            <a:effectLst/>
          </p:spPr>
          <p:txBody>
            <a:bodyPr wrap="none" anchor="ctr"/>
            <a:lstStyle/>
            <a:p>
              <a:pPr algn="ctr"/>
              <a:r>
                <a:rPr lang="en-GB" sz="1600"/>
                <a:t>2 ATP</a:t>
              </a:r>
            </a:p>
          </p:txBody>
        </p:sp>
      </p:grpSp>
      <p:graphicFrame>
        <p:nvGraphicFramePr>
          <p:cNvPr id="17" name="Diagram 16"/>
          <p:cNvGraphicFramePr/>
          <p:nvPr/>
        </p:nvGraphicFramePr>
        <p:xfrm>
          <a:off x="0" y="620688"/>
          <a:ext cx="4355976"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143372" y="214290"/>
            <a:ext cx="4786346" cy="6143668"/>
          </a:xfrm>
        </p:spPr>
        <p:txBody>
          <a:bodyPr/>
          <a:lstStyle/>
          <a:p>
            <a:r>
              <a:rPr lang="en-GB" dirty="0" smtClean="0"/>
              <a:t>There are 4 main carriers involved:</a:t>
            </a:r>
          </a:p>
          <a:p>
            <a:pPr lvl="1"/>
            <a:r>
              <a:rPr lang="en-GB" dirty="0" smtClean="0"/>
              <a:t>One molecule of ATP is produced when FAD accepts a hydrogen from NADH</a:t>
            </a:r>
          </a:p>
          <a:p>
            <a:pPr lvl="1"/>
            <a:r>
              <a:rPr lang="en-GB" b="1" dirty="0" err="1" smtClean="0"/>
              <a:t>Cytochromes</a:t>
            </a:r>
            <a:r>
              <a:rPr lang="en-GB" dirty="0" smtClean="0"/>
              <a:t>: protein pigments containing iron</a:t>
            </a:r>
            <a:endParaRPr lang="en-GB" b="1" dirty="0" smtClean="0"/>
          </a:p>
          <a:p>
            <a:pPr lvl="1"/>
            <a:r>
              <a:rPr lang="en-GB" b="1" dirty="0" err="1" smtClean="0"/>
              <a:t>Cytochrome</a:t>
            </a:r>
            <a:r>
              <a:rPr lang="en-GB" b="1" dirty="0" smtClean="0"/>
              <a:t> </a:t>
            </a:r>
            <a:r>
              <a:rPr lang="en-GB" b="1" dirty="0" err="1" smtClean="0"/>
              <a:t>oxidase</a:t>
            </a:r>
            <a:endParaRPr lang="en-GB" b="1" dirty="0" smtClean="0"/>
          </a:p>
          <a:p>
            <a:pPr lvl="1"/>
            <a:r>
              <a:rPr lang="en-GB" b="1" dirty="0" smtClean="0"/>
              <a:t>Oxygen: </a:t>
            </a:r>
            <a:r>
              <a:rPr lang="en-GB" dirty="0" smtClean="0"/>
              <a:t>the final hydrogen acceptor in the chain, when oxygen is reduced, water is formed</a:t>
            </a:r>
            <a:endParaRPr lang="en-GB"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0" y="0"/>
            <a:ext cx="4143372" cy="6317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en-GB"/>
              <a:t>ATP synthesis in mitochondria</a:t>
            </a:r>
          </a:p>
        </p:txBody>
      </p:sp>
      <p:sp>
        <p:nvSpPr>
          <p:cNvPr id="101379" name="Rectangle 3"/>
          <p:cNvSpPr>
            <a:spLocks noGrp="1" noChangeArrowheads="1"/>
          </p:cNvSpPr>
          <p:nvPr>
            <p:ph type="body" idx="1"/>
          </p:nvPr>
        </p:nvSpPr>
        <p:spPr/>
        <p:txBody>
          <a:bodyPr/>
          <a:lstStyle/>
          <a:p>
            <a:endParaRPr lang="en-US"/>
          </a:p>
        </p:txBody>
      </p:sp>
      <p:pic>
        <p:nvPicPr>
          <p:cNvPr id="101381" name="Picture 5" descr="ATPanim"/>
          <p:cNvPicPr>
            <a:picLocks noChangeAspect="1" noChangeArrowheads="1" noCrop="1"/>
          </p:cNvPicPr>
          <p:nvPr/>
        </p:nvPicPr>
        <p:blipFill>
          <a:blip r:embed="rId2" cstate="print"/>
          <a:srcRect/>
          <a:stretch>
            <a:fillRect/>
          </a:stretch>
        </p:blipFill>
        <p:spPr bwMode="auto">
          <a:xfrm>
            <a:off x="1403350" y="2565400"/>
            <a:ext cx="5400675" cy="3533775"/>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GB"/>
              <a:t>Diagrammatic Representation of Oxidative Phosphorylation</a:t>
            </a:r>
          </a:p>
        </p:txBody>
      </p:sp>
      <p:sp>
        <p:nvSpPr>
          <p:cNvPr id="86019" name="Rectangle 3"/>
          <p:cNvSpPr>
            <a:spLocks noGrp="1" noChangeArrowheads="1"/>
          </p:cNvSpPr>
          <p:nvPr>
            <p:ph type="body" idx="1"/>
          </p:nvPr>
        </p:nvSpPr>
        <p:spPr/>
        <p:txBody>
          <a:bodyPr/>
          <a:lstStyle/>
          <a:p>
            <a:endParaRPr lang="en-US"/>
          </a:p>
        </p:txBody>
      </p:sp>
      <p:pic>
        <p:nvPicPr>
          <p:cNvPr id="86021" name="Picture 5" descr="Proteins"/>
          <p:cNvPicPr>
            <a:picLocks noChangeAspect="1" noChangeArrowheads="1"/>
          </p:cNvPicPr>
          <p:nvPr/>
        </p:nvPicPr>
        <p:blipFill>
          <a:blip r:embed="rId2" cstate="print"/>
          <a:srcRect/>
          <a:stretch>
            <a:fillRect/>
          </a:stretch>
        </p:blipFill>
        <p:spPr bwMode="auto">
          <a:xfrm>
            <a:off x="1476375" y="1846263"/>
            <a:ext cx="6191250" cy="4605337"/>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en-US"/>
          </a:p>
        </p:txBody>
      </p:sp>
      <p:sp>
        <p:nvSpPr>
          <p:cNvPr id="87043" name="Rectangle 3"/>
          <p:cNvSpPr>
            <a:spLocks noGrp="1" noChangeArrowheads="1"/>
          </p:cNvSpPr>
          <p:nvPr>
            <p:ph type="body" idx="1"/>
          </p:nvPr>
        </p:nvSpPr>
        <p:spPr/>
        <p:txBody>
          <a:bodyPr>
            <a:normAutofit fontScale="92500" lnSpcReduction="20000"/>
          </a:bodyPr>
          <a:lstStyle/>
          <a:p>
            <a:pPr>
              <a:buFont typeface="Wingdings" pitchFamily="2" charset="2"/>
              <a:buNone/>
            </a:pPr>
            <a:r>
              <a:rPr lang="en-GB" dirty="0"/>
              <a:t>The following site has an animation that represents the loss of energy of the electrons as they pass along the electron transport chain.</a:t>
            </a:r>
          </a:p>
          <a:p>
            <a:endParaRPr lang="en-GB" dirty="0"/>
          </a:p>
          <a:p>
            <a:r>
              <a:rPr lang="en-GB" dirty="0">
                <a:hlinkClick r:id="rId2"/>
              </a:rPr>
              <a:t>http://student.ccbcmd.edu/~</a:t>
            </a:r>
            <a:r>
              <a:rPr lang="en-GB" dirty="0" smtClean="0">
                <a:hlinkClick r:id="rId2"/>
              </a:rPr>
              <a:t>gkaiser/biotutorials/energy/ets.html</a:t>
            </a:r>
            <a:endParaRPr lang="en-GB" dirty="0" smtClean="0"/>
          </a:p>
          <a:p>
            <a:endParaRPr lang="en-GB" dirty="0" smtClean="0"/>
          </a:p>
          <a:p>
            <a:r>
              <a:rPr lang="en-GB" dirty="0" smtClean="0"/>
              <a:t>Remember!</a:t>
            </a:r>
          </a:p>
          <a:p>
            <a:pPr>
              <a:buNone/>
            </a:pPr>
            <a:r>
              <a:rPr lang="en-GB" dirty="0" smtClean="0"/>
              <a:t>	Not all the energy from glucose is captured, some is lost as HEAT</a:t>
            </a:r>
            <a:endParaRPr lang="en-GB" dirty="0"/>
          </a:p>
          <a:p>
            <a:pPr>
              <a:buFont typeface="Wingdings" pitchFamily="2" charset="2"/>
              <a:buNone/>
            </a:pPr>
            <a:endParaRPr lang="en-GB"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GB"/>
              <a:t>Anaerobic Respiration</a:t>
            </a:r>
          </a:p>
        </p:txBody>
      </p:sp>
      <p:sp>
        <p:nvSpPr>
          <p:cNvPr id="89091" name="Rectangle 3"/>
          <p:cNvSpPr>
            <a:spLocks noGrp="1" noChangeArrowheads="1"/>
          </p:cNvSpPr>
          <p:nvPr>
            <p:ph type="body" idx="1"/>
          </p:nvPr>
        </p:nvSpPr>
        <p:spPr>
          <a:xfrm>
            <a:off x="457200" y="1719263"/>
            <a:ext cx="8229600" cy="4662487"/>
          </a:xfrm>
        </p:spPr>
        <p:txBody>
          <a:bodyPr/>
          <a:lstStyle/>
          <a:p>
            <a:pPr>
              <a:lnSpc>
                <a:spcPct val="80000"/>
              </a:lnSpc>
            </a:pPr>
            <a:r>
              <a:rPr lang="en-GB" sz="2600" dirty="0" err="1"/>
              <a:t>Glycolysis</a:t>
            </a:r>
            <a:r>
              <a:rPr lang="en-GB" sz="2600" dirty="0"/>
              <a:t> proceeds as usual, but there is no link reaction, Krebs’ cycle or oxidative </a:t>
            </a:r>
            <a:r>
              <a:rPr lang="en-GB" sz="2600" dirty="0" err="1"/>
              <a:t>phosphorylation</a:t>
            </a:r>
            <a:r>
              <a:rPr lang="en-GB" sz="2600" dirty="0"/>
              <a:t> when oxygen is not available. The total yield is           2 ATP.</a:t>
            </a:r>
          </a:p>
          <a:p>
            <a:pPr>
              <a:lnSpc>
                <a:spcPct val="80000"/>
              </a:lnSpc>
            </a:pPr>
            <a:endParaRPr lang="en-GB" sz="1000" dirty="0"/>
          </a:p>
          <a:p>
            <a:pPr>
              <a:lnSpc>
                <a:spcPct val="80000"/>
              </a:lnSpc>
            </a:pPr>
            <a:r>
              <a:rPr lang="en-GB" sz="2600" dirty="0" err="1"/>
              <a:t>Pyruvate</a:t>
            </a:r>
            <a:r>
              <a:rPr lang="en-GB" sz="2600" dirty="0"/>
              <a:t> cannot be allowed to accumulate or it would inhibit </a:t>
            </a:r>
            <a:r>
              <a:rPr lang="en-GB" sz="2600" dirty="0" err="1"/>
              <a:t>glycolysis</a:t>
            </a:r>
            <a:r>
              <a:rPr lang="en-GB" sz="2600" dirty="0"/>
              <a:t>.</a:t>
            </a:r>
          </a:p>
          <a:p>
            <a:pPr>
              <a:lnSpc>
                <a:spcPct val="80000"/>
              </a:lnSpc>
            </a:pPr>
            <a:endParaRPr lang="en-GB" sz="1200" dirty="0"/>
          </a:p>
          <a:p>
            <a:pPr>
              <a:lnSpc>
                <a:spcPct val="80000"/>
              </a:lnSpc>
            </a:pPr>
            <a:r>
              <a:rPr lang="en-GB" sz="2600" dirty="0"/>
              <a:t>Also if NADH </a:t>
            </a:r>
            <a:r>
              <a:rPr lang="en-GB" sz="2400" baseline="30000" dirty="0"/>
              <a:t>+</a:t>
            </a:r>
            <a:r>
              <a:rPr lang="en-GB" sz="2600" dirty="0"/>
              <a:t> and H </a:t>
            </a:r>
            <a:r>
              <a:rPr lang="en-GB" sz="2400" baseline="30000" dirty="0"/>
              <a:t>+</a:t>
            </a:r>
            <a:r>
              <a:rPr lang="en-GB" sz="2600" dirty="0"/>
              <a:t> were allowed to accumulate, there would be no NAD </a:t>
            </a:r>
            <a:r>
              <a:rPr lang="en-GB" sz="2400" baseline="30000" dirty="0"/>
              <a:t>+</a:t>
            </a:r>
            <a:r>
              <a:rPr lang="en-GB" sz="2600" dirty="0"/>
              <a:t> available to accept H atoms during </a:t>
            </a:r>
            <a:r>
              <a:rPr lang="en-GB" sz="2600" dirty="0" err="1"/>
              <a:t>glycolysis</a:t>
            </a:r>
            <a:r>
              <a:rPr lang="en-GB" sz="2600" dirty="0"/>
              <a:t>, resulting in no </a:t>
            </a:r>
            <a:r>
              <a:rPr lang="en-GB" sz="2600" dirty="0" err="1"/>
              <a:t>glycolysis</a:t>
            </a:r>
            <a:r>
              <a:rPr lang="en-GB" sz="2600" dirty="0"/>
              <a:t>.</a:t>
            </a:r>
          </a:p>
          <a:p>
            <a:pPr>
              <a:lnSpc>
                <a:spcPct val="80000"/>
              </a:lnSpc>
            </a:pPr>
            <a:endParaRPr lang="en-GB" sz="1000" dirty="0"/>
          </a:p>
          <a:p>
            <a:pPr>
              <a:lnSpc>
                <a:spcPct val="80000"/>
              </a:lnSpc>
            </a:pPr>
            <a:r>
              <a:rPr lang="en-GB" sz="2600" dirty="0"/>
              <a:t>What happens to the resulting </a:t>
            </a:r>
            <a:r>
              <a:rPr lang="en-GB" sz="2600" dirty="0" err="1"/>
              <a:t>pyruvate</a:t>
            </a:r>
            <a:r>
              <a:rPr lang="en-GB" sz="2600" dirty="0"/>
              <a:t> molecules depends on what type of organism it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GB"/>
              <a:t>Anaerobic Respiration </a:t>
            </a:r>
            <a:br>
              <a:rPr lang="en-GB"/>
            </a:br>
            <a:r>
              <a:rPr lang="en-GB"/>
              <a:t>in Mammals</a:t>
            </a:r>
          </a:p>
        </p:txBody>
      </p:sp>
      <p:sp>
        <p:nvSpPr>
          <p:cNvPr id="90115" name="Rectangle 3"/>
          <p:cNvSpPr>
            <a:spLocks noGrp="1" noChangeArrowheads="1"/>
          </p:cNvSpPr>
          <p:nvPr>
            <p:ph type="body" sz="half" idx="1"/>
          </p:nvPr>
        </p:nvSpPr>
        <p:spPr/>
        <p:txBody>
          <a:bodyPr/>
          <a:lstStyle/>
          <a:p>
            <a:pPr>
              <a:buFont typeface="Wingdings" pitchFamily="2" charset="2"/>
              <a:buNone/>
            </a:pPr>
            <a:r>
              <a:rPr lang="en-GB" sz="3000"/>
              <a:t>pyruvate</a:t>
            </a:r>
            <a:r>
              <a:rPr lang="en-GB" sz="3400"/>
              <a:t>	</a:t>
            </a:r>
          </a:p>
          <a:p>
            <a:pPr>
              <a:buFont typeface="Wingdings" pitchFamily="2" charset="2"/>
              <a:buNone/>
            </a:pPr>
            <a:endParaRPr lang="en-GB" sz="3400"/>
          </a:p>
          <a:p>
            <a:pPr>
              <a:buFont typeface="Wingdings" pitchFamily="2" charset="2"/>
              <a:buNone/>
            </a:pPr>
            <a:r>
              <a:rPr lang="en-GB" sz="2000"/>
              <a:t>		  NADH + H </a:t>
            </a:r>
            <a:r>
              <a:rPr lang="en-GB" sz="2400" baseline="30000"/>
              <a:t>+</a:t>
            </a:r>
            <a:r>
              <a:rPr lang="en-GB" sz="2000"/>
              <a:t> </a:t>
            </a:r>
            <a:r>
              <a:rPr lang="en-GB" sz="3400"/>
              <a:t>		                    	 </a:t>
            </a:r>
            <a:r>
              <a:rPr lang="en-GB" sz="2000"/>
              <a:t>NAD </a:t>
            </a:r>
            <a:r>
              <a:rPr lang="en-GB" sz="2400" baseline="30000"/>
              <a:t>+</a:t>
            </a:r>
            <a:endParaRPr lang="en-GB" sz="2000"/>
          </a:p>
          <a:p>
            <a:pPr>
              <a:buFont typeface="Wingdings" pitchFamily="2" charset="2"/>
              <a:buNone/>
            </a:pPr>
            <a:endParaRPr lang="en-GB" sz="3400"/>
          </a:p>
          <a:p>
            <a:pPr>
              <a:buFont typeface="Wingdings" pitchFamily="2" charset="2"/>
              <a:buNone/>
            </a:pPr>
            <a:r>
              <a:rPr lang="en-GB" sz="3000"/>
              <a:t>lactic acid (lactate)</a:t>
            </a:r>
          </a:p>
        </p:txBody>
      </p:sp>
      <p:sp>
        <p:nvSpPr>
          <p:cNvPr id="90116" name="Rectangle 4"/>
          <p:cNvSpPr>
            <a:spLocks noGrp="1" noChangeArrowheads="1"/>
          </p:cNvSpPr>
          <p:nvPr>
            <p:ph type="body" sz="half" idx="2"/>
          </p:nvPr>
        </p:nvSpPr>
        <p:spPr>
          <a:xfrm>
            <a:off x="3779838" y="1719263"/>
            <a:ext cx="4906962" cy="4411662"/>
          </a:xfrm>
        </p:spPr>
        <p:txBody>
          <a:bodyPr/>
          <a:lstStyle/>
          <a:p>
            <a:r>
              <a:rPr lang="en-GB" sz="2400"/>
              <a:t>Note – no CO</a:t>
            </a:r>
            <a:r>
              <a:rPr lang="en-GB" sz="2400" baseline="-25000"/>
              <a:t>2</a:t>
            </a:r>
            <a:r>
              <a:rPr lang="en-GB" sz="2400"/>
              <a:t> is given off. </a:t>
            </a:r>
          </a:p>
          <a:p>
            <a:endParaRPr lang="en-GB" sz="800"/>
          </a:p>
          <a:p>
            <a:r>
              <a:rPr lang="en-GB" sz="2400"/>
              <a:t>NAD</a:t>
            </a:r>
            <a:r>
              <a:rPr lang="en-GB" sz="2400" baseline="30000"/>
              <a:t>+</a:t>
            </a:r>
            <a:r>
              <a:rPr lang="en-GB" sz="2400"/>
              <a:t> is recovered for recycling to glycolysis.</a:t>
            </a:r>
          </a:p>
          <a:p>
            <a:endParaRPr lang="en-GB" sz="800"/>
          </a:p>
          <a:p>
            <a:r>
              <a:rPr lang="en-GB" sz="2400"/>
              <a:t>The only ATP made comes from glycolysis.</a:t>
            </a:r>
          </a:p>
          <a:p>
            <a:endParaRPr lang="en-GB" sz="800"/>
          </a:p>
          <a:p>
            <a:r>
              <a:rPr lang="en-GB" sz="2400"/>
              <a:t>Lactic acid causes pain and fatigue in muscles, stopping exercise.</a:t>
            </a:r>
          </a:p>
        </p:txBody>
      </p:sp>
      <p:sp>
        <p:nvSpPr>
          <p:cNvPr id="90118" name="Line 6"/>
          <p:cNvSpPr>
            <a:spLocks noChangeShapeType="1"/>
          </p:cNvSpPr>
          <p:nvPr/>
        </p:nvSpPr>
        <p:spPr bwMode="auto">
          <a:xfrm>
            <a:off x="971550" y="2276475"/>
            <a:ext cx="0" cy="2520950"/>
          </a:xfrm>
          <a:prstGeom prst="line">
            <a:avLst/>
          </a:prstGeom>
          <a:noFill/>
          <a:ln w="9525">
            <a:solidFill>
              <a:schemeClr val="tx1"/>
            </a:solidFill>
            <a:round/>
            <a:headEnd/>
            <a:tailEnd type="triangle" w="med" len="med"/>
          </a:ln>
          <a:effectLst/>
        </p:spPr>
        <p:txBody>
          <a:bodyPr/>
          <a:lstStyle/>
          <a:p>
            <a:endParaRPr lang="en-GB"/>
          </a:p>
        </p:txBody>
      </p:sp>
      <p:sp>
        <p:nvSpPr>
          <p:cNvPr id="90119" name="AutoShape 7"/>
          <p:cNvSpPr>
            <a:spLocks noChangeArrowheads="1"/>
          </p:cNvSpPr>
          <p:nvPr/>
        </p:nvSpPr>
        <p:spPr bwMode="auto">
          <a:xfrm>
            <a:off x="971550" y="3284538"/>
            <a:ext cx="503238" cy="576262"/>
          </a:xfrm>
          <a:prstGeom prst="curvedRightArrow">
            <a:avLst>
              <a:gd name="adj1" fmla="val 22902"/>
              <a:gd name="adj2" fmla="val 45804"/>
              <a:gd name="adj3" fmla="val 33333"/>
            </a:avLst>
          </a:prstGeom>
          <a:solidFill>
            <a:schemeClr val="accent2"/>
          </a:solidFill>
          <a:ln w="9525">
            <a:solidFill>
              <a:schemeClr val="tx1"/>
            </a:solidFill>
            <a:miter lim="800000"/>
            <a:headEnd/>
            <a:tailEnd/>
          </a:ln>
          <a:effectLst/>
        </p:spPr>
        <p:txBody>
          <a:bodyPr wrap="none" anchor="ctr"/>
          <a:lstStyle/>
          <a:p>
            <a:endParaRPr lang="en-GB"/>
          </a:p>
        </p:txBody>
      </p:sp>
      <p:sp>
        <p:nvSpPr>
          <p:cNvPr id="90120" name="Rectangle 8"/>
          <p:cNvSpPr>
            <a:spLocks noChangeArrowheads="1"/>
          </p:cNvSpPr>
          <p:nvPr/>
        </p:nvSpPr>
        <p:spPr bwMode="auto">
          <a:xfrm>
            <a:off x="539750" y="5373688"/>
            <a:ext cx="8280400" cy="1187450"/>
          </a:xfrm>
          <a:prstGeom prst="rect">
            <a:avLst/>
          </a:prstGeom>
          <a:noFill/>
          <a:ln w="9525">
            <a:noFill/>
            <a:miter lim="800000"/>
            <a:headEnd/>
            <a:tailEnd/>
          </a:ln>
          <a:effectLst/>
        </p:spPr>
        <p:txBody>
          <a:bodyPr>
            <a:spAutoFit/>
          </a:bodyPr>
          <a:lstStyle/>
          <a:p>
            <a:pPr>
              <a:spcBef>
                <a:spcPct val="20000"/>
              </a:spcBef>
              <a:buClr>
                <a:schemeClr val="tx2"/>
              </a:buClr>
              <a:buSzPct val="70000"/>
              <a:buFont typeface="Wingdings" pitchFamily="2" charset="2"/>
              <a:buChar char="l"/>
            </a:pPr>
            <a:r>
              <a:rPr lang="en-GB"/>
              <a:t>  </a:t>
            </a:r>
            <a:r>
              <a:rPr lang="en-GB" sz="2400"/>
              <a:t>When oxygen is available, lactic acid is converted back to pyruvate, which then goes through aerobic respiration. The amount of oxygen needed to do this is the </a:t>
            </a:r>
            <a:r>
              <a:rPr lang="en-GB" sz="2400" b="1"/>
              <a:t>oxygen debt</a:t>
            </a:r>
            <a:r>
              <a:rPr lang="en-GB" sz="2400"/>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n-GB" dirty="0"/>
              <a:t>Anaerobic Respiration </a:t>
            </a:r>
            <a:br>
              <a:rPr lang="en-GB" dirty="0"/>
            </a:br>
            <a:r>
              <a:rPr lang="en-GB" dirty="0"/>
              <a:t>in </a:t>
            </a:r>
            <a:r>
              <a:rPr lang="en-GB" dirty="0" smtClean="0"/>
              <a:t>Yeast (&amp; Plants)</a:t>
            </a:r>
            <a:endParaRPr lang="en-GB" dirty="0"/>
          </a:p>
        </p:txBody>
      </p:sp>
      <p:sp>
        <p:nvSpPr>
          <p:cNvPr id="92164" name="Rectangle 4"/>
          <p:cNvSpPr>
            <a:spLocks noGrp="1" noChangeArrowheads="1"/>
          </p:cNvSpPr>
          <p:nvPr>
            <p:ph type="body" sz="half" idx="1"/>
          </p:nvPr>
        </p:nvSpPr>
        <p:spPr>
          <a:xfrm>
            <a:off x="457200" y="1719263"/>
            <a:ext cx="4038600" cy="5138737"/>
          </a:xfrm>
        </p:spPr>
        <p:txBody>
          <a:bodyPr/>
          <a:lstStyle/>
          <a:p>
            <a:pPr>
              <a:lnSpc>
                <a:spcPct val="80000"/>
              </a:lnSpc>
              <a:buFont typeface="Wingdings" pitchFamily="2" charset="2"/>
              <a:buNone/>
            </a:pPr>
            <a:r>
              <a:rPr lang="en-GB" sz="3000"/>
              <a:t>pyruvate</a:t>
            </a:r>
            <a:r>
              <a:rPr lang="en-GB" sz="2100"/>
              <a:t>	</a:t>
            </a:r>
          </a:p>
          <a:p>
            <a:pPr>
              <a:lnSpc>
                <a:spcPct val="80000"/>
              </a:lnSpc>
              <a:buFont typeface="Wingdings" pitchFamily="2" charset="2"/>
              <a:buNone/>
            </a:pPr>
            <a:endParaRPr lang="en-GB" sz="2100"/>
          </a:p>
          <a:p>
            <a:pPr>
              <a:lnSpc>
                <a:spcPct val="80000"/>
              </a:lnSpc>
              <a:buFont typeface="Wingdings" pitchFamily="2" charset="2"/>
              <a:buNone/>
            </a:pPr>
            <a:endParaRPr lang="en-GB" sz="2100"/>
          </a:p>
          <a:p>
            <a:pPr>
              <a:lnSpc>
                <a:spcPct val="80000"/>
              </a:lnSpc>
              <a:buFont typeface="Wingdings" pitchFamily="2" charset="2"/>
              <a:buNone/>
            </a:pPr>
            <a:r>
              <a:rPr lang="en-GB" sz="2600"/>
              <a:t>		 </a:t>
            </a:r>
            <a:r>
              <a:rPr lang="en-GB" sz="3000"/>
              <a:t>CO</a:t>
            </a:r>
            <a:r>
              <a:rPr lang="en-GB" sz="3000" baseline="-25000"/>
              <a:t>2</a:t>
            </a:r>
          </a:p>
          <a:p>
            <a:pPr>
              <a:lnSpc>
                <a:spcPct val="80000"/>
              </a:lnSpc>
              <a:buFont typeface="Wingdings" pitchFamily="2" charset="2"/>
              <a:buNone/>
            </a:pPr>
            <a:r>
              <a:rPr lang="en-GB" sz="3000"/>
              <a:t>ethanal</a:t>
            </a:r>
          </a:p>
          <a:p>
            <a:pPr>
              <a:lnSpc>
                <a:spcPct val="80000"/>
              </a:lnSpc>
              <a:buFont typeface="Wingdings" pitchFamily="2" charset="2"/>
              <a:buNone/>
            </a:pPr>
            <a:endParaRPr lang="en-GB" sz="3000"/>
          </a:p>
          <a:p>
            <a:pPr>
              <a:lnSpc>
                <a:spcPct val="80000"/>
              </a:lnSpc>
              <a:buFont typeface="Wingdings" pitchFamily="2" charset="2"/>
              <a:buNone/>
            </a:pPr>
            <a:r>
              <a:rPr lang="en-GB" sz="1200"/>
              <a:t>		    </a:t>
            </a:r>
            <a:r>
              <a:rPr lang="en-GB" sz="2000"/>
              <a:t>NADH + H </a:t>
            </a:r>
            <a:r>
              <a:rPr lang="en-GB" sz="2000" baseline="30000"/>
              <a:t>+</a:t>
            </a:r>
            <a:r>
              <a:rPr lang="en-GB" sz="1200"/>
              <a:t> </a:t>
            </a:r>
            <a:r>
              <a:rPr lang="en-GB" sz="1900"/>
              <a:t>		                    </a:t>
            </a:r>
            <a:r>
              <a:rPr lang="en-GB" sz="3600"/>
              <a:t>	 </a:t>
            </a:r>
            <a:r>
              <a:rPr lang="en-GB" sz="1800"/>
              <a:t>  </a:t>
            </a:r>
            <a:r>
              <a:rPr lang="en-GB" sz="2000"/>
              <a:t>NAD </a:t>
            </a:r>
            <a:r>
              <a:rPr lang="en-GB" sz="2000" baseline="30000"/>
              <a:t>+</a:t>
            </a:r>
            <a:endParaRPr lang="en-GB" sz="2000"/>
          </a:p>
          <a:p>
            <a:pPr>
              <a:lnSpc>
                <a:spcPct val="80000"/>
              </a:lnSpc>
              <a:buFont typeface="Wingdings" pitchFamily="2" charset="2"/>
              <a:buNone/>
            </a:pPr>
            <a:endParaRPr lang="en-GB" sz="2000"/>
          </a:p>
          <a:p>
            <a:pPr>
              <a:lnSpc>
                <a:spcPct val="80000"/>
              </a:lnSpc>
              <a:buFont typeface="Wingdings" pitchFamily="2" charset="2"/>
              <a:buNone/>
            </a:pPr>
            <a:endParaRPr lang="en-GB" sz="2100"/>
          </a:p>
          <a:p>
            <a:pPr>
              <a:lnSpc>
                <a:spcPct val="80000"/>
              </a:lnSpc>
              <a:buFont typeface="Wingdings" pitchFamily="2" charset="2"/>
              <a:buNone/>
            </a:pPr>
            <a:r>
              <a:rPr lang="en-GB" sz="3000"/>
              <a:t>ethanol</a:t>
            </a:r>
          </a:p>
          <a:p>
            <a:pPr>
              <a:lnSpc>
                <a:spcPct val="80000"/>
              </a:lnSpc>
              <a:buFont typeface="Wingdings" pitchFamily="2" charset="2"/>
              <a:buNone/>
            </a:pPr>
            <a:endParaRPr lang="en-GB" sz="2400"/>
          </a:p>
          <a:p>
            <a:pPr>
              <a:lnSpc>
                <a:spcPct val="80000"/>
              </a:lnSpc>
              <a:buFont typeface="Wingdings" pitchFamily="2" charset="2"/>
              <a:buNone/>
            </a:pPr>
            <a:r>
              <a:rPr lang="en-GB" sz="2000"/>
              <a:t>This process is fermentation. </a:t>
            </a:r>
          </a:p>
        </p:txBody>
      </p:sp>
      <p:sp>
        <p:nvSpPr>
          <p:cNvPr id="92165" name="Rectangle 5"/>
          <p:cNvSpPr>
            <a:spLocks noGrp="1" noChangeArrowheads="1"/>
          </p:cNvSpPr>
          <p:nvPr>
            <p:ph type="body" sz="half" idx="2"/>
          </p:nvPr>
        </p:nvSpPr>
        <p:spPr/>
        <p:txBody>
          <a:bodyPr>
            <a:normAutofit/>
          </a:bodyPr>
          <a:lstStyle/>
          <a:p>
            <a:pPr>
              <a:lnSpc>
                <a:spcPct val="80000"/>
              </a:lnSpc>
            </a:pPr>
            <a:r>
              <a:rPr lang="en-GB" sz="2400"/>
              <a:t>Note – CO</a:t>
            </a:r>
            <a:r>
              <a:rPr lang="en-GB" sz="2400" baseline="-25000"/>
              <a:t>2</a:t>
            </a:r>
            <a:r>
              <a:rPr lang="en-GB" sz="2400"/>
              <a:t> is given off.</a:t>
            </a:r>
          </a:p>
          <a:p>
            <a:pPr>
              <a:lnSpc>
                <a:spcPct val="80000"/>
              </a:lnSpc>
            </a:pPr>
            <a:endParaRPr lang="en-GB" sz="1000"/>
          </a:p>
          <a:p>
            <a:pPr>
              <a:lnSpc>
                <a:spcPct val="80000"/>
              </a:lnSpc>
            </a:pPr>
            <a:r>
              <a:rPr lang="en-GB" sz="2400"/>
              <a:t>NAD</a:t>
            </a:r>
            <a:r>
              <a:rPr lang="en-GB" sz="2400" baseline="30000"/>
              <a:t>+</a:t>
            </a:r>
            <a:r>
              <a:rPr lang="en-GB" sz="2400"/>
              <a:t> is recovered for recycling to glycolysis.</a:t>
            </a:r>
          </a:p>
          <a:p>
            <a:pPr>
              <a:lnSpc>
                <a:spcPct val="80000"/>
              </a:lnSpc>
              <a:buFont typeface="Wingdings" pitchFamily="2" charset="2"/>
              <a:buNone/>
            </a:pPr>
            <a:r>
              <a:rPr lang="en-GB" sz="1000"/>
              <a:t> </a:t>
            </a:r>
          </a:p>
          <a:p>
            <a:pPr>
              <a:lnSpc>
                <a:spcPct val="80000"/>
              </a:lnSpc>
            </a:pPr>
            <a:r>
              <a:rPr lang="en-GB" sz="2400"/>
              <a:t>The only ATP made comes from glycolysis.</a:t>
            </a:r>
          </a:p>
          <a:p>
            <a:pPr>
              <a:lnSpc>
                <a:spcPct val="80000"/>
              </a:lnSpc>
            </a:pPr>
            <a:endParaRPr lang="en-GB" sz="1000"/>
          </a:p>
          <a:p>
            <a:pPr>
              <a:lnSpc>
                <a:spcPct val="80000"/>
              </a:lnSpc>
            </a:pPr>
            <a:r>
              <a:rPr lang="en-GB" sz="2400"/>
              <a:t>Ethanol is toxic. It cannot be converted into another molecule or broken down.</a:t>
            </a:r>
          </a:p>
          <a:p>
            <a:pPr>
              <a:lnSpc>
                <a:spcPct val="80000"/>
              </a:lnSpc>
            </a:pPr>
            <a:endParaRPr lang="en-GB" sz="1000"/>
          </a:p>
          <a:p>
            <a:pPr>
              <a:lnSpc>
                <a:spcPct val="80000"/>
              </a:lnSpc>
            </a:pPr>
            <a:r>
              <a:rPr lang="en-GB" sz="2400"/>
              <a:t>When it builds up to a high enough concentration, it kills the fungus.</a:t>
            </a:r>
          </a:p>
        </p:txBody>
      </p:sp>
      <p:sp>
        <p:nvSpPr>
          <p:cNvPr id="92166" name="Line 6"/>
          <p:cNvSpPr>
            <a:spLocks noChangeShapeType="1"/>
          </p:cNvSpPr>
          <p:nvPr/>
        </p:nvSpPr>
        <p:spPr bwMode="auto">
          <a:xfrm>
            <a:off x="1042988" y="2133600"/>
            <a:ext cx="0" cy="1223963"/>
          </a:xfrm>
          <a:prstGeom prst="line">
            <a:avLst/>
          </a:prstGeom>
          <a:noFill/>
          <a:ln w="9525">
            <a:solidFill>
              <a:schemeClr val="tx1"/>
            </a:solidFill>
            <a:round/>
            <a:headEnd/>
            <a:tailEnd type="triangle" w="med" len="med"/>
          </a:ln>
          <a:effectLst/>
        </p:spPr>
        <p:txBody>
          <a:bodyPr/>
          <a:lstStyle/>
          <a:p>
            <a:endParaRPr lang="en-GB"/>
          </a:p>
        </p:txBody>
      </p:sp>
      <p:sp>
        <p:nvSpPr>
          <p:cNvPr id="92167" name="Line 7"/>
          <p:cNvSpPr>
            <a:spLocks noChangeShapeType="1"/>
          </p:cNvSpPr>
          <p:nvPr/>
        </p:nvSpPr>
        <p:spPr bwMode="auto">
          <a:xfrm>
            <a:off x="1042988" y="3789363"/>
            <a:ext cx="0" cy="1727200"/>
          </a:xfrm>
          <a:prstGeom prst="line">
            <a:avLst/>
          </a:prstGeom>
          <a:noFill/>
          <a:ln w="9525">
            <a:solidFill>
              <a:schemeClr val="tx1"/>
            </a:solidFill>
            <a:round/>
            <a:headEnd/>
            <a:tailEnd type="triangle" w="med" len="med"/>
          </a:ln>
          <a:effectLst/>
        </p:spPr>
        <p:txBody>
          <a:bodyPr/>
          <a:lstStyle/>
          <a:p>
            <a:endParaRPr lang="en-GB"/>
          </a:p>
        </p:txBody>
      </p:sp>
      <p:sp>
        <p:nvSpPr>
          <p:cNvPr id="92169" name="Arc 9"/>
          <p:cNvSpPr>
            <a:spLocks/>
          </p:cNvSpPr>
          <p:nvPr/>
        </p:nvSpPr>
        <p:spPr bwMode="auto">
          <a:xfrm rot="11039233">
            <a:off x="1042988" y="2276475"/>
            <a:ext cx="504825" cy="615950"/>
          </a:xfrm>
          <a:custGeom>
            <a:avLst/>
            <a:gdLst>
              <a:gd name="G0" fmla="+- 0 0 0"/>
              <a:gd name="G1" fmla="+- 20529 0 0"/>
              <a:gd name="G2" fmla="+- 21600 0 0"/>
              <a:gd name="T0" fmla="*/ 6718 w 21600"/>
              <a:gd name="T1" fmla="*/ 0 h 20529"/>
              <a:gd name="T2" fmla="*/ 21600 w 21600"/>
              <a:gd name="T3" fmla="*/ 20529 h 20529"/>
              <a:gd name="T4" fmla="*/ 0 w 21600"/>
              <a:gd name="T5" fmla="*/ 20529 h 20529"/>
            </a:gdLst>
            <a:ahLst/>
            <a:cxnLst>
              <a:cxn ang="0">
                <a:pos x="T0" y="T1"/>
              </a:cxn>
              <a:cxn ang="0">
                <a:pos x="T2" y="T3"/>
              </a:cxn>
              <a:cxn ang="0">
                <a:pos x="T4" y="T5"/>
              </a:cxn>
            </a:cxnLst>
            <a:rect l="0" t="0" r="r" b="b"/>
            <a:pathLst>
              <a:path w="21600" h="20529" fill="none" extrusionOk="0">
                <a:moveTo>
                  <a:pt x="6717" y="0"/>
                </a:moveTo>
                <a:cubicBezTo>
                  <a:pt x="15595" y="2905"/>
                  <a:pt x="21600" y="11188"/>
                  <a:pt x="21600" y="20529"/>
                </a:cubicBezTo>
              </a:path>
              <a:path w="21600" h="20529" stroke="0" extrusionOk="0">
                <a:moveTo>
                  <a:pt x="6717" y="0"/>
                </a:moveTo>
                <a:cubicBezTo>
                  <a:pt x="15595" y="2905"/>
                  <a:pt x="21600" y="11188"/>
                  <a:pt x="21600" y="20529"/>
                </a:cubicBezTo>
                <a:lnTo>
                  <a:pt x="0" y="20529"/>
                </a:lnTo>
                <a:close/>
              </a:path>
            </a:pathLst>
          </a:custGeom>
          <a:noFill/>
          <a:ln w="9525">
            <a:solidFill>
              <a:schemeClr val="tx1"/>
            </a:solidFill>
            <a:round/>
            <a:headEnd/>
            <a:tailEnd/>
          </a:ln>
          <a:effectLst/>
        </p:spPr>
        <p:txBody>
          <a:bodyPr wrap="none" anchor="ctr"/>
          <a:lstStyle/>
          <a:p>
            <a:endParaRPr lang="en-GB"/>
          </a:p>
        </p:txBody>
      </p:sp>
      <p:sp>
        <p:nvSpPr>
          <p:cNvPr id="92172" name="Line 12"/>
          <p:cNvSpPr>
            <a:spLocks noChangeShapeType="1"/>
          </p:cNvSpPr>
          <p:nvPr/>
        </p:nvSpPr>
        <p:spPr bwMode="auto">
          <a:xfrm>
            <a:off x="1331913" y="2852738"/>
            <a:ext cx="215900" cy="144462"/>
          </a:xfrm>
          <a:prstGeom prst="line">
            <a:avLst/>
          </a:prstGeom>
          <a:noFill/>
          <a:ln w="9525">
            <a:solidFill>
              <a:schemeClr val="tx1"/>
            </a:solidFill>
            <a:round/>
            <a:headEnd/>
            <a:tailEnd type="triangle" w="med" len="med"/>
          </a:ln>
          <a:effectLst/>
        </p:spPr>
        <p:txBody>
          <a:bodyPr/>
          <a:lstStyle/>
          <a:p>
            <a:endParaRPr lang="en-GB"/>
          </a:p>
        </p:txBody>
      </p:sp>
      <p:sp>
        <p:nvSpPr>
          <p:cNvPr id="92173" name="AutoShape 13"/>
          <p:cNvSpPr>
            <a:spLocks noChangeArrowheads="1"/>
          </p:cNvSpPr>
          <p:nvPr/>
        </p:nvSpPr>
        <p:spPr bwMode="auto">
          <a:xfrm>
            <a:off x="1042988" y="4292600"/>
            <a:ext cx="503237" cy="576263"/>
          </a:xfrm>
          <a:prstGeom prst="curvedRightArrow">
            <a:avLst>
              <a:gd name="adj1" fmla="val 22902"/>
              <a:gd name="adj2" fmla="val 45805"/>
              <a:gd name="adj3" fmla="val 33333"/>
            </a:avLst>
          </a:prstGeom>
          <a:solidFill>
            <a:schemeClr val="accent2"/>
          </a:solidFill>
          <a:ln w="9525">
            <a:solidFill>
              <a:schemeClr val="tx1"/>
            </a:solidFill>
            <a:miter lim="800000"/>
            <a:headEnd/>
            <a:tailEnd/>
          </a:ln>
          <a:effectLst/>
        </p:spPr>
        <p:txBody>
          <a:bodyPr wrap="none" anchor="ctr"/>
          <a:lstStyle/>
          <a:p>
            <a:endParaRPr lang="en-GB"/>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a:t>Comparative yields of ATP</a:t>
            </a:r>
          </a:p>
        </p:txBody>
      </p:sp>
      <p:sp>
        <p:nvSpPr>
          <p:cNvPr id="94211" name="Rectangle 3"/>
          <p:cNvSpPr>
            <a:spLocks noGrp="1" noChangeArrowheads="1"/>
          </p:cNvSpPr>
          <p:nvPr>
            <p:ph type="body" sz="half" idx="1"/>
          </p:nvPr>
        </p:nvSpPr>
        <p:spPr>
          <a:xfrm>
            <a:off x="457200" y="1412874"/>
            <a:ext cx="4042792" cy="5445125"/>
          </a:xfrm>
        </p:spPr>
        <p:txBody>
          <a:bodyPr>
            <a:normAutofit/>
          </a:bodyPr>
          <a:lstStyle/>
          <a:p>
            <a:pPr>
              <a:lnSpc>
                <a:spcPct val="90000"/>
              </a:lnSpc>
              <a:buFont typeface="Wingdings" pitchFamily="2" charset="2"/>
              <a:buNone/>
            </a:pPr>
            <a:r>
              <a:rPr lang="en-GB" sz="2200" dirty="0">
                <a:solidFill>
                  <a:srgbClr val="FF3300"/>
                </a:solidFill>
              </a:rPr>
              <a:t>Aerobic Respiration</a:t>
            </a:r>
            <a:r>
              <a:rPr lang="en-GB" sz="2200" dirty="0"/>
              <a:t> </a:t>
            </a:r>
          </a:p>
          <a:p>
            <a:pPr>
              <a:lnSpc>
                <a:spcPct val="90000"/>
              </a:lnSpc>
            </a:pPr>
            <a:r>
              <a:rPr lang="en-GB" sz="2000" dirty="0" err="1"/>
              <a:t>Glycolysis</a:t>
            </a:r>
            <a:r>
              <a:rPr lang="en-GB" sz="2000" dirty="0"/>
              <a:t>	</a:t>
            </a:r>
          </a:p>
          <a:p>
            <a:pPr>
              <a:lnSpc>
                <a:spcPct val="90000"/>
              </a:lnSpc>
              <a:buFont typeface="Wingdings" pitchFamily="2" charset="2"/>
              <a:buNone/>
            </a:pPr>
            <a:r>
              <a:rPr lang="en-GB" sz="2000" dirty="0"/>
              <a:t>2 ATP used up</a:t>
            </a:r>
          </a:p>
          <a:p>
            <a:pPr>
              <a:lnSpc>
                <a:spcPct val="90000"/>
              </a:lnSpc>
              <a:buFont typeface="Wingdings" pitchFamily="2" charset="2"/>
              <a:buNone/>
            </a:pPr>
            <a:r>
              <a:rPr lang="en-GB" sz="2000" dirty="0"/>
              <a:t>4 ATP directly made</a:t>
            </a:r>
          </a:p>
          <a:p>
            <a:pPr>
              <a:lnSpc>
                <a:spcPct val="90000"/>
              </a:lnSpc>
              <a:buFont typeface="Wingdings" pitchFamily="2" charset="2"/>
              <a:buNone/>
            </a:pPr>
            <a:r>
              <a:rPr lang="en-GB" sz="2000" dirty="0"/>
              <a:t>4 ATP made from oxidative             	</a:t>
            </a:r>
            <a:r>
              <a:rPr lang="en-GB" sz="2000" dirty="0" err="1"/>
              <a:t>phosphorylation</a:t>
            </a:r>
            <a:endParaRPr lang="en-GB" sz="2000" dirty="0"/>
          </a:p>
          <a:p>
            <a:pPr>
              <a:lnSpc>
                <a:spcPct val="90000"/>
              </a:lnSpc>
              <a:buFont typeface="Wingdings" pitchFamily="2" charset="2"/>
              <a:buNone/>
            </a:pPr>
            <a:r>
              <a:rPr lang="en-GB" sz="2000" dirty="0"/>
              <a:t>6 ATP net yield per </a:t>
            </a:r>
            <a:r>
              <a:rPr lang="en-GB" sz="2000" dirty="0" smtClean="0"/>
              <a:t>glucose</a:t>
            </a:r>
          </a:p>
          <a:p>
            <a:pPr>
              <a:lnSpc>
                <a:spcPct val="90000"/>
              </a:lnSpc>
              <a:buFont typeface="Wingdings" pitchFamily="2" charset="2"/>
              <a:buNone/>
            </a:pPr>
            <a:endParaRPr lang="en-GB" sz="2000" dirty="0"/>
          </a:p>
          <a:p>
            <a:pPr>
              <a:lnSpc>
                <a:spcPct val="90000"/>
              </a:lnSpc>
              <a:buFont typeface="Wingdings" pitchFamily="2" charset="2"/>
              <a:buNone/>
            </a:pPr>
            <a:endParaRPr lang="en-GB" sz="1000" dirty="0"/>
          </a:p>
          <a:p>
            <a:pPr>
              <a:lnSpc>
                <a:spcPct val="90000"/>
              </a:lnSpc>
            </a:pPr>
            <a:r>
              <a:rPr lang="en-GB" sz="2000" dirty="0"/>
              <a:t>Link Reaction &amp; Krebs’ cycle</a:t>
            </a:r>
          </a:p>
          <a:p>
            <a:pPr>
              <a:lnSpc>
                <a:spcPct val="90000"/>
              </a:lnSpc>
              <a:buFont typeface="Wingdings" pitchFamily="2" charset="2"/>
              <a:buNone/>
            </a:pPr>
            <a:r>
              <a:rPr lang="en-GB" sz="2000" dirty="0"/>
              <a:t>1 ATP directly made per turn of 	cycle</a:t>
            </a:r>
          </a:p>
          <a:p>
            <a:pPr>
              <a:lnSpc>
                <a:spcPct val="90000"/>
              </a:lnSpc>
              <a:buFont typeface="Wingdings" pitchFamily="2" charset="2"/>
              <a:buNone/>
            </a:pPr>
            <a:r>
              <a:rPr lang="en-GB" sz="2000" dirty="0"/>
              <a:t>14 ATP made from oxidative 	</a:t>
            </a:r>
            <a:r>
              <a:rPr lang="en-GB" sz="2000" dirty="0" err="1"/>
              <a:t>phosphorylation</a:t>
            </a:r>
            <a:endParaRPr lang="en-GB" sz="2000" dirty="0"/>
          </a:p>
          <a:p>
            <a:pPr>
              <a:lnSpc>
                <a:spcPct val="90000"/>
              </a:lnSpc>
              <a:buFont typeface="Wingdings" pitchFamily="2" charset="2"/>
              <a:buNone/>
            </a:pPr>
            <a:r>
              <a:rPr lang="en-GB" sz="2000" dirty="0"/>
              <a:t>15 ATP per turn = 30 ATP per </a:t>
            </a:r>
            <a:r>
              <a:rPr lang="en-GB" sz="2000" dirty="0" err="1"/>
              <a:t>glu</a:t>
            </a:r>
            <a:endParaRPr lang="en-GB" sz="2000" dirty="0"/>
          </a:p>
          <a:p>
            <a:pPr>
              <a:lnSpc>
                <a:spcPct val="90000"/>
              </a:lnSpc>
              <a:buFont typeface="Wingdings" pitchFamily="2" charset="2"/>
              <a:buNone/>
            </a:pPr>
            <a:endParaRPr lang="en-GB" sz="2000" dirty="0"/>
          </a:p>
          <a:p>
            <a:pPr>
              <a:lnSpc>
                <a:spcPct val="90000"/>
              </a:lnSpc>
              <a:buFont typeface="Wingdings" pitchFamily="2" charset="2"/>
              <a:buNone/>
            </a:pPr>
            <a:r>
              <a:rPr lang="en-GB" sz="2000" dirty="0">
                <a:solidFill>
                  <a:srgbClr val="FF3300"/>
                </a:solidFill>
              </a:rPr>
              <a:t>Total = 36 ATP per glucose</a:t>
            </a:r>
          </a:p>
          <a:p>
            <a:pPr>
              <a:lnSpc>
                <a:spcPct val="90000"/>
              </a:lnSpc>
              <a:buFont typeface="Wingdings" pitchFamily="2" charset="2"/>
              <a:buNone/>
            </a:pPr>
            <a:endParaRPr lang="en-GB" sz="2000" dirty="0"/>
          </a:p>
        </p:txBody>
      </p:sp>
      <p:sp>
        <p:nvSpPr>
          <p:cNvPr id="94212" name="Rectangle 4"/>
          <p:cNvSpPr>
            <a:spLocks noGrp="1" noChangeArrowheads="1"/>
          </p:cNvSpPr>
          <p:nvPr>
            <p:ph type="body" sz="half" idx="2"/>
          </p:nvPr>
        </p:nvSpPr>
        <p:spPr>
          <a:xfrm>
            <a:off x="4648200" y="1412875"/>
            <a:ext cx="4038600" cy="5111750"/>
          </a:xfrm>
        </p:spPr>
        <p:txBody>
          <a:bodyPr/>
          <a:lstStyle/>
          <a:p>
            <a:pPr>
              <a:lnSpc>
                <a:spcPct val="90000"/>
              </a:lnSpc>
              <a:buFont typeface="Wingdings" pitchFamily="2" charset="2"/>
              <a:buNone/>
            </a:pPr>
            <a:r>
              <a:rPr lang="en-GB" sz="2200">
                <a:solidFill>
                  <a:srgbClr val="FF3300"/>
                </a:solidFill>
              </a:rPr>
              <a:t>Anaerobic Respiration</a:t>
            </a:r>
          </a:p>
          <a:p>
            <a:pPr>
              <a:lnSpc>
                <a:spcPct val="90000"/>
              </a:lnSpc>
            </a:pPr>
            <a:r>
              <a:rPr lang="en-GB" sz="2000"/>
              <a:t>Glycolysis	</a:t>
            </a:r>
          </a:p>
          <a:p>
            <a:pPr>
              <a:lnSpc>
                <a:spcPct val="90000"/>
              </a:lnSpc>
              <a:buFont typeface="Wingdings" pitchFamily="2" charset="2"/>
              <a:buNone/>
            </a:pPr>
            <a:r>
              <a:rPr lang="en-GB" sz="2000"/>
              <a:t>2 ATP used up</a:t>
            </a:r>
          </a:p>
          <a:p>
            <a:pPr>
              <a:lnSpc>
                <a:spcPct val="90000"/>
              </a:lnSpc>
              <a:buFont typeface="Wingdings" pitchFamily="2" charset="2"/>
              <a:buNone/>
            </a:pPr>
            <a:r>
              <a:rPr lang="en-GB" sz="2000"/>
              <a:t>4 ATP directly made</a:t>
            </a:r>
          </a:p>
          <a:p>
            <a:pPr>
              <a:lnSpc>
                <a:spcPct val="90000"/>
              </a:lnSpc>
              <a:buFont typeface="Wingdings" pitchFamily="2" charset="2"/>
              <a:buNone/>
            </a:pPr>
            <a:r>
              <a:rPr lang="en-GB" sz="2000"/>
              <a:t>2 ATP net yield per glucose</a:t>
            </a:r>
          </a:p>
          <a:p>
            <a:pPr>
              <a:lnSpc>
                <a:spcPct val="90000"/>
              </a:lnSpc>
              <a:buFont typeface="Wingdings" pitchFamily="2" charset="2"/>
              <a:buNone/>
            </a:pPr>
            <a:endParaRPr lang="en-GB" sz="2000"/>
          </a:p>
          <a:p>
            <a:pPr>
              <a:lnSpc>
                <a:spcPct val="90000"/>
              </a:lnSpc>
              <a:buFont typeface="Wingdings" pitchFamily="2" charset="2"/>
              <a:buNone/>
            </a:pPr>
            <a:r>
              <a:rPr lang="en-GB" sz="2000">
                <a:solidFill>
                  <a:srgbClr val="FF3300"/>
                </a:solidFill>
              </a:rPr>
              <a:t>Total = 2 ATP per glucose</a:t>
            </a:r>
          </a:p>
          <a:p>
            <a:pPr>
              <a:lnSpc>
                <a:spcPct val="90000"/>
              </a:lnSpc>
              <a:buFont typeface="Wingdings" pitchFamily="2" charset="2"/>
              <a:buNone/>
            </a:pPr>
            <a:endParaRPr lang="en-GB" sz="1000">
              <a:solidFill>
                <a:srgbClr val="FF3300"/>
              </a:solidFill>
            </a:endParaRPr>
          </a:p>
          <a:p>
            <a:pPr>
              <a:lnSpc>
                <a:spcPct val="90000"/>
              </a:lnSpc>
            </a:pPr>
            <a:endParaRPr lang="en-GB" sz="2200"/>
          </a:p>
        </p:txBody>
      </p:sp>
      <p:sp>
        <p:nvSpPr>
          <p:cNvPr id="94213" name="Line 5"/>
          <p:cNvSpPr>
            <a:spLocks noChangeShapeType="1"/>
          </p:cNvSpPr>
          <p:nvPr/>
        </p:nvSpPr>
        <p:spPr bwMode="auto">
          <a:xfrm>
            <a:off x="468313" y="3212976"/>
            <a:ext cx="3240087" cy="0"/>
          </a:xfrm>
          <a:prstGeom prst="line">
            <a:avLst/>
          </a:prstGeom>
          <a:noFill/>
          <a:ln w="9525">
            <a:solidFill>
              <a:schemeClr val="tx1"/>
            </a:solidFill>
            <a:round/>
            <a:headEnd/>
            <a:tailEnd/>
          </a:ln>
          <a:effectLst/>
        </p:spPr>
        <p:txBody>
          <a:bodyPr/>
          <a:lstStyle/>
          <a:p>
            <a:endParaRPr lang="en-GB"/>
          </a:p>
        </p:txBody>
      </p:sp>
      <p:sp>
        <p:nvSpPr>
          <p:cNvPr id="94214" name="Line 6"/>
          <p:cNvSpPr>
            <a:spLocks noChangeShapeType="1"/>
          </p:cNvSpPr>
          <p:nvPr/>
        </p:nvSpPr>
        <p:spPr bwMode="auto">
          <a:xfrm>
            <a:off x="540842" y="3573016"/>
            <a:ext cx="3167062" cy="0"/>
          </a:xfrm>
          <a:prstGeom prst="line">
            <a:avLst/>
          </a:prstGeom>
          <a:noFill/>
          <a:ln w="9525">
            <a:solidFill>
              <a:schemeClr val="tx1"/>
            </a:solidFill>
            <a:round/>
            <a:headEnd/>
            <a:tailEnd/>
          </a:ln>
          <a:effectLst/>
        </p:spPr>
        <p:txBody>
          <a:bodyPr/>
          <a:lstStyle/>
          <a:p>
            <a:endParaRPr lang="en-GB"/>
          </a:p>
        </p:txBody>
      </p:sp>
      <p:sp>
        <p:nvSpPr>
          <p:cNvPr id="94215" name="Line 7"/>
          <p:cNvSpPr>
            <a:spLocks noChangeShapeType="1"/>
          </p:cNvSpPr>
          <p:nvPr/>
        </p:nvSpPr>
        <p:spPr bwMode="auto">
          <a:xfrm>
            <a:off x="611560" y="5373216"/>
            <a:ext cx="3816350" cy="0"/>
          </a:xfrm>
          <a:prstGeom prst="line">
            <a:avLst/>
          </a:prstGeom>
          <a:noFill/>
          <a:ln w="9525">
            <a:solidFill>
              <a:schemeClr val="tx1"/>
            </a:solidFill>
            <a:round/>
            <a:headEnd/>
            <a:tailEnd/>
          </a:ln>
          <a:effectLst/>
        </p:spPr>
        <p:txBody>
          <a:bodyPr/>
          <a:lstStyle/>
          <a:p>
            <a:endParaRPr lang="en-GB"/>
          </a:p>
        </p:txBody>
      </p:sp>
      <p:sp>
        <p:nvSpPr>
          <p:cNvPr id="94216" name="Line 8"/>
          <p:cNvSpPr>
            <a:spLocks noChangeShapeType="1"/>
          </p:cNvSpPr>
          <p:nvPr/>
        </p:nvSpPr>
        <p:spPr bwMode="auto">
          <a:xfrm>
            <a:off x="683568" y="5949280"/>
            <a:ext cx="3816350" cy="0"/>
          </a:xfrm>
          <a:prstGeom prst="line">
            <a:avLst/>
          </a:prstGeom>
          <a:noFill/>
          <a:ln w="9525">
            <a:solidFill>
              <a:schemeClr val="tx1"/>
            </a:solidFill>
            <a:round/>
            <a:headEnd/>
            <a:tailEnd/>
          </a:ln>
          <a:effectLst/>
        </p:spPr>
        <p:txBody>
          <a:bodyPr/>
          <a:lstStyle/>
          <a:p>
            <a:endParaRPr lang="en-GB"/>
          </a:p>
        </p:txBody>
      </p:sp>
      <p:sp>
        <p:nvSpPr>
          <p:cNvPr id="94217" name="Line 9"/>
          <p:cNvSpPr>
            <a:spLocks noChangeShapeType="1"/>
          </p:cNvSpPr>
          <p:nvPr/>
        </p:nvSpPr>
        <p:spPr bwMode="auto">
          <a:xfrm>
            <a:off x="4643438" y="2781300"/>
            <a:ext cx="3241675" cy="0"/>
          </a:xfrm>
          <a:prstGeom prst="line">
            <a:avLst/>
          </a:prstGeom>
          <a:noFill/>
          <a:ln w="9525">
            <a:solidFill>
              <a:schemeClr val="tx1"/>
            </a:solidFill>
            <a:round/>
            <a:headEnd/>
            <a:tailEnd/>
          </a:ln>
          <a:effectLst/>
        </p:spPr>
        <p:txBody>
          <a:bodyPr/>
          <a:lstStyle/>
          <a:p>
            <a:endParaRPr lang="en-GB"/>
          </a:p>
        </p:txBody>
      </p:sp>
      <p:sp>
        <p:nvSpPr>
          <p:cNvPr id="94218" name="Line 10"/>
          <p:cNvSpPr>
            <a:spLocks noChangeShapeType="1"/>
          </p:cNvSpPr>
          <p:nvPr/>
        </p:nvSpPr>
        <p:spPr bwMode="auto">
          <a:xfrm>
            <a:off x="4643438" y="3213100"/>
            <a:ext cx="3241675" cy="0"/>
          </a:xfrm>
          <a:prstGeom prst="line">
            <a:avLst/>
          </a:prstGeom>
          <a:noFill/>
          <a:ln w="9525">
            <a:solidFill>
              <a:schemeClr val="tx1"/>
            </a:solidFill>
            <a:round/>
            <a:headEnd/>
            <a:tailEnd/>
          </a:ln>
          <a:effectLst/>
        </p:spPr>
        <p:txBody>
          <a:bodyPr/>
          <a:lstStyle/>
          <a:p>
            <a:endParaRPr lang="en-GB"/>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Other respiratory substrates</a:t>
            </a:r>
            <a:endParaRPr lang="en-GB" dirty="0"/>
          </a:p>
        </p:txBody>
      </p:sp>
      <p:sp>
        <p:nvSpPr>
          <p:cNvPr id="6" name="Content Placeholder 5"/>
          <p:cNvSpPr>
            <a:spLocks noGrp="1"/>
          </p:cNvSpPr>
          <p:nvPr>
            <p:ph idx="1"/>
          </p:nvPr>
        </p:nvSpPr>
        <p:spPr>
          <a:xfrm>
            <a:off x="457200" y="1340768"/>
            <a:ext cx="8229600" cy="4968592"/>
          </a:xfrm>
        </p:spPr>
        <p:txBody>
          <a:bodyPr>
            <a:normAutofit fontScale="92500" lnSpcReduction="10000"/>
          </a:bodyPr>
          <a:lstStyle/>
          <a:p>
            <a:r>
              <a:rPr lang="en-GB" dirty="0" smtClean="0"/>
              <a:t>Under some conditions, fats and proteins may be used in respiration</a:t>
            </a:r>
          </a:p>
          <a:p>
            <a:r>
              <a:rPr lang="en-GB" dirty="0" smtClean="0"/>
              <a:t>Lipids:</a:t>
            </a:r>
          </a:p>
          <a:p>
            <a:pPr lvl="1"/>
            <a:r>
              <a:rPr lang="en-GB" dirty="0" smtClean="0"/>
              <a:t>Glycerol is converted into a 3C sugar and this enters the </a:t>
            </a:r>
            <a:r>
              <a:rPr lang="en-GB" dirty="0" err="1" smtClean="0"/>
              <a:t>Kreb</a:t>
            </a:r>
            <a:r>
              <a:rPr lang="en-GB" dirty="0" smtClean="0"/>
              <a:t> cycle via </a:t>
            </a:r>
            <a:r>
              <a:rPr lang="en-GB" dirty="0" err="1" smtClean="0"/>
              <a:t>triose</a:t>
            </a:r>
            <a:r>
              <a:rPr lang="en-GB" dirty="0" smtClean="0"/>
              <a:t> phosphate</a:t>
            </a:r>
          </a:p>
          <a:p>
            <a:pPr lvl="1"/>
            <a:r>
              <a:rPr lang="en-GB" dirty="0" smtClean="0"/>
              <a:t>Fatty acid chains can be broken into 2C fragments, they then enter the system via acetyl co-enzyme A</a:t>
            </a:r>
          </a:p>
          <a:p>
            <a:r>
              <a:rPr lang="en-GB" dirty="0" smtClean="0"/>
              <a:t>Protein: </a:t>
            </a:r>
          </a:p>
          <a:p>
            <a:pPr lvl="1"/>
            <a:r>
              <a:rPr lang="en-GB" dirty="0" smtClean="0"/>
              <a:t>is broken into it’s amino acids.</a:t>
            </a:r>
          </a:p>
          <a:p>
            <a:pPr lvl="1"/>
            <a:r>
              <a:rPr lang="en-GB" dirty="0" smtClean="0"/>
              <a:t>AA’s are </a:t>
            </a:r>
            <a:r>
              <a:rPr lang="en-GB" dirty="0" err="1" smtClean="0"/>
              <a:t>deaminated</a:t>
            </a:r>
            <a:r>
              <a:rPr lang="en-GB" dirty="0" smtClean="0"/>
              <a:t> by removing NH</a:t>
            </a:r>
            <a:r>
              <a:rPr lang="en-GB" baseline="-25000" dirty="0" smtClean="0"/>
              <a:t>2</a:t>
            </a:r>
          </a:p>
          <a:p>
            <a:pPr lvl="1"/>
            <a:r>
              <a:rPr lang="en-GB" dirty="0" smtClean="0"/>
              <a:t>This leaves an organic acid that can feed into Krebs</a:t>
            </a: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Draw a fully labelled diagram summarising the process of aerobic cellular respiration, starting with glucose as the respiratory substrate.</a:t>
            </a:r>
            <a:endParaRPr lang="en-GB" dirty="0"/>
          </a:p>
        </p:txBody>
      </p:sp>
      <p:sp>
        <p:nvSpPr>
          <p:cNvPr id="4" name="5-Point Star 3"/>
          <p:cNvSpPr/>
          <p:nvPr/>
        </p:nvSpPr>
        <p:spPr>
          <a:xfrm rot="20709443">
            <a:off x="4143372" y="3500438"/>
            <a:ext cx="3214710" cy="2357454"/>
          </a:xfrm>
          <a:prstGeom prst="star5">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20807239">
            <a:off x="4436539" y="4476519"/>
            <a:ext cx="2617063" cy="646331"/>
          </a:xfrm>
          <a:prstGeom prst="rect">
            <a:avLst/>
          </a:prstGeom>
          <a:noFill/>
        </p:spPr>
        <p:txBody>
          <a:bodyPr wrap="none" rtlCol="0">
            <a:spAutoFit/>
          </a:bodyPr>
          <a:lstStyle/>
          <a:p>
            <a:r>
              <a:rPr lang="en-GB" sz="3600" dirty="0" smtClean="0"/>
              <a:t>Make it large</a:t>
            </a:r>
            <a:endParaRPr lang="en-GB"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Glycolysis</a:t>
            </a: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lstStyle/>
          <a:p>
            <a:r>
              <a:rPr lang="en-GB" dirty="0" err="1" smtClean="0"/>
              <a:t>Glycolysis</a:t>
            </a:r>
            <a:r>
              <a:rPr lang="en-GB" dirty="0" smtClean="0"/>
              <a:t> </a:t>
            </a:r>
            <a:r>
              <a:rPr lang="en-GB" dirty="0" smtClean="0">
                <a:hlinkClick r:id="rId3"/>
              </a:rPr>
              <a:t>http://www.youtube.com/watch?v=x-stLxqPt6E&amp;feature=related</a:t>
            </a:r>
            <a:r>
              <a:rPr lang="en-GB" dirty="0" smtClean="0"/>
              <a:t> </a:t>
            </a:r>
          </a:p>
          <a:p>
            <a:r>
              <a:rPr lang="en-GB" dirty="0" smtClean="0"/>
              <a:t>Krebs </a:t>
            </a:r>
            <a:r>
              <a:rPr lang="en-GB" dirty="0" smtClean="0">
                <a:hlinkClick r:id="rId4"/>
              </a:rPr>
              <a:t>http://www.youtube.com/watch?v=-cDFYXc9Wko</a:t>
            </a:r>
            <a:r>
              <a:rPr lang="en-GB" dirty="0" smtClean="0"/>
              <a:t> </a:t>
            </a:r>
          </a:p>
          <a:p>
            <a:r>
              <a:rPr lang="en-GB" dirty="0" smtClean="0">
                <a:hlinkClick r:id="rId5"/>
              </a:rPr>
              <a:t>http://www.youtube.com/watch?v=XVWdeKoiEOc&amp;feature=related</a:t>
            </a:r>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3572</Words>
  <Application>Microsoft Office PowerPoint</Application>
  <PresentationFormat>On-screen Show (4:3)</PresentationFormat>
  <Paragraphs>673</Paragraphs>
  <Slides>90</Slides>
  <Notes>28</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GCSE respiration</vt:lpstr>
      <vt:lpstr>Objectives You should be able to discuss…</vt:lpstr>
      <vt:lpstr>A Summary of Respiration</vt:lpstr>
      <vt:lpstr>Outline</vt:lpstr>
      <vt:lpstr>Slide 5</vt:lpstr>
      <vt:lpstr>Slide 6</vt:lpstr>
      <vt:lpstr>Where does cellular respiration take place?</vt:lpstr>
      <vt:lpstr>Glycolysis  </vt:lpstr>
      <vt:lpstr>Glycolysis</vt:lpstr>
      <vt:lpstr>Slide 10</vt:lpstr>
      <vt:lpstr>Slide 11</vt:lpstr>
      <vt:lpstr>Slide 12</vt:lpstr>
      <vt:lpstr>Slide 13</vt:lpstr>
      <vt:lpstr>Slide 14</vt:lpstr>
      <vt:lpstr>Slide 15</vt:lpstr>
      <vt:lpstr>Glycolysis in the cytoplasm</vt:lpstr>
      <vt:lpstr>Where?</vt:lpstr>
      <vt:lpstr>Stage 1</vt:lpstr>
      <vt:lpstr>Stage 2</vt:lpstr>
      <vt:lpstr>Stage 3</vt:lpstr>
      <vt:lpstr>Stage 4</vt:lpstr>
      <vt:lpstr>Stage 5</vt:lpstr>
      <vt:lpstr>Stage 6</vt:lpstr>
      <vt:lpstr>Stage 7</vt:lpstr>
      <vt:lpstr>Minimum you must know…</vt:lpstr>
      <vt:lpstr>Slide 26</vt:lpstr>
      <vt:lpstr>What Happens Next???</vt:lpstr>
      <vt:lpstr>Plenary</vt:lpstr>
      <vt:lpstr>Homework</vt:lpstr>
      <vt:lpstr>Glycolysis recap</vt:lpstr>
      <vt:lpstr>Glycolysis</vt:lpstr>
      <vt:lpstr>Slide 32</vt:lpstr>
      <vt:lpstr>Objectives You should be able to discuss…</vt:lpstr>
      <vt:lpstr>Slide 34</vt:lpstr>
      <vt:lpstr>Test yourself!</vt:lpstr>
      <vt:lpstr>A mitochondrion </vt:lpstr>
      <vt:lpstr>Mitochondria</vt:lpstr>
      <vt:lpstr>Slide 38</vt:lpstr>
      <vt:lpstr>Slide 39</vt:lpstr>
      <vt:lpstr>Link Reaction Basics</vt:lpstr>
      <vt:lpstr>Link Reaction</vt:lpstr>
      <vt:lpstr>Slide 42</vt:lpstr>
      <vt:lpstr>The Link Reaction</vt:lpstr>
      <vt:lpstr>Plenary</vt:lpstr>
      <vt:lpstr>The Krebs Cycle</vt:lpstr>
      <vt:lpstr>Key Questions</vt:lpstr>
      <vt:lpstr>Summary of Link Reaction and Krebs Cycle</vt:lpstr>
      <vt:lpstr>Link Reaction + Krebs Cycle</vt:lpstr>
      <vt:lpstr>Slide 49</vt:lpstr>
      <vt:lpstr>Slide 50</vt:lpstr>
      <vt:lpstr>Krebs Cycle http://highered.mcgraw-hill.com/sites/0072507470/student_view0/chapter25/animation__how_the_krebs_cycle_works__quiz_1_.html   Questions</vt:lpstr>
      <vt:lpstr>Slide 52</vt:lpstr>
      <vt:lpstr>Objectives You should be able to discuss…</vt:lpstr>
      <vt:lpstr>Hydrogens</vt:lpstr>
      <vt:lpstr>Carbohydrates</vt:lpstr>
      <vt:lpstr>Protein</vt:lpstr>
      <vt:lpstr>Slide 57</vt:lpstr>
      <vt:lpstr>Slide 58</vt:lpstr>
      <vt:lpstr>Lipids</vt:lpstr>
      <vt:lpstr>Slide 60</vt:lpstr>
      <vt:lpstr>Slide 61</vt:lpstr>
      <vt:lpstr>Slide 62</vt:lpstr>
      <vt:lpstr>Revision sheet</vt:lpstr>
      <vt:lpstr>Slide 64</vt:lpstr>
      <vt:lpstr>Anaerobic Respiration</vt:lpstr>
      <vt:lpstr>No Oxygen?</vt:lpstr>
      <vt:lpstr>Alcohol Fermenation</vt:lpstr>
      <vt:lpstr>Alcohol Fermentation</vt:lpstr>
      <vt:lpstr>Yeast</vt:lpstr>
      <vt:lpstr>Lactate Fermentation</vt:lpstr>
      <vt:lpstr>Lactate Fermentation</vt:lpstr>
      <vt:lpstr>Then what?</vt:lpstr>
      <vt:lpstr>Slide 73</vt:lpstr>
      <vt:lpstr>Slide 74</vt:lpstr>
      <vt:lpstr>The Electron Transport Chain</vt:lpstr>
      <vt:lpstr>Slide 76</vt:lpstr>
      <vt:lpstr>Oxidative Phosphorylation</vt:lpstr>
      <vt:lpstr>What happens in oxidative phosphorylation ?</vt:lpstr>
      <vt:lpstr>Electron transfer chain</vt:lpstr>
      <vt:lpstr>Slide 80</vt:lpstr>
      <vt:lpstr>ATP synthesis in mitochondria</vt:lpstr>
      <vt:lpstr>Diagrammatic Representation of Oxidative Phosphorylation</vt:lpstr>
      <vt:lpstr>Slide 83</vt:lpstr>
      <vt:lpstr>Anaerobic Respiration</vt:lpstr>
      <vt:lpstr>Anaerobic Respiration  in Mammals</vt:lpstr>
      <vt:lpstr>Anaerobic Respiration  in Yeast (&amp; Plants)</vt:lpstr>
      <vt:lpstr>Comparative yields of ATP</vt:lpstr>
      <vt:lpstr>Other respiratory substrates</vt:lpstr>
      <vt:lpstr>Task</vt:lpstr>
      <vt:lpstr>Slide 90</vt:lpstr>
    </vt:vector>
  </TitlesOfParts>
  <Company>City of Bristol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The Importance of ATP</dc:title>
  <dc:creator>Project 2003 User</dc:creator>
  <cp:lastModifiedBy>Anthony Lovat</cp:lastModifiedBy>
  <cp:revision>54</cp:revision>
  <dcterms:created xsi:type="dcterms:W3CDTF">2012-05-22T08:35:20Z</dcterms:created>
  <dcterms:modified xsi:type="dcterms:W3CDTF">2013-09-27T13:20:44Z</dcterms:modified>
</cp:coreProperties>
</file>