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60" autoAdjust="0"/>
  </p:normalViewPr>
  <p:slideViewPr>
    <p:cSldViewPr>
      <p:cViewPr varScale="1">
        <p:scale>
          <a:sx n="96" d="100"/>
          <a:sy n="96" d="100"/>
        </p:scale>
        <p:origin x="4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72BD0-5CEB-4FF3-8280-9F3B90FD61A6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2612F-1F5D-4ADD-9EEE-F7F5F7F386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679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D17643-CDA7-4C40-8348-7D319F88DDBC}" type="datetime1">
              <a:rPr lang="en-GB" smtClean="0"/>
              <a:pPr/>
              <a:t>17/11/2014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Mr A Lovat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189E12-4EBC-49B6-AD2A-A00411212FC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imagesCABUHI9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763688" cy="799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082F-4094-4C0C-947B-285F7E4C5120}" type="datetime1">
              <a:rPr lang="en-GB" smtClean="0"/>
              <a:pPr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C119-6C58-4C51-B76C-202740C2B6AE}" type="datetime1">
              <a:rPr lang="en-GB" smtClean="0"/>
              <a:pPr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C394-0CA4-47AE-9E0D-A72019AEE523}" type="datetime1">
              <a:rPr lang="en-GB" smtClean="0"/>
              <a:pPr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3418-91B3-4362-8E5C-7A6AD97A41B1}" type="datetime1">
              <a:rPr lang="en-GB" smtClean="0"/>
              <a:pPr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90F8-7585-42E0-8CBC-29B929C5F77F}" type="datetime1">
              <a:rPr lang="en-GB" smtClean="0"/>
              <a:pPr/>
              <a:t>17/11/2014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799-C92C-4066-8CDA-4CDB3463D745}" type="datetime1">
              <a:rPr lang="en-GB" smtClean="0"/>
              <a:pPr/>
              <a:t>17/11/2014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C4E9-5AE4-40E9-B5DF-32D26B9B293D}" type="datetime1">
              <a:rPr lang="en-GB" smtClean="0"/>
              <a:pPr/>
              <a:t>17/11/2014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8018-7BDC-418D-B34C-C0EEA326458C}" type="datetime1">
              <a:rPr lang="en-GB" smtClean="0"/>
              <a:pPr/>
              <a:t>17/11/2014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2597-7FDC-4425-83C4-BE7C7A3E9BF9}" type="datetime1">
              <a:rPr lang="en-GB" smtClean="0"/>
              <a:pPr/>
              <a:t>17/11/2014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C911-B48E-4CA5-98EB-EB0C69A0FEA3}" type="datetime1">
              <a:rPr lang="en-GB" smtClean="0"/>
              <a:pPr/>
              <a:t>17/11/2014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A2C7ACD-8C9A-45EF-AC8A-9952BD92F7E6}" type="datetime1">
              <a:rPr lang="en-GB" smtClean="0"/>
              <a:pPr/>
              <a:t>17/11/2014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Mr A Lovat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C189E12-4EBC-49B6-AD2A-A00411212FC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imagesCABUHI9K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" y="1"/>
            <a:ext cx="1763688" cy="799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iologyfaculty.org/a-levels/item/110-harvesting-the-sun-light-dependent-reactions-pt2" TargetMode="External"/><Relationship Id="rId2" Type="http://schemas.openxmlformats.org/officeDocument/2006/relationships/hyperlink" Target="http://www.thebiologyfaculty.org/a-levels/item/79-harvesting-the-sun-light-dependent-reactions-pt1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elvin_Calvi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bbc.co.uk/programmes/p011lym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http://www.thebiologyfaculty.org/a-levels/item/79-harvesting-the-sun-light-dependent-reactions-pt1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http://www.thebiologyfaculty.org/a-levels/item/110-harvesting-the-sun-light-dependent-reactions-pt2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0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67"/>
            <a:ext cx="9110047" cy="683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156176" y="3284984"/>
            <a:ext cx="1728192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661248"/>
            <a:ext cx="2376264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8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Phase 2 – ATP and reduced NADP reduces GP to triose phosphate (TP)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ATP</a:t>
            </a:r>
            <a:r>
              <a:rPr lang="en-GB" dirty="0" smtClean="0"/>
              <a:t> from the </a:t>
            </a:r>
            <a:r>
              <a:rPr lang="en-GB" dirty="0" smtClean="0">
                <a:solidFill>
                  <a:srgbClr val="FF0000"/>
                </a:solidFill>
              </a:rPr>
              <a:t>light-dependent</a:t>
            </a:r>
            <a:r>
              <a:rPr lang="en-GB" dirty="0" smtClean="0"/>
              <a:t> reaction </a:t>
            </a:r>
            <a:r>
              <a:rPr lang="en-GB" dirty="0" smtClean="0">
                <a:solidFill>
                  <a:srgbClr val="FF0000"/>
                </a:solidFill>
              </a:rPr>
              <a:t>provides energy </a:t>
            </a:r>
            <a:r>
              <a:rPr lang="en-GB" dirty="0" smtClean="0"/>
              <a:t>to turn the </a:t>
            </a:r>
            <a:r>
              <a:rPr lang="en-GB" dirty="0" smtClean="0">
                <a:solidFill>
                  <a:srgbClr val="FF0000"/>
                </a:solidFill>
              </a:rPr>
              <a:t>3-carbon GP </a:t>
            </a:r>
            <a:r>
              <a:rPr lang="en-GB" dirty="0" smtClean="0"/>
              <a:t>into a </a:t>
            </a:r>
            <a:r>
              <a:rPr lang="en-GB" dirty="0" smtClean="0">
                <a:solidFill>
                  <a:srgbClr val="FF0000"/>
                </a:solidFill>
              </a:rPr>
              <a:t>different</a:t>
            </a:r>
            <a:r>
              <a:rPr lang="en-GB" dirty="0" smtClean="0"/>
              <a:t> 3-carbon compound </a:t>
            </a:r>
            <a:r>
              <a:rPr lang="en-GB" dirty="0" smtClean="0">
                <a:solidFill>
                  <a:srgbClr val="FF0000"/>
                </a:solidFill>
              </a:rPr>
              <a:t>called triose phosphate (TP)</a:t>
            </a:r>
          </a:p>
          <a:p>
            <a:r>
              <a:rPr lang="en-GB" dirty="0" smtClean="0"/>
              <a:t>This reaction also requires </a:t>
            </a:r>
            <a:r>
              <a:rPr lang="en-GB" dirty="0" smtClean="0">
                <a:solidFill>
                  <a:srgbClr val="FF0000"/>
                </a:solidFill>
              </a:rPr>
              <a:t>H</a:t>
            </a:r>
            <a:r>
              <a:rPr lang="en-GB" baseline="30000" dirty="0" smtClean="0">
                <a:solidFill>
                  <a:srgbClr val="FF0000"/>
                </a:solidFill>
              </a:rPr>
              <a:t>+</a:t>
            </a:r>
            <a:r>
              <a:rPr lang="en-GB" dirty="0" smtClean="0">
                <a:solidFill>
                  <a:srgbClr val="FF0000"/>
                </a:solidFill>
              </a:rPr>
              <a:t> ions </a:t>
            </a:r>
            <a:r>
              <a:rPr lang="en-GB" dirty="0" smtClean="0"/>
              <a:t>which come from </a:t>
            </a:r>
            <a:r>
              <a:rPr lang="en-GB" dirty="0" smtClean="0">
                <a:solidFill>
                  <a:srgbClr val="FF0000"/>
                </a:solidFill>
              </a:rPr>
              <a:t>reduced NADP </a:t>
            </a:r>
            <a:r>
              <a:rPr lang="en-GB" dirty="0" smtClean="0"/>
              <a:t>(also from </a:t>
            </a:r>
            <a:r>
              <a:rPr lang="en-GB" dirty="0" smtClean="0">
                <a:solidFill>
                  <a:srgbClr val="FF0000"/>
                </a:solidFill>
              </a:rPr>
              <a:t>the light-dependent</a:t>
            </a:r>
            <a:r>
              <a:rPr lang="en-GB" dirty="0" smtClean="0"/>
              <a:t> reaction. Reduced NADP is recycled to NADP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TP</a:t>
            </a:r>
            <a:r>
              <a:rPr lang="en-GB" dirty="0" smtClean="0"/>
              <a:t> is then converted into many </a:t>
            </a:r>
            <a:r>
              <a:rPr lang="en-GB" dirty="0" smtClean="0">
                <a:solidFill>
                  <a:srgbClr val="FF0000"/>
                </a:solidFill>
              </a:rPr>
              <a:t>useful organic compounds</a:t>
            </a:r>
            <a:r>
              <a:rPr lang="en-GB" dirty="0" smtClean="0"/>
              <a:t> such as glucose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84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467" y="5661248"/>
            <a:ext cx="2817749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56992"/>
            <a:ext cx="301377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3486199"/>
            <a:ext cx="301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Glycerate</a:t>
            </a:r>
            <a:r>
              <a:rPr lang="en-GB" sz="2400" dirty="0" smtClean="0"/>
              <a:t> 3-phosphate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698467" y="5808419"/>
            <a:ext cx="2683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Triose phosphate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801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 3 – </a:t>
            </a:r>
            <a:r>
              <a:rPr lang="en-GB" dirty="0" err="1" smtClean="0"/>
              <a:t>RuBP</a:t>
            </a:r>
            <a:r>
              <a:rPr lang="en-GB" dirty="0" smtClean="0"/>
              <a:t> is regenerated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Five</a:t>
            </a:r>
            <a:r>
              <a:rPr lang="en-GB" dirty="0" smtClean="0"/>
              <a:t> out of every </a:t>
            </a:r>
            <a:r>
              <a:rPr lang="en-GB" dirty="0" smtClean="0">
                <a:solidFill>
                  <a:srgbClr val="FF0000"/>
                </a:solidFill>
              </a:rPr>
              <a:t>six</a:t>
            </a:r>
            <a:r>
              <a:rPr lang="en-GB" dirty="0" smtClean="0"/>
              <a:t> molecules of TP is used to </a:t>
            </a:r>
            <a:r>
              <a:rPr lang="en-GB" dirty="0" smtClean="0">
                <a:solidFill>
                  <a:srgbClr val="FF0000"/>
                </a:solidFill>
              </a:rPr>
              <a:t>regenerate </a:t>
            </a:r>
            <a:r>
              <a:rPr lang="en-GB" dirty="0" err="1" smtClean="0">
                <a:solidFill>
                  <a:srgbClr val="FF0000"/>
                </a:solidFill>
              </a:rPr>
              <a:t>RuBP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Regenerating </a:t>
            </a:r>
            <a:r>
              <a:rPr lang="en-GB" dirty="0" err="1" smtClean="0"/>
              <a:t>RuBP</a:t>
            </a:r>
            <a:r>
              <a:rPr lang="en-GB" dirty="0" smtClean="0"/>
              <a:t> takes the </a:t>
            </a:r>
            <a:r>
              <a:rPr lang="en-GB" dirty="0" smtClean="0">
                <a:solidFill>
                  <a:srgbClr val="FF0000"/>
                </a:solidFill>
              </a:rPr>
              <a:t>rest</a:t>
            </a:r>
            <a:r>
              <a:rPr lang="en-GB" dirty="0" smtClean="0"/>
              <a:t> of the </a:t>
            </a:r>
            <a:r>
              <a:rPr lang="en-GB" dirty="0" smtClean="0">
                <a:solidFill>
                  <a:srgbClr val="FF0000"/>
                </a:solidFill>
              </a:rPr>
              <a:t>ATP</a:t>
            </a:r>
            <a:r>
              <a:rPr lang="en-GB" dirty="0" smtClean="0"/>
              <a:t> produced by the </a:t>
            </a:r>
            <a:r>
              <a:rPr lang="en-GB" dirty="0" smtClean="0">
                <a:solidFill>
                  <a:srgbClr val="FF0000"/>
                </a:solidFill>
              </a:rPr>
              <a:t>light-dependent reaction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467" y="5661248"/>
            <a:ext cx="2817749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56992"/>
            <a:ext cx="301377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3486199"/>
            <a:ext cx="301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Glycerate</a:t>
            </a:r>
            <a:r>
              <a:rPr lang="en-GB" sz="2400" dirty="0" smtClean="0"/>
              <a:t> 3-phosphate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698467" y="5808419"/>
            <a:ext cx="2683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Triose phosphate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949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organic substances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Calvin cycle is the starting point for making </a:t>
            </a:r>
            <a:r>
              <a:rPr lang="en-GB" dirty="0" smtClean="0">
                <a:solidFill>
                  <a:srgbClr val="FF0000"/>
                </a:solidFill>
              </a:rPr>
              <a:t>all</a:t>
            </a:r>
            <a:r>
              <a:rPr lang="en-GB" dirty="0" smtClean="0"/>
              <a:t> organic substances a plant needs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TP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FF0000"/>
                </a:solidFill>
              </a:rPr>
              <a:t>GP</a:t>
            </a:r>
            <a:r>
              <a:rPr lang="en-GB" dirty="0" smtClean="0"/>
              <a:t> are used to make </a:t>
            </a:r>
            <a:r>
              <a:rPr lang="en-GB" dirty="0" smtClean="0">
                <a:solidFill>
                  <a:srgbClr val="FF0000"/>
                </a:solidFill>
              </a:rPr>
              <a:t>carbohydrates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FF0000"/>
                </a:solidFill>
              </a:rPr>
              <a:t>lipids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FF0000"/>
                </a:solidFill>
              </a:rPr>
              <a:t>proteins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Hexose sugars </a:t>
            </a:r>
            <a:r>
              <a:rPr lang="en-GB" dirty="0" smtClean="0"/>
              <a:t>– </a:t>
            </a:r>
            <a:r>
              <a:rPr lang="en-GB" dirty="0" smtClean="0">
                <a:solidFill>
                  <a:srgbClr val="FF0000"/>
                </a:solidFill>
              </a:rPr>
              <a:t>two TP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Starch</a:t>
            </a:r>
            <a:r>
              <a:rPr lang="en-GB" dirty="0" smtClean="0"/>
              <a:t> – many </a:t>
            </a:r>
            <a:r>
              <a:rPr lang="en-GB" dirty="0" smtClean="0">
                <a:solidFill>
                  <a:srgbClr val="FF0000"/>
                </a:solidFill>
              </a:rPr>
              <a:t>hexose</a:t>
            </a:r>
            <a:r>
              <a:rPr lang="en-GB" dirty="0" smtClean="0"/>
              <a:t> sugars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Lipids </a:t>
            </a:r>
            <a:r>
              <a:rPr lang="en-GB" dirty="0" smtClean="0"/>
              <a:t>– </a:t>
            </a:r>
            <a:r>
              <a:rPr lang="en-GB" dirty="0" smtClean="0">
                <a:solidFill>
                  <a:srgbClr val="FF0000"/>
                </a:solidFill>
              </a:rPr>
              <a:t>fatty acids </a:t>
            </a:r>
            <a:r>
              <a:rPr lang="en-GB" dirty="0" smtClean="0"/>
              <a:t>from </a:t>
            </a:r>
            <a:r>
              <a:rPr lang="en-GB" dirty="0" smtClean="0">
                <a:solidFill>
                  <a:srgbClr val="FF0000"/>
                </a:solidFill>
              </a:rPr>
              <a:t>GP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FF0000"/>
                </a:solidFill>
              </a:rPr>
              <a:t>glycerol</a:t>
            </a:r>
            <a:r>
              <a:rPr lang="en-GB" dirty="0" smtClean="0"/>
              <a:t> from </a:t>
            </a:r>
            <a:r>
              <a:rPr lang="en-GB" dirty="0" smtClean="0">
                <a:solidFill>
                  <a:srgbClr val="FF0000"/>
                </a:solidFill>
              </a:rPr>
              <a:t>TP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Proteins</a:t>
            </a:r>
            <a:r>
              <a:rPr lang="en-GB" dirty="0" smtClean="0"/>
              <a:t> – some </a:t>
            </a:r>
            <a:r>
              <a:rPr lang="en-GB" dirty="0" smtClean="0">
                <a:solidFill>
                  <a:srgbClr val="FF0000"/>
                </a:solidFill>
              </a:rPr>
              <a:t>amino acids </a:t>
            </a:r>
            <a:r>
              <a:rPr lang="en-GB" dirty="0" smtClean="0"/>
              <a:t>from </a:t>
            </a:r>
            <a:r>
              <a:rPr lang="en-GB" dirty="0" smtClean="0">
                <a:solidFill>
                  <a:srgbClr val="FF0000"/>
                </a:solidFill>
              </a:rPr>
              <a:t>GP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many turns does the Calvin cycle need to make one hexose sugar?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798" y="1556792"/>
            <a:ext cx="4038600" cy="5112568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The Calvin cycle needs </a:t>
            </a:r>
            <a:r>
              <a:rPr lang="en-GB" dirty="0" smtClean="0">
                <a:solidFill>
                  <a:srgbClr val="FF0000"/>
                </a:solidFill>
              </a:rPr>
              <a:t>six turns </a:t>
            </a:r>
            <a:r>
              <a:rPr lang="en-GB" dirty="0" smtClean="0"/>
              <a:t>to make </a:t>
            </a:r>
            <a:r>
              <a:rPr lang="en-GB" dirty="0" smtClean="0">
                <a:solidFill>
                  <a:srgbClr val="FF0000"/>
                </a:solidFill>
              </a:rPr>
              <a:t>one hexose sugar</a:t>
            </a:r>
          </a:p>
          <a:p>
            <a:r>
              <a:rPr lang="en-GB" dirty="0" smtClean="0"/>
              <a:t>Why?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Three turns </a:t>
            </a:r>
            <a:r>
              <a:rPr lang="en-GB" dirty="0" smtClean="0"/>
              <a:t>of the cycle produces </a:t>
            </a:r>
            <a:r>
              <a:rPr lang="en-GB" dirty="0" smtClean="0">
                <a:solidFill>
                  <a:srgbClr val="FF0000"/>
                </a:solidFill>
              </a:rPr>
              <a:t>six</a:t>
            </a:r>
            <a:r>
              <a:rPr lang="en-GB" dirty="0" smtClean="0"/>
              <a:t> molecules of </a:t>
            </a:r>
            <a:r>
              <a:rPr lang="en-GB" dirty="0" smtClean="0">
                <a:solidFill>
                  <a:srgbClr val="FF0000"/>
                </a:solidFill>
              </a:rPr>
              <a:t>TP</a:t>
            </a:r>
            <a:r>
              <a:rPr lang="en-GB" dirty="0" smtClean="0"/>
              <a:t> – two molecules of TP are made for every one CO</a:t>
            </a:r>
            <a:r>
              <a:rPr lang="en-GB" baseline="-25000" dirty="0" smtClean="0"/>
              <a:t>2</a:t>
            </a:r>
            <a:r>
              <a:rPr lang="en-GB" dirty="0" smtClean="0"/>
              <a:t> used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Five</a:t>
            </a:r>
            <a:r>
              <a:rPr lang="en-GB" dirty="0" smtClean="0"/>
              <a:t> out of </a:t>
            </a:r>
            <a:r>
              <a:rPr lang="en-GB" dirty="0" smtClean="0">
                <a:solidFill>
                  <a:srgbClr val="FF0000"/>
                </a:solidFill>
              </a:rPr>
              <a:t>six</a:t>
            </a:r>
            <a:r>
              <a:rPr lang="en-GB" dirty="0" smtClean="0"/>
              <a:t> of these TP molecules are used to </a:t>
            </a:r>
            <a:r>
              <a:rPr lang="en-GB" dirty="0" smtClean="0">
                <a:solidFill>
                  <a:srgbClr val="FF0000"/>
                </a:solidFill>
              </a:rPr>
              <a:t>regenerate </a:t>
            </a:r>
            <a:r>
              <a:rPr lang="en-GB" dirty="0" err="1" smtClean="0">
                <a:solidFill>
                  <a:srgbClr val="FF0000"/>
                </a:solidFill>
              </a:rPr>
              <a:t>RuBP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So, for </a:t>
            </a:r>
            <a:r>
              <a:rPr lang="en-GB" dirty="0" smtClean="0">
                <a:solidFill>
                  <a:srgbClr val="FF0000"/>
                </a:solidFill>
              </a:rPr>
              <a:t>three turns</a:t>
            </a:r>
            <a:r>
              <a:rPr lang="en-GB" dirty="0" smtClean="0"/>
              <a:t>, only </a:t>
            </a:r>
            <a:r>
              <a:rPr lang="en-GB" dirty="0" smtClean="0">
                <a:solidFill>
                  <a:srgbClr val="FF0000"/>
                </a:solidFill>
              </a:rPr>
              <a:t>one TP</a:t>
            </a:r>
            <a:r>
              <a:rPr lang="en-GB" dirty="0" smtClean="0"/>
              <a:t> is produced that’s used to make a </a:t>
            </a:r>
            <a:r>
              <a:rPr lang="en-GB" dirty="0" smtClean="0">
                <a:solidFill>
                  <a:srgbClr val="FF0000"/>
                </a:solidFill>
              </a:rPr>
              <a:t>hexose sugar</a:t>
            </a:r>
          </a:p>
          <a:p>
            <a:r>
              <a:rPr lang="en-GB" dirty="0" smtClean="0"/>
              <a:t>A hexose sugar has </a:t>
            </a:r>
            <a:r>
              <a:rPr lang="en-GB" dirty="0" smtClean="0">
                <a:solidFill>
                  <a:srgbClr val="FF0000"/>
                </a:solidFill>
              </a:rPr>
              <a:t>six carbon </a:t>
            </a:r>
            <a:r>
              <a:rPr lang="en-GB" dirty="0" smtClean="0"/>
              <a:t>atoms, so </a:t>
            </a:r>
            <a:r>
              <a:rPr lang="en-GB" dirty="0" smtClean="0">
                <a:solidFill>
                  <a:srgbClr val="FF0000"/>
                </a:solidFill>
              </a:rPr>
              <a:t>two TP </a:t>
            </a:r>
            <a:r>
              <a:rPr lang="en-GB" dirty="0" smtClean="0"/>
              <a:t>molecules are needed to make one hexose sugar</a:t>
            </a:r>
          </a:p>
          <a:p>
            <a:r>
              <a:rPr lang="en-GB" dirty="0" smtClean="0"/>
              <a:t>This means the cycle must turn </a:t>
            </a:r>
            <a:r>
              <a:rPr lang="en-GB" dirty="0" smtClean="0">
                <a:solidFill>
                  <a:srgbClr val="FF0000"/>
                </a:solidFill>
              </a:rPr>
              <a:t>six</a:t>
            </a:r>
            <a:r>
              <a:rPr lang="en-GB" dirty="0" smtClean="0"/>
              <a:t> times to produce </a:t>
            </a:r>
            <a:r>
              <a:rPr lang="en-GB" dirty="0" smtClean="0">
                <a:solidFill>
                  <a:srgbClr val="FF0000"/>
                </a:solidFill>
              </a:rPr>
              <a:t>two TP molecules </a:t>
            </a:r>
            <a:r>
              <a:rPr lang="en-GB" dirty="0" smtClean="0"/>
              <a:t>to make </a:t>
            </a:r>
            <a:r>
              <a:rPr lang="en-GB" dirty="0" smtClean="0">
                <a:solidFill>
                  <a:srgbClr val="FF0000"/>
                </a:solidFill>
              </a:rPr>
              <a:t>one hexose sugar</a:t>
            </a:r>
          </a:p>
          <a:p>
            <a:r>
              <a:rPr lang="en-GB" dirty="0" smtClean="0"/>
              <a:t>Six turns of the cycle need </a:t>
            </a:r>
            <a:r>
              <a:rPr lang="en-GB" dirty="0" smtClean="0">
                <a:solidFill>
                  <a:srgbClr val="FF0000"/>
                </a:solidFill>
              </a:rPr>
              <a:t>18 ATP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FF0000"/>
                </a:solidFill>
              </a:rPr>
              <a:t>12 reduced NADP </a:t>
            </a:r>
            <a:r>
              <a:rPr lang="en-GB" dirty="0" smtClean="0"/>
              <a:t>from the light-dependent reaction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9" t="95" b="-95"/>
          <a:stretch/>
        </p:blipFill>
        <p:spPr bwMode="auto">
          <a:xfrm>
            <a:off x="4211960" y="1556792"/>
            <a:ext cx="4806961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95936" y="4653136"/>
            <a:ext cx="122413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077105"/>
            <a:ext cx="1368152" cy="24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76056" y="5602589"/>
            <a:ext cx="17927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Triose phosphate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265130" y="3077105"/>
            <a:ext cx="15985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Glycerate</a:t>
            </a:r>
            <a:r>
              <a:rPr lang="en-GB" sz="1200" dirty="0" smtClean="0"/>
              <a:t> 3-phosphate</a:t>
            </a:r>
            <a:endParaRPr lang="en-GB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587" y="5049689"/>
            <a:ext cx="1895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0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GB" sz="1600" cap="all" dirty="0" smtClean="0"/>
              <a:t>light strikes the photosynthetic pigments of </a:t>
            </a:r>
            <a:r>
              <a:rPr lang="en-GB" sz="1600" cap="all" dirty="0" err="1" smtClean="0"/>
              <a:t>photosystem</a:t>
            </a:r>
            <a:r>
              <a:rPr lang="en-GB" sz="1600" cap="all" dirty="0" smtClean="0"/>
              <a:t> II on </a:t>
            </a:r>
            <a:r>
              <a:rPr lang="en-GB" sz="1600" cap="all" dirty="0" err="1" smtClean="0"/>
              <a:t>grana</a:t>
            </a:r>
            <a:r>
              <a:rPr lang="en-GB" sz="1600" cap="all" dirty="0" smtClean="0"/>
              <a:t> membrane</a:t>
            </a:r>
            <a:endParaRPr lang="en-GB" sz="1600" cap="all" dirty="0" smtClean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514350" indent="-514350">
              <a:buNone/>
            </a:pPr>
            <a:r>
              <a:rPr lang="en-GB" sz="1600" cap="all" dirty="0" smtClean="0"/>
              <a:t> Light energy is focussed on electrons in a chlorophyll A  molecule</a:t>
            </a:r>
            <a:endParaRPr lang="en-GB" sz="1600" cap="all" dirty="0" smtClean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514350" indent="-514350">
              <a:buNone/>
            </a:pPr>
            <a:r>
              <a:rPr lang="en-GB" sz="1600" cap="all" dirty="0" smtClean="0"/>
              <a:t> The electrons rise in energy content and leave PSII</a:t>
            </a:r>
            <a:endParaRPr lang="en-GB" sz="1600" cap="all" dirty="0" smtClean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514350" indent="-514350">
              <a:buNone/>
            </a:pPr>
            <a:r>
              <a:rPr lang="en-GB" sz="1600" cap="all" dirty="0" smtClean="0"/>
              <a:t> Light stimulates an enzyme to break a molecule of water in photolysis</a:t>
            </a:r>
            <a:endParaRPr lang="en-GB" sz="1600" cap="all" dirty="0" smtClean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514350" indent="-514350">
              <a:buNone/>
            </a:pPr>
            <a:r>
              <a:rPr lang="en-GB" sz="1600" cap="all" dirty="0" smtClean="0"/>
              <a:t> The 2 electrons from this molecule replace the electrons lost from PSII </a:t>
            </a:r>
            <a:endParaRPr lang="en-GB" sz="1600" cap="all" dirty="0" smtClean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514350" indent="-514350">
              <a:buNone/>
            </a:pPr>
            <a:r>
              <a:rPr lang="en-GB" sz="1600" cap="all" dirty="0" smtClean="0"/>
              <a:t> The electrons that left PSII pass down electron carriers; energy is tapped off to join a phosphate group from the </a:t>
            </a:r>
            <a:r>
              <a:rPr lang="en-GB" sz="1600" cap="all" dirty="0" err="1" smtClean="0"/>
              <a:t>stroma</a:t>
            </a:r>
            <a:r>
              <a:rPr lang="en-GB" sz="1600" cap="all" dirty="0" smtClean="0"/>
              <a:t> to an ADP molecule to make ATP</a:t>
            </a:r>
            <a:endParaRPr lang="en-GB" sz="1600" cap="all" dirty="0" smtClean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514350" indent="-514350">
              <a:buNone/>
            </a:pPr>
            <a:r>
              <a:rPr lang="en-GB" sz="1600" cap="all" dirty="0" smtClean="0"/>
              <a:t> Light hits PSI; the energy is passed down accessory pigments to chlorophyll on the </a:t>
            </a:r>
            <a:r>
              <a:rPr lang="en-GB" sz="1600" cap="all" dirty="0" err="1" smtClean="0"/>
              <a:t>grana</a:t>
            </a:r>
            <a:r>
              <a:rPr lang="en-GB" sz="1600" cap="all" dirty="0" smtClean="0"/>
              <a:t> membrane</a:t>
            </a:r>
            <a:endParaRPr lang="en-GB" sz="1600" cap="all" dirty="0" smtClean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514350" indent="-514350">
              <a:buNone/>
            </a:pPr>
            <a:r>
              <a:rPr lang="en-GB" sz="1600" cap="all" dirty="0" smtClean="0"/>
              <a:t> The electrons from PSII replace the electrons that have left PSI</a:t>
            </a:r>
            <a:endParaRPr lang="en-GB" sz="1600" cap="all" dirty="0" smtClean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514350" indent="-514350">
              <a:buNone/>
            </a:pPr>
            <a:r>
              <a:rPr lang="en-GB" sz="1600" cap="all" dirty="0" smtClean="0"/>
              <a:t> The electrons in this chlorophyll molecule in PSI absorb the energy, rising them to a higher energy level</a:t>
            </a:r>
            <a:endParaRPr lang="en-GB" sz="1600" cap="all" dirty="0" smtClean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514350" indent="-514350">
              <a:buNone/>
            </a:pPr>
            <a:r>
              <a:rPr lang="en-GB" sz="1600" cap="all" dirty="0" smtClean="0"/>
              <a:t> The electrons pass down a sequence of electron carriers; energy is tapped off and used to join H+ from water to NADP to make NADPH</a:t>
            </a:r>
            <a:endParaRPr lang="en-GB" sz="1600" cap="all" dirty="0" smtClean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514350" indent="-514350">
              <a:buNone/>
            </a:pPr>
            <a:r>
              <a:rPr lang="en-GB" sz="1600" cap="all" dirty="0" smtClean="0"/>
              <a:t> Two </a:t>
            </a:r>
            <a:r>
              <a:rPr lang="en-GB" sz="1600" cap="all" dirty="0" err="1" smtClean="0"/>
              <a:t>oxygens</a:t>
            </a:r>
            <a:r>
              <a:rPr lang="en-GB" sz="1600" cap="all" dirty="0" smtClean="0"/>
              <a:t> from photolysis combine and are evolved as 0</a:t>
            </a:r>
            <a:r>
              <a:rPr lang="en-GB" sz="1600" cap="all" baseline="-25000" dirty="0" smtClean="0"/>
              <a:t>2</a:t>
            </a:r>
            <a:endParaRPr lang="en-GB" sz="1600" cap="all" dirty="0" smtClean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514350" indent="-514350">
              <a:buNone/>
            </a:pPr>
            <a:r>
              <a:rPr lang="en-GB" sz="1600" cap="all" dirty="0" smtClean="0"/>
              <a:t> The light independent stage now occurs. It uses 2 products from the light dependent stage</a:t>
            </a:r>
            <a:endParaRPr lang="en-GB" sz="1600" cap="all" dirty="0" smtClean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514350" indent="-514350">
              <a:buNone/>
            </a:pPr>
            <a:r>
              <a:rPr lang="en-GB" sz="1600" cap="all" dirty="0" smtClean="0"/>
              <a:t> These are ATP and NADPH</a:t>
            </a:r>
            <a:endParaRPr lang="en-GB" sz="1600" cap="all" dirty="0" smtClean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514350" indent="-514350">
              <a:buNone/>
            </a:pPr>
            <a:r>
              <a:rPr lang="en-GB" sz="1600" cap="all" dirty="0" smtClean="0"/>
              <a:t> CO</a:t>
            </a:r>
            <a:r>
              <a:rPr lang="en-GB" sz="1600" cap="all" baseline="-25000" dirty="0" smtClean="0"/>
              <a:t>2</a:t>
            </a:r>
            <a:r>
              <a:rPr lang="en-GB" sz="1600" cap="all" dirty="0" smtClean="0"/>
              <a:t> binds with 5 C </a:t>
            </a:r>
            <a:r>
              <a:rPr lang="en-GB" sz="1600" cap="all" dirty="0" err="1" smtClean="0"/>
              <a:t>RuBP</a:t>
            </a:r>
            <a:endParaRPr lang="en-GB" sz="1600" cap="all" dirty="0" smtClean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514350" indent="-514350">
              <a:buNone/>
            </a:pPr>
            <a:r>
              <a:rPr lang="en-GB" sz="1600" cap="all" dirty="0" smtClean="0"/>
              <a:t> This makes a 6 C molecules which immediately breaks down to 2 3 C molecules</a:t>
            </a:r>
            <a:endParaRPr lang="en-GB" sz="1600" cap="all" dirty="0" smtClean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514350" indent="-514350">
              <a:buNone/>
            </a:pPr>
            <a:r>
              <a:rPr lang="en-GB" sz="1600" cap="all" dirty="0" smtClean="0"/>
              <a:t> These are called G 3 P or </a:t>
            </a:r>
            <a:r>
              <a:rPr lang="en-GB" sz="1600" cap="all" dirty="0" err="1" smtClean="0"/>
              <a:t>glycerate</a:t>
            </a:r>
            <a:r>
              <a:rPr lang="en-GB" sz="1600" cap="all" dirty="0" smtClean="0"/>
              <a:t> 3 phosphate</a:t>
            </a:r>
            <a:endParaRPr lang="en-GB" sz="1600" cap="all" dirty="0" smtClean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514350" indent="-514350">
              <a:buNone/>
            </a:pPr>
            <a:r>
              <a:rPr lang="en-GB" sz="1600" cap="all" dirty="0" smtClean="0"/>
              <a:t> ATP provides energy and NADPH provides H to reduce G 3 P to </a:t>
            </a:r>
            <a:r>
              <a:rPr lang="en-GB" sz="1600" cap="all" dirty="0" err="1" smtClean="0"/>
              <a:t>triose</a:t>
            </a:r>
            <a:r>
              <a:rPr lang="en-GB" sz="1600" cap="all" dirty="0" smtClean="0"/>
              <a:t> phosphate</a:t>
            </a:r>
            <a:endParaRPr lang="en-GB" sz="1600" cap="all" dirty="0" smtClean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514350" indent="-514350">
              <a:buNone/>
            </a:pPr>
            <a:r>
              <a:rPr lang="en-GB" sz="1600" cap="all" dirty="0" smtClean="0"/>
              <a:t> 5 out of 6 </a:t>
            </a:r>
            <a:r>
              <a:rPr lang="en-GB" sz="1600" cap="all" dirty="0" err="1" smtClean="0"/>
              <a:t>triose</a:t>
            </a:r>
            <a:r>
              <a:rPr lang="en-GB" sz="1600" cap="all" dirty="0" smtClean="0"/>
              <a:t> phosphates reform 3 </a:t>
            </a:r>
            <a:r>
              <a:rPr lang="en-GB" sz="1600" cap="all" dirty="0" err="1" smtClean="0"/>
              <a:t>RuBP</a:t>
            </a:r>
            <a:endParaRPr lang="en-GB" sz="1600" cap="all" dirty="0" smtClean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514350" indent="-514350">
              <a:buNone/>
            </a:pPr>
            <a:r>
              <a:rPr lang="en-GB" sz="1600" cap="all" dirty="0" smtClean="0"/>
              <a:t> The sixth </a:t>
            </a:r>
            <a:r>
              <a:rPr lang="en-GB" sz="1600" cap="all" dirty="0" err="1" smtClean="0"/>
              <a:t>triose</a:t>
            </a:r>
            <a:r>
              <a:rPr lang="en-GB" sz="1600" cap="all" dirty="0" smtClean="0"/>
              <a:t> phosphate is the building block of carbohydrates</a:t>
            </a:r>
            <a:endParaRPr lang="en-GB" sz="1600" cap="all" dirty="0" smtClean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514350" indent="-514350">
              <a:buNone/>
            </a:pPr>
            <a:r>
              <a:rPr lang="en-GB" sz="1600" cap="all" dirty="0" smtClean="0"/>
              <a:t> These can be modified into proteins or fats </a:t>
            </a:r>
            <a:endParaRPr lang="en-GB" sz="1600" cap="all" dirty="0" smtClean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514350" indent="-51435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2060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12474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Objectives</a:t>
            </a:r>
            <a:br>
              <a:rPr lang="en-GB" dirty="0" smtClean="0"/>
            </a:br>
            <a:r>
              <a:rPr lang="en-GB" dirty="0" smtClean="0"/>
              <a:t>I should be able to describe…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136904" cy="5445224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(c) Reduced NADP as a source of reducing power and ATP as a source </a:t>
            </a:r>
            <a:r>
              <a:rPr lang="en-GB" dirty="0" smtClean="0">
                <a:solidFill>
                  <a:schemeClr val="tx1"/>
                </a:solidFill>
              </a:rPr>
              <a:t>of energy </a:t>
            </a:r>
            <a:r>
              <a:rPr lang="en-GB" dirty="0">
                <a:solidFill>
                  <a:schemeClr val="tx1"/>
                </a:solidFill>
              </a:rPr>
              <a:t>for the following reactions.</a:t>
            </a:r>
          </a:p>
          <a:p>
            <a:r>
              <a:rPr lang="en-GB" dirty="0">
                <a:solidFill>
                  <a:schemeClr val="tx1"/>
                </a:solidFill>
              </a:rPr>
              <a:t>The light independent stage and the formation of glucose; uptake </a:t>
            </a:r>
            <a:r>
              <a:rPr lang="en-GB" dirty="0" smtClean="0">
                <a:solidFill>
                  <a:schemeClr val="tx1"/>
                </a:solidFill>
              </a:rPr>
              <a:t>of carbon </a:t>
            </a:r>
            <a:r>
              <a:rPr lang="en-GB" dirty="0">
                <a:solidFill>
                  <a:schemeClr val="tx1"/>
                </a:solidFill>
              </a:rPr>
              <a:t>dioxide by </a:t>
            </a:r>
            <a:r>
              <a:rPr lang="en-GB" dirty="0" err="1">
                <a:solidFill>
                  <a:schemeClr val="tx1"/>
                </a:solidFill>
              </a:rPr>
              <a:t>ribulose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bisphosphate</a:t>
            </a:r>
            <a:r>
              <a:rPr lang="en-GB" dirty="0">
                <a:solidFill>
                  <a:schemeClr val="tx1"/>
                </a:solidFill>
              </a:rPr>
              <a:t> to form </a:t>
            </a:r>
            <a:r>
              <a:rPr lang="en-GB" dirty="0" err="1">
                <a:solidFill>
                  <a:schemeClr val="tx1"/>
                </a:solidFill>
              </a:rPr>
              <a:t>glycerate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3-phosphate catalysed </a:t>
            </a:r>
            <a:r>
              <a:rPr lang="en-GB" dirty="0">
                <a:solidFill>
                  <a:schemeClr val="tx1"/>
                </a:solidFill>
              </a:rPr>
              <a:t>by </a:t>
            </a:r>
            <a:r>
              <a:rPr lang="en-GB" dirty="0" err="1">
                <a:solidFill>
                  <a:schemeClr val="tx1"/>
                </a:solidFill>
              </a:rPr>
              <a:t>Rubisco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</a:rPr>
              <a:t>Reduction of </a:t>
            </a:r>
            <a:r>
              <a:rPr lang="en-GB" dirty="0" err="1">
                <a:solidFill>
                  <a:schemeClr val="tx1"/>
                </a:solidFill>
              </a:rPr>
              <a:t>glycerate</a:t>
            </a:r>
            <a:r>
              <a:rPr lang="en-GB" dirty="0">
                <a:solidFill>
                  <a:schemeClr val="tx1"/>
                </a:solidFill>
              </a:rPr>
              <a:t> 3-phosphate to triose phosphate (carbohydrate</a:t>
            </a:r>
            <a:r>
              <a:rPr lang="en-GB" dirty="0" smtClean="0">
                <a:solidFill>
                  <a:schemeClr val="tx1"/>
                </a:solidFill>
              </a:rPr>
              <a:t>), with </a:t>
            </a:r>
            <a:r>
              <a:rPr lang="en-GB" dirty="0">
                <a:solidFill>
                  <a:schemeClr val="tx1"/>
                </a:solidFill>
              </a:rPr>
              <a:t>the regeneration of </a:t>
            </a:r>
            <a:r>
              <a:rPr lang="en-GB" dirty="0" err="1">
                <a:solidFill>
                  <a:schemeClr val="tx1"/>
                </a:solidFill>
              </a:rPr>
              <a:t>ribulose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bisphosphate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</a:rPr>
              <a:t>Other carbohydrates, lipids and amino acids can be made from </a:t>
            </a:r>
            <a:r>
              <a:rPr lang="en-GB" dirty="0" smtClean="0">
                <a:solidFill>
                  <a:schemeClr val="tx1"/>
                </a:solidFill>
              </a:rPr>
              <a:t>the triose </a:t>
            </a:r>
            <a:r>
              <a:rPr lang="en-GB" dirty="0">
                <a:solidFill>
                  <a:schemeClr val="tx1"/>
                </a:solidFill>
              </a:rPr>
              <a:t>phosphate. (No details of chemistry of these processes needed).</a:t>
            </a:r>
          </a:p>
        </p:txBody>
      </p:sp>
    </p:spTree>
    <p:extLst>
      <p:ext uri="{BB962C8B-B14F-4D97-AF65-F5344CB8AC3E}">
        <p14:creationId xmlns:p14="http://schemas.microsoft.com/office/powerpoint/2010/main" val="20729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2536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9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light-independent reaction AKA The Calvin cycle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06222"/>
            <a:ext cx="7050360" cy="528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52120" y="3100318"/>
            <a:ext cx="23762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/>
              <a:t>Glycerate</a:t>
            </a:r>
            <a:r>
              <a:rPr lang="en-GB" dirty="0" smtClean="0"/>
              <a:t> 3-phosphate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203848" y="5840316"/>
            <a:ext cx="29523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Triose phosphate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68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Calvin cycle or carbon fixation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Takes place in the </a:t>
            </a:r>
            <a:r>
              <a:rPr lang="en-GB" dirty="0" err="1" smtClean="0">
                <a:solidFill>
                  <a:srgbClr val="FF0000"/>
                </a:solidFill>
              </a:rPr>
              <a:t>stroma</a:t>
            </a:r>
            <a:r>
              <a:rPr lang="en-GB" dirty="0" smtClean="0"/>
              <a:t> of chloroplasts</a:t>
            </a:r>
          </a:p>
          <a:p>
            <a:r>
              <a:rPr lang="en-GB" dirty="0" smtClean="0"/>
              <a:t>Makes a molecule called </a:t>
            </a:r>
            <a:r>
              <a:rPr lang="en-GB" dirty="0" smtClean="0">
                <a:solidFill>
                  <a:srgbClr val="FF0000"/>
                </a:solidFill>
              </a:rPr>
              <a:t>triose phosphate </a:t>
            </a:r>
            <a:r>
              <a:rPr lang="en-GB" dirty="0" smtClean="0"/>
              <a:t>from </a:t>
            </a:r>
            <a:r>
              <a:rPr lang="en-GB" dirty="0" smtClean="0">
                <a:solidFill>
                  <a:srgbClr val="FF0000"/>
                </a:solidFill>
              </a:rPr>
              <a:t>carbon dioxide </a:t>
            </a:r>
            <a:r>
              <a:rPr lang="en-GB" dirty="0" smtClean="0"/>
              <a:t>and </a:t>
            </a:r>
            <a:r>
              <a:rPr lang="en-GB" dirty="0" err="1" smtClean="0">
                <a:solidFill>
                  <a:srgbClr val="FF0000"/>
                </a:solidFill>
              </a:rPr>
              <a:t>ribulose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bisphosphate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a 5 carbon compound</a:t>
            </a:r>
          </a:p>
          <a:p>
            <a:r>
              <a:rPr lang="en-GB" dirty="0" smtClean="0"/>
              <a:t>Triose phosphate can be used to make </a:t>
            </a:r>
            <a:r>
              <a:rPr lang="en-GB" dirty="0" smtClean="0">
                <a:solidFill>
                  <a:srgbClr val="FF0000"/>
                </a:solidFill>
              </a:rPr>
              <a:t>glucose</a:t>
            </a:r>
            <a:r>
              <a:rPr lang="en-GB" dirty="0" smtClean="0"/>
              <a:t> and other </a:t>
            </a:r>
            <a:r>
              <a:rPr lang="en-GB" dirty="0" smtClean="0">
                <a:solidFill>
                  <a:srgbClr val="FF0000"/>
                </a:solidFill>
              </a:rPr>
              <a:t>useful organic substances</a:t>
            </a:r>
          </a:p>
          <a:p>
            <a:r>
              <a:rPr lang="en-GB" dirty="0" smtClean="0"/>
              <a:t>It needs </a:t>
            </a:r>
            <a:r>
              <a:rPr lang="en-GB" dirty="0" smtClean="0">
                <a:solidFill>
                  <a:srgbClr val="FF0000"/>
                </a:solidFill>
              </a:rPr>
              <a:t>ATP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FF0000"/>
                </a:solidFill>
              </a:rPr>
              <a:t>H</a:t>
            </a:r>
            <a:r>
              <a:rPr lang="en-GB" baseline="30000" dirty="0" smtClean="0">
                <a:solidFill>
                  <a:srgbClr val="FF0000"/>
                </a:solidFill>
              </a:rPr>
              <a:t>+</a:t>
            </a:r>
            <a:r>
              <a:rPr lang="en-GB" baseline="30000" dirty="0" smtClean="0"/>
              <a:t>  </a:t>
            </a:r>
            <a:r>
              <a:rPr lang="en-GB" dirty="0" smtClean="0"/>
              <a:t> ions to keep the cycle going</a:t>
            </a:r>
          </a:p>
          <a:p>
            <a:r>
              <a:rPr lang="en-GB" dirty="0" smtClean="0"/>
              <a:t>The reactions are linked in a </a:t>
            </a:r>
            <a:r>
              <a:rPr lang="en-GB" dirty="0" smtClean="0">
                <a:solidFill>
                  <a:srgbClr val="FF0000"/>
                </a:solidFill>
              </a:rPr>
              <a:t>cycle</a:t>
            </a:r>
            <a:r>
              <a:rPr lang="en-GB" dirty="0" smtClean="0"/>
              <a:t> which means the starting compound, </a:t>
            </a:r>
            <a:r>
              <a:rPr lang="en-GB" dirty="0" err="1" smtClean="0">
                <a:solidFill>
                  <a:srgbClr val="FF0000"/>
                </a:solidFill>
              </a:rPr>
              <a:t>ribulose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bisphosphate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is </a:t>
            </a:r>
            <a:r>
              <a:rPr lang="en-GB" dirty="0" smtClean="0">
                <a:solidFill>
                  <a:srgbClr val="FF0000"/>
                </a:solidFill>
              </a:rPr>
              <a:t>regenerated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00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" y="18142"/>
            <a:ext cx="9125542" cy="684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0945" y="771307"/>
            <a:ext cx="4564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en.wikipedia.org/wiki/Melvin_Calvin</a:t>
            </a:r>
            <a:r>
              <a:rPr lang="en-GB" dirty="0" smtClean="0"/>
              <a:t> </a:t>
            </a:r>
          </a:p>
          <a:p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www.bbc.co.uk/programmes/p011lymf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7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467" y="5661248"/>
            <a:ext cx="2817749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56992"/>
            <a:ext cx="301377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3486199"/>
            <a:ext cx="301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Glycerate</a:t>
            </a:r>
            <a:r>
              <a:rPr lang="en-GB" sz="2400" dirty="0" smtClean="0"/>
              <a:t> 3-phosphate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698467" y="5808419"/>
            <a:ext cx="2683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Triose phosphate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2937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0" y="0"/>
            <a:ext cx="8892480" cy="708586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90F8-7585-42E0-8CBC-29B929C5F77F}" type="datetime1">
              <a:rPr lang="en-GB" smtClean="0"/>
              <a:pPr/>
              <a:t>17/11/2014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6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Phase 1 – Carbon dioxide combines with </a:t>
            </a:r>
            <a:r>
              <a:rPr lang="en-GB" dirty="0" err="1" smtClean="0"/>
              <a:t>ribulose</a:t>
            </a:r>
            <a:r>
              <a:rPr lang="en-GB" dirty="0" smtClean="0"/>
              <a:t> </a:t>
            </a:r>
            <a:r>
              <a:rPr lang="en-GB" dirty="0" err="1" smtClean="0"/>
              <a:t>bisphosphate</a:t>
            </a:r>
            <a:r>
              <a:rPr lang="en-GB" dirty="0" smtClean="0"/>
              <a:t> (</a:t>
            </a:r>
            <a:r>
              <a:rPr lang="en-GB" dirty="0" err="1" smtClean="0"/>
              <a:t>RuBP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</a:t>
            </a:r>
            <a:r>
              <a:rPr lang="en-GB" baseline="-25000" dirty="0" smtClean="0">
                <a:solidFill>
                  <a:srgbClr val="FF0000"/>
                </a:solidFill>
              </a:rPr>
              <a:t>2</a:t>
            </a:r>
            <a:r>
              <a:rPr lang="en-GB" baseline="-25000" dirty="0" smtClean="0"/>
              <a:t>  </a:t>
            </a:r>
            <a:r>
              <a:rPr lang="en-GB" dirty="0"/>
              <a:t> </a:t>
            </a:r>
            <a:r>
              <a:rPr lang="en-GB" dirty="0" smtClean="0"/>
              <a:t>enters the leaf through </a:t>
            </a:r>
            <a:r>
              <a:rPr lang="en-GB" dirty="0" smtClean="0">
                <a:solidFill>
                  <a:srgbClr val="FF0000"/>
                </a:solidFill>
              </a:rPr>
              <a:t>stomata</a:t>
            </a:r>
            <a:r>
              <a:rPr lang="en-GB" dirty="0" smtClean="0"/>
              <a:t> and diffuses into the </a:t>
            </a:r>
            <a:r>
              <a:rPr lang="en-GB" dirty="0" err="1" smtClean="0">
                <a:solidFill>
                  <a:srgbClr val="FF0000"/>
                </a:solidFill>
              </a:rPr>
              <a:t>stroma</a:t>
            </a:r>
            <a:r>
              <a:rPr lang="en-GB" dirty="0" smtClean="0"/>
              <a:t> of chloroplasts</a:t>
            </a:r>
          </a:p>
          <a:p>
            <a:r>
              <a:rPr lang="en-GB" dirty="0" smtClean="0"/>
              <a:t>Here, it’s combined with </a:t>
            </a:r>
            <a:r>
              <a:rPr lang="en-GB" dirty="0" err="1" smtClean="0">
                <a:solidFill>
                  <a:srgbClr val="FF0000"/>
                </a:solidFill>
              </a:rPr>
              <a:t>RuBP</a:t>
            </a:r>
            <a:r>
              <a:rPr lang="en-GB" dirty="0" smtClean="0"/>
              <a:t>, a </a:t>
            </a:r>
            <a:r>
              <a:rPr lang="en-GB" dirty="0" smtClean="0">
                <a:solidFill>
                  <a:srgbClr val="FF0000"/>
                </a:solidFill>
              </a:rPr>
              <a:t>5-carbon</a:t>
            </a:r>
            <a:r>
              <a:rPr lang="en-GB" dirty="0" smtClean="0"/>
              <a:t> compound. This gives an </a:t>
            </a:r>
            <a:r>
              <a:rPr lang="en-GB" dirty="0" smtClean="0">
                <a:solidFill>
                  <a:srgbClr val="FF0000"/>
                </a:solidFill>
              </a:rPr>
              <a:t>unstable 6-carbon </a:t>
            </a:r>
            <a:r>
              <a:rPr lang="en-GB" dirty="0" smtClean="0"/>
              <a:t>compound which quickly breaks down into </a:t>
            </a:r>
            <a:r>
              <a:rPr lang="en-GB" dirty="0" smtClean="0">
                <a:solidFill>
                  <a:srgbClr val="FF0000"/>
                </a:solidFill>
              </a:rPr>
              <a:t>two</a:t>
            </a:r>
            <a:r>
              <a:rPr lang="en-GB" dirty="0" smtClean="0"/>
              <a:t> molecules of a </a:t>
            </a:r>
            <a:r>
              <a:rPr lang="en-GB" dirty="0" smtClean="0">
                <a:solidFill>
                  <a:srgbClr val="FF0000"/>
                </a:solidFill>
              </a:rPr>
              <a:t>3-carbon</a:t>
            </a:r>
            <a:r>
              <a:rPr lang="en-GB" dirty="0" smtClean="0"/>
              <a:t> compound called </a:t>
            </a:r>
            <a:r>
              <a:rPr lang="en-GB" dirty="0" err="1" smtClean="0">
                <a:solidFill>
                  <a:srgbClr val="FF0000"/>
                </a:solidFill>
              </a:rPr>
              <a:t>glycerate</a:t>
            </a:r>
            <a:r>
              <a:rPr lang="en-GB" dirty="0" smtClean="0">
                <a:solidFill>
                  <a:srgbClr val="FF0000"/>
                </a:solidFill>
              </a:rPr>
              <a:t> 3-phosphate (GP)</a:t>
            </a:r>
          </a:p>
          <a:p>
            <a:r>
              <a:rPr lang="en-GB" dirty="0" smtClean="0"/>
              <a:t>The enzyme  </a:t>
            </a:r>
            <a:r>
              <a:rPr lang="en-GB" dirty="0" err="1" smtClean="0">
                <a:solidFill>
                  <a:srgbClr val="FF0000"/>
                </a:solidFill>
              </a:rPr>
              <a:t>Rubisco</a:t>
            </a:r>
            <a:r>
              <a:rPr lang="en-GB" dirty="0" smtClean="0"/>
              <a:t> ( </a:t>
            </a:r>
            <a:r>
              <a:rPr lang="en-GB" dirty="0" err="1" smtClean="0"/>
              <a:t>Ribulose</a:t>
            </a:r>
            <a:r>
              <a:rPr lang="en-GB" dirty="0" smtClean="0"/>
              <a:t> </a:t>
            </a:r>
            <a:r>
              <a:rPr lang="en-GB" dirty="0" err="1" smtClean="0"/>
              <a:t>bisphosphate</a:t>
            </a:r>
            <a:r>
              <a:rPr lang="en-GB" dirty="0" smtClean="0"/>
              <a:t> carboxylase) catalyses the reaction between the two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4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587</Words>
  <Application>Microsoft Office PowerPoint</Application>
  <PresentationFormat>On-screen Show (4:3)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Objectives I should be able to describe…</vt:lpstr>
      <vt:lpstr>PowerPoint Presentation</vt:lpstr>
      <vt:lpstr>The light-independent reaction AKA The Calvin cycle</vt:lpstr>
      <vt:lpstr>The Calvin cycle or carbon fixation</vt:lpstr>
      <vt:lpstr>PowerPoint Presentation</vt:lpstr>
      <vt:lpstr>PowerPoint Presentation</vt:lpstr>
      <vt:lpstr>PowerPoint Presentation</vt:lpstr>
      <vt:lpstr>Phase 1 – Carbon dioxide combines with ribulose bisphosphate (RuBP)</vt:lpstr>
      <vt:lpstr>PowerPoint Presentation</vt:lpstr>
      <vt:lpstr>Phase 2 – ATP and reduced NADP reduces GP to triose phosphate (TP)</vt:lpstr>
      <vt:lpstr>PowerPoint Presentation</vt:lpstr>
      <vt:lpstr>Phase 3 – RuBP is regenerated</vt:lpstr>
      <vt:lpstr>PowerPoint Presentation</vt:lpstr>
      <vt:lpstr>Useful organic substances</vt:lpstr>
      <vt:lpstr>How many turns does the Calvin cycle need to make one hexose sugar?</vt:lpstr>
      <vt:lpstr>PowerPoint Presentation</vt:lpstr>
    </vt:vector>
  </TitlesOfParts>
  <Company>City of Bristol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 The Importance of ATP</dc:title>
  <dc:creator>Project 2003 User</dc:creator>
  <cp:lastModifiedBy>Anthony Lovat</cp:lastModifiedBy>
  <cp:revision>47</cp:revision>
  <dcterms:created xsi:type="dcterms:W3CDTF">2012-05-22T08:35:20Z</dcterms:created>
  <dcterms:modified xsi:type="dcterms:W3CDTF">2014-11-17T09:50:03Z</dcterms:modified>
</cp:coreProperties>
</file>