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159"/>
  </p:notesMasterIdLst>
  <p:sldIdLst>
    <p:sldId id="258" r:id="rId2"/>
    <p:sldId id="340" r:id="rId3"/>
    <p:sldId id="341" r:id="rId4"/>
    <p:sldId id="342"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259" r:id="rId20"/>
    <p:sldId id="260" r:id="rId21"/>
    <p:sldId id="261" r:id="rId22"/>
    <p:sldId id="262" r:id="rId23"/>
    <p:sldId id="263" r:id="rId24"/>
    <p:sldId id="264" r:id="rId25"/>
    <p:sldId id="265" r:id="rId26"/>
    <p:sldId id="266" r:id="rId27"/>
    <p:sldId id="267" r:id="rId28"/>
    <p:sldId id="268" r:id="rId29"/>
    <p:sldId id="269" r:id="rId30"/>
    <p:sldId id="357" r:id="rId31"/>
    <p:sldId id="294" r:id="rId32"/>
    <p:sldId id="358" r:id="rId33"/>
    <p:sldId id="360" r:id="rId34"/>
    <p:sldId id="361" r:id="rId35"/>
    <p:sldId id="362" r:id="rId36"/>
    <p:sldId id="271" r:id="rId37"/>
    <p:sldId id="272" r:id="rId38"/>
    <p:sldId id="273" r:id="rId39"/>
    <p:sldId id="274" r:id="rId40"/>
    <p:sldId id="275" r:id="rId41"/>
    <p:sldId id="325" r:id="rId42"/>
    <p:sldId id="276" r:id="rId43"/>
    <p:sldId id="326" r:id="rId44"/>
    <p:sldId id="327" r:id="rId45"/>
    <p:sldId id="328" r:id="rId46"/>
    <p:sldId id="329" r:id="rId47"/>
    <p:sldId id="330" r:id="rId48"/>
    <p:sldId id="278" r:id="rId49"/>
    <p:sldId id="279" r:id="rId50"/>
    <p:sldId id="331" r:id="rId51"/>
    <p:sldId id="277" r:id="rId52"/>
    <p:sldId id="332" r:id="rId53"/>
    <p:sldId id="333" r:id="rId54"/>
    <p:sldId id="334" r:id="rId55"/>
    <p:sldId id="335" r:id="rId56"/>
    <p:sldId id="336" r:id="rId57"/>
    <p:sldId id="337" r:id="rId58"/>
    <p:sldId id="338" r:id="rId59"/>
    <p:sldId id="284" r:id="rId60"/>
    <p:sldId id="339" r:id="rId61"/>
    <p:sldId id="364" r:id="rId62"/>
    <p:sldId id="365"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280" r:id="rId85"/>
    <p:sldId id="281" r:id="rId86"/>
    <p:sldId id="282" r:id="rId87"/>
    <p:sldId id="283" r:id="rId88"/>
    <p:sldId id="285" r:id="rId89"/>
    <p:sldId id="286" r:id="rId90"/>
    <p:sldId id="287" r:id="rId91"/>
    <p:sldId id="288" r:id="rId92"/>
    <p:sldId id="290" r:id="rId93"/>
    <p:sldId id="291" r:id="rId94"/>
    <p:sldId id="292" r:id="rId95"/>
    <p:sldId id="304" r:id="rId96"/>
    <p:sldId id="305" r:id="rId97"/>
    <p:sldId id="306" r:id="rId98"/>
    <p:sldId id="307" r:id="rId99"/>
    <p:sldId id="308" r:id="rId100"/>
    <p:sldId id="309" r:id="rId101"/>
    <p:sldId id="310" r:id="rId102"/>
    <p:sldId id="311" r:id="rId103"/>
    <p:sldId id="312" r:id="rId104"/>
    <p:sldId id="313" r:id="rId105"/>
    <p:sldId id="314" r:id="rId106"/>
    <p:sldId id="315" r:id="rId107"/>
    <p:sldId id="316" r:id="rId108"/>
    <p:sldId id="317" r:id="rId109"/>
    <p:sldId id="318" r:id="rId110"/>
    <p:sldId id="319" r:id="rId111"/>
    <p:sldId id="320" r:id="rId112"/>
    <p:sldId id="321" r:id="rId113"/>
    <p:sldId id="322" r:id="rId114"/>
    <p:sldId id="323" r:id="rId115"/>
    <p:sldId id="295" r:id="rId116"/>
    <p:sldId id="403" r:id="rId117"/>
    <p:sldId id="297" r:id="rId118"/>
    <p:sldId id="298" r:id="rId119"/>
    <p:sldId id="299" r:id="rId120"/>
    <p:sldId id="300" r:id="rId121"/>
    <p:sldId id="390" r:id="rId122"/>
    <p:sldId id="388" r:id="rId123"/>
    <p:sldId id="391" r:id="rId124"/>
    <p:sldId id="392" r:id="rId125"/>
    <p:sldId id="393" r:id="rId126"/>
    <p:sldId id="394" r:id="rId127"/>
    <p:sldId id="404" r:id="rId128"/>
    <p:sldId id="395" r:id="rId129"/>
    <p:sldId id="396" r:id="rId130"/>
    <p:sldId id="397" r:id="rId131"/>
    <p:sldId id="398" r:id="rId132"/>
    <p:sldId id="399" r:id="rId133"/>
    <p:sldId id="400" r:id="rId134"/>
    <p:sldId id="401" r:id="rId135"/>
    <p:sldId id="402"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7" r:id="rId149"/>
    <p:sldId id="418" r:id="rId150"/>
    <p:sldId id="424" r:id="rId151"/>
    <p:sldId id="419" r:id="rId152"/>
    <p:sldId id="420" r:id="rId153"/>
    <p:sldId id="421" r:id="rId154"/>
    <p:sldId id="426" r:id="rId155"/>
    <p:sldId id="422" r:id="rId156"/>
    <p:sldId id="423" r:id="rId157"/>
    <p:sldId id="425" r:id="rId158"/>
  </p:sldIdLst>
  <p:sldSz cx="9144000" cy="6858000" type="screen4x3"/>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60" autoAdjust="0"/>
  </p:normalViewPr>
  <p:slideViewPr>
    <p:cSldViewPr>
      <p:cViewPr varScale="1">
        <p:scale>
          <a:sx n="81" d="100"/>
          <a:sy n="81"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F5072BD0-5CEB-4FF3-8280-9F3B90FD61A6}" type="datetimeFigureOut">
              <a:rPr lang="en-GB" smtClean="0"/>
              <a:pPr/>
              <a:t>11/02/2014</a:t>
            </a:fld>
            <a:endParaRPr lang="en-GB"/>
          </a:p>
        </p:txBody>
      </p:sp>
      <p:sp>
        <p:nvSpPr>
          <p:cNvPr id="4" name="Slide Image Placeholder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15153"/>
            <a:ext cx="548640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3D32612F-1F5D-4ADD-9EEE-F7F5F7F3860E}" type="slidenum">
              <a:rPr lang="en-GB" smtClean="0"/>
              <a:pPr/>
              <a:t>‹#›</a:t>
            </a:fld>
            <a:endParaRPr lang="en-GB"/>
          </a:p>
        </p:txBody>
      </p:sp>
    </p:spTree>
    <p:extLst>
      <p:ext uri="{BB962C8B-B14F-4D97-AF65-F5344CB8AC3E}">
        <p14:creationId xmlns:p14="http://schemas.microsoft.com/office/powerpoint/2010/main" val="1628329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B3B7C-E89F-4985-A908-792A4585EA25}" type="slidenum">
              <a:rPr lang="en-US"/>
              <a:pPr/>
              <a:t>2</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740393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DF7F9-1312-4799-BAFD-C6496B44D441}" type="slidenum">
              <a:rPr lang="en-US"/>
              <a:pPr/>
              <a:t>11</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82930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B3975-A9E2-4101-9BE9-E74214216CE5}" type="slidenum">
              <a:rPr lang="en-US"/>
              <a:pPr/>
              <a:t>12</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15735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E0308-7FE2-418D-9BF7-7C40D31986DD}" type="slidenum">
              <a:rPr lang="en-US"/>
              <a:pPr/>
              <a:t>13</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56701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38F415-0A9B-4867-A5B3-D231C1FDF706}" type="slidenum">
              <a:rPr lang="en-US"/>
              <a:pPr/>
              <a:t>14</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114948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41B99-819F-4BB5-9A61-F22698F61AD4}" type="slidenum">
              <a:rPr lang="en-US"/>
              <a:pPr/>
              <a:t>15</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55320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B2A9A-62C8-44F3-BAB7-CED0F1C6DDEF}" type="slidenum">
              <a:rPr lang="en-GB"/>
              <a:pPr/>
              <a:t>16</a:t>
            </a:fld>
            <a:endParaRPr lang="en-GB"/>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4460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AB67F-572D-492F-8B01-D423102C55B8}" type="slidenum">
              <a:rPr lang="en-GB"/>
              <a:pPr/>
              <a:t>17</a:t>
            </a:fld>
            <a:endParaRPr lang="en-GB"/>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6794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F6307-9AC2-4D1C-B4EA-FA814891E328}" type="slidenum">
              <a:rPr lang="en-GB"/>
              <a:pPr/>
              <a:t>18</a:t>
            </a:fld>
            <a:endParaRPr lang="en-GB"/>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74601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D32612F-1F5D-4ADD-9EEE-F7F5F7F3860E}" type="slidenum">
              <a:rPr lang="en-GB" smtClean="0"/>
              <a:pPr/>
              <a:t>31</a:t>
            </a:fld>
            <a:endParaRPr lang="en-GB"/>
          </a:p>
        </p:txBody>
      </p:sp>
    </p:spTree>
    <p:extLst>
      <p:ext uri="{BB962C8B-B14F-4D97-AF65-F5344CB8AC3E}">
        <p14:creationId xmlns:p14="http://schemas.microsoft.com/office/powerpoint/2010/main" val="370719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3EB3F-C0EB-42E0-9E46-C613F9771E0B}" type="slidenum">
              <a:rPr lang="en-GB"/>
              <a:pPr/>
              <a:t>36</a:t>
            </a:fld>
            <a:endParaRPr lang="en-GB"/>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2406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D3100-6A6E-4893-B0A6-B8ED2EE64DAA}" type="slidenum">
              <a:rPr lang="en-US"/>
              <a:pPr/>
              <a:t>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683613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3E831-BB3B-424C-B525-5AAF1ABFB6BD}" type="slidenum">
              <a:rPr lang="en-GB"/>
              <a:pPr/>
              <a:t>37</a:t>
            </a:fld>
            <a:endParaRPr lang="en-GB"/>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8492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Genotype</a:t>
            </a:r>
            <a:endParaRPr lang="en-US" dirty="0" smtClean="0"/>
          </a:p>
          <a:p>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63</a:t>
            </a:fld>
            <a:endParaRPr lang="en-US"/>
          </a:p>
        </p:txBody>
      </p:sp>
    </p:spTree>
    <p:extLst>
      <p:ext uri="{BB962C8B-B14F-4D97-AF65-F5344CB8AC3E}">
        <p14:creationId xmlns:p14="http://schemas.microsoft.com/office/powerpoint/2010/main" val="1780125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Allele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64</a:t>
            </a:fld>
            <a:endParaRPr lang="en-US"/>
          </a:p>
        </p:txBody>
      </p:sp>
    </p:spTree>
    <p:extLst>
      <p:ext uri="{BB962C8B-B14F-4D97-AF65-F5344CB8AC3E}">
        <p14:creationId xmlns:p14="http://schemas.microsoft.com/office/powerpoint/2010/main" val="3905496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Homozygote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65</a:t>
            </a:fld>
            <a:endParaRPr lang="en-US"/>
          </a:p>
        </p:txBody>
      </p:sp>
    </p:spTree>
    <p:extLst>
      <p:ext uri="{BB962C8B-B14F-4D97-AF65-F5344CB8AC3E}">
        <p14:creationId xmlns:p14="http://schemas.microsoft.com/office/powerpoint/2010/main" val="3145769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Phenotype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E2F0558-C43B-47B1-BF17-4CD6543C772A}" type="slidenum">
              <a:rPr lang="en-US" smtClean="0"/>
              <a:pPr/>
              <a:t>66</a:t>
            </a:fld>
            <a:endParaRPr lang="en-US"/>
          </a:p>
        </p:txBody>
      </p:sp>
    </p:spTree>
    <p:extLst>
      <p:ext uri="{BB962C8B-B14F-4D97-AF65-F5344CB8AC3E}">
        <p14:creationId xmlns:p14="http://schemas.microsoft.com/office/powerpoint/2010/main" val="3943543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Dominant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67</a:t>
            </a:fld>
            <a:endParaRPr lang="en-US"/>
          </a:p>
        </p:txBody>
      </p:sp>
    </p:spTree>
    <p:extLst>
      <p:ext uri="{BB962C8B-B14F-4D97-AF65-F5344CB8AC3E}">
        <p14:creationId xmlns:p14="http://schemas.microsoft.com/office/powerpoint/2010/main" val="2999460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Heterozygote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68</a:t>
            </a:fld>
            <a:endParaRPr lang="en-US"/>
          </a:p>
        </p:txBody>
      </p:sp>
    </p:spTree>
    <p:extLst>
      <p:ext uri="{BB962C8B-B14F-4D97-AF65-F5344CB8AC3E}">
        <p14:creationId xmlns:p14="http://schemas.microsoft.com/office/powerpoint/2010/main" val="201564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Codominant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69</a:t>
            </a:fld>
            <a:endParaRPr lang="en-US"/>
          </a:p>
        </p:txBody>
      </p:sp>
    </p:spTree>
    <p:extLst>
      <p:ext uri="{BB962C8B-B14F-4D97-AF65-F5344CB8AC3E}">
        <p14:creationId xmlns:p14="http://schemas.microsoft.com/office/powerpoint/2010/main" val="3003900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Monohybrid cross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70</a:t>
            </a:fld>
            <a:endParaRPr lang="en-US"/>
          </a:p>
        </p:txBody>
      </p:sp>
    </p:spTree>
    <p:extLst>
      <p:ext uri="{BB962C8B-B14F-4D97-AF65-F5344CB8AC3E}">
        <p14:creationId xmlns:p14="http://schemas.microsoft.com/office/powerpoint/2010/main" val="3311344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Recessive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71</a:t>
            </a:fld>
            <a:endParaRPr lang="en-US"/>
          </a:p>
        </p:txBody>
      </p:sp>
    </p:spTree>
    <p:extLst>
      <p:ext uri="{BB962C8B-B14F-4D97-AF65-F5344CB8AC3E}">
        <p14:creationId xmlns:p14="http://schemas.microsoft.com/office/powerpoint/2010/main" val="139390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88F2B1-644F-43CC-94E3-C7E532342E12}" type="slidenum">
              <a:rPr lang="en-US"/>
              <a:pPr/>
              <a:t>4</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661837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linkage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72</a:t>
            </a:fld>
            <a:endParaRPr lang="en-US"/>
          </a:p>
        </p:txBody>
      </p:sp>
    </p:spTree>
    <p:extLst>
      <p:ext uri="{BB962C8B-B14F-4D97-AF65-F5344CB8AC3E}">
        <p14:creationId xmlns:p14="http://schemas.microsoft.com/office/powerpoint/2010/main" val="1610507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Epistasis	</a:t>
            </a:r>
            <a:r>
              <a:rPr lang="en-GB"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73</a:t>
            </a:fld>
            <a:endParaRPr lang="en-US"/>
          </a:p>
        </p:txBody>
      </p:sp>
    </p:spTree>
    <p:extLst>
      <p:ext uri="{BB962C8B-B14F-4D97-AF65-F5344CB8AC3E}">
        <p14:creationId xmlns:p14="http://schemas.microsoft.com/office/powerpoint/2010/main" val="1213843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Hypostatic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74</a:t>
            </a:fld>
            <a:endParaRPr lang="en-US"/>
          </a:p>
        </p:txBody>
      </p:sp>
    </p:spTree>
    <p:extLst>
      <p:ext uri="{BB962C8B-B14F-4D97-AF65-F5344CB8AC3E}">
        <p14:creationId xmlns:p14="http://schemas.microsoft.com/office/powerpoint/2010/main" val="4232328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Chi-squared test		</a:t>
            </a:r>
            <a:endParaRPr lang="en-US"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75</a:t>
            </a:fld>
            <a:endParaRPr lang="en-US"/>
          </a:p>
        </p:txBody>
      </p:sp>
    </p:spTree>
    <p:extLst>
      <p:ext uri="{BB962C8B-B14F-4D97-AF65-F5344CB8AC3E}">
        <p14:creationId xmlns:p14="http://schemas.microsoft.com/office/powerpoint/2010/main" val="2541863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Locus	</a:t>
            </a:r>
            <a:endParaRPr lang="en-US" dirty="0"/>
          </a:p>
        </p:txBody>
      </p:sp>
      <p:sp>
        <p:nvSpPr>
          <p:cNvPr id="4" name="Slide Number Placeholder 3"/>
          <p:cNvSpPr>
            <a:spLocks noGrp="1"/>
          </p:cNvSpPr>
          <p:nvPr>
            <p:ph type="sldNum" sz="quarter" idx="10"/>
          </p:nvPr>
        </p:nvSpPr>
        <p:spPr/>
        <p:txBody>
          <a:bodyPr/>
          <a:lstStyle/>
          <a:p>
            <a:fld id="{0E2F0558-C43B-47B1-BF17-4CD6543C772A}" type="slidenum">
              <a:rPr lang="en-US" smtClean="0"/>
              <a:pPr/>
              <a:t>76</a:t>
            </a:fld>
            <a:endParaRPr lang="en-US"/>
          </a:p>
        </p:txBody>
      </p:sp>
    </p:spTree>
    <p:extLst>
      <p:ext uri="{BB962C8B-B14F-4D97-AF65-F5344CB8AC3E}">
        <p14:creationId xmlns:p14="http://schemas.microsoft.com/office/powerpoint/2010/main" val="3923982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Students to complete questions.</a:t>
            </a:r>
          </a:p>
        </p:txBody>
      </p:sp>
      <p:sp>
        <p:nvSpPr>
          <p:cNvPr id="4" name="Slide Number Placeholder 3"/>
          <p:cNvSpPr>
            <a:spLocks noGrp="1"/>
          </p:cNvSpPr>
          <p:nvPr>
            <p:ph type="sldNum" sz="quarter" idx="5"/>
          </p:nvPr>
        </p:nvSpPr>
        <p:spPr/>
        <p:txBody>
          <a:bodyPr/>
          <a:lstStyle/>
          <a:p>
            <a:pPr>
              <a:defRPr/>
            </a:pPr>
            <a:fld id="{5ECCBF3D-8973-4ECB-A10C-739E054B8A39}" type="slidenum">
              <a:rPr lang="en-GB" smtClean="0"/>
              <a:pPr>
                <a:defRPr/>
              </a:pPr>
              <a:t>92</a:t>
            </a:fld>
            <a:endParaRPr lang="en-GB"/>
          </a:p>
        </p:txBody>
      </p:sp>
    </p:spTree>
    <p:extLst>
      <p:ext uri="{BB962C8B-B14F-4D97-AF65-F5344CB8AC3E}">
        <p14:creationId xmlns:p14="http://schemas.microsoft.com/office/powerpoint/2010/main" val="2888597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t>Students to use the table at the top of the page to determine the genotype of an imaginary animal. For each characteristic they flick a coin; heads their monster has a dominant allele, tails a recessive. They need to flip the coin twice for each characteristic i.e. For skin colour Head + Tails = genotype Rr. </a:t>
            </a:r>
          </a:p>
          <a:p>
            <a:endParaRPr lang="en-GB" smtClean="0"/>
          </a:p>
          <a:p>
            <a:r>
              <a:rPr lang="en-GB" smtClean="0"/>
              <a:t>Students complete the table then using the phenotype information draw a sketch of their monster in the box on the bottom left. </a:t>
            </a:r>
          </a:p>
          <a:p>
            <a:endParaRPr lang="en-GB" smtClean="0"/>
          </a:p>
          <a:p>
            <a:r>
              <a:rPr lang="en-GB" smtClean="0"/>
              <a:t>Then students work with a partner to breed their monsters together. They select one characteristic and use the genetic cross diagram (bottom right) to work out the genotypes of potential offspring.  This could lead into a discussion on creating new variations.......</a:t>
            </a:r>
          </a:p>
          <a:p>
            <a:endParaRPr lang="en-GB" smtClean="0"/>
          </a:p>
        </p:txBody>
      </p:sp>
      <p:sp>
        <p:nvSpPr>
          <p:cNvPr id="4" name="Slide Number Placeholder 3"/>
          <p:cNvSpPr>
            <a:spLocks noGrp="1"/>
          </p:cNvSpPr>
          <p:nvPr>
            <p:ph type="sldNum" sz="quarter" idx="5"/>
          </p:nvPr>
        </p:nvSpPr>
        <p:spPr/>
        <p:txBody>
          <a:bodyPr/>
          <a:lstStyle/>
          <a:p>
            <a:pPr>
              <a:defRPr/>
            </a:pPr>
            <a:fld id="{BA31F80D-5839-4EEB-BED4-CFDD020BBF65}" type="slidenum">
              <a:rPr lang="en-GB" smtClean="0"/>
              <a:pPr>
                <a:defRPr/>
              </a:pPr>
              <a:t>93</a:t>
            </a:fld>
            <a:endParaRPr lang="en-GB"/>
          </a:p>
        </p:txBody>
      </p:sp>
    </p:spTree>
    <p:extLst>
      <p:ext uri="{BB962C8B-B14F-4D97-AF65-F5344CB8AC3E}">
        <p14:creationId xmlns:p14="http://schemas.microsoft.com/office/powerpoint/2010/main" val="3335555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B77E6D-6E05-4C0D-B9C9-A798ECA03A11}" type="slidenum">
              <a:rPr lang="en-GB"/>
              <a:pPr eaLnBrk="1" hangingPunct="1"/>
              <a:t>149</a:t>
            </a:fld>
            <a:endParaRPr lang="en-GB"/>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55410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E55217-83A4-471F-ACC6-25879840F9C2}" type="slidenum">
              <a:rPr lang="en-GB"/>
              <a:pPr eaLnBrk="1" hangingPunct="1"/>
              <a:t>151</a:t>
            </a:fld>
            <a:endParaRPr lang="en-GB"/>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94674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88FB25-DFE8-48D1-8C8B-B2E86AB48C55}" type="slidenum">
              <a:rPr lang="en-GB"/>
              <a:pPr eaLnBrk="1" hangingPunct="1"/>
              <a:t>152</a:t>
            </a:fld>
            <a:endParaRPr lang="en-GB"/>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2401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D23386-5D01-4BC2-B195-B01A3A2EF600}" type="slidenum">
              <a:rPr lang="en-US"/>
              <a:pPr/>
              <a:t>5</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83806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A2BA78-FD2A-4AAE-BF5C-5160C652D0C7}" type="slidenum">
              <a:rPr lang="en-GB"/>
              <a:pPr eaLnBrk="1" hangingPunct="1"/>
              <a:t>153</a:t>
            </a:fld>
            <a:endParaRPr lang="en-GB"/>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6897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DFE5A1-ED08-445E-B263-64A11BCF18FC}" type="slidenum">
              <a:rPr lang="en-GB"/>
              <a:pPr eaLnBrk="1" hangingPunct="1"/>
              <a:t>155</a:t>
            </a:fld>
            <a:endParaRPr lang="en-GB"/>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96481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9D4147-5EE2-4C0E-B240-F67C0AEFF368}" type="slidenum">
              <a:rPr lang="en-GB"/>
              <a:pPr eaLnBrk="1" hangingPunct="1"/>
              <a:t>156</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42794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155365-A4D6-40B4-A72E-3F5A9FEB5D2C}" type="slidenum">
              <a:rPr lang="en-US"/>
              <a:pPr/>
              <a:t>6</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04610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3F6D50-1B26-40ED-931C-98ED12105DD8}" type="slidenum">
              <a:rPr lang="en-US"/>
              <a:pPr/>
              <a:t>7</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28201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1A1C4-17E2-4056-AB6B-2477C72C1AF9}" type="slidenum">
              <a:rPr lang="en-US"/>
              <a:pPr/>
              <a:t>8</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40488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5A97B-753B-44E1-B3F3-156492ECF22D}" type="slidenum">
              <a:rPr lang="en-US"/>
              <a:pPr/>
              <a:t>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14540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62E96-197F-43ED-899F-8A5BF5DBC29E}" type="slidenum">
              <a:rPr lang="en-US"/>
              <a:pPr/>
              <a:t>10</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448514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64D17643-CDA7-4C40-8348-7D319F88DDBC}" type="datetime1">
              <a:rPr lang="en-GB" smtClean="0"/>
              <a:pPr/>
              <a:t>11/02/2014</a:t>
            </a:fld>
            <a:r>
              <a:rPr lang="en-GB" smtClean="0"/>
              <a:t> </a:t>
            </a:r>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smtClean="0"/>
              <a:t>Mr A Lovat </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C189E12-4EBC-49B6-AD2A-A00411212FCA}" type="slidenum">
              <a:rPr lang="en-GB" smtClean="0"/>
              <a:pPr/>
              <a:t>‹#›</a:t>
            </a:fld>
            <a:endParaRPr lang="en-GB" dirty="0"/>
          </a:p>
        </p:txBody>
      </p:sp>
      <p:pic>
        <p:nvPicPr>
          <p:cNvPr id="7" name="Picture 6" descr="imagesCABUHI9K.jpg"/>
          <p:cNvPicPr>
            <a:picLocks noChangeAspect="1"/>
          </p:cNvPicPr>
          <p:nvPr userDrawn="1"/>
        </p:nvPicPr>
        <p:blipFill>
          <a:blip r:embed="rId2" cstate="print"/>
          <a:stretch>
            <a:fillRect/>
          </a:stretch>
        </p:blipFill>
        <p:spPr>
          <a:xfrm>
            <a:off x="1" y="1"/>
            <a:ext cx="1763688" cy="7997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E9082F-4094-4C0C-947B-285F7E4C5120}" type="datetime1">
              <a:rPr lang="en-GB" smtClean="0"/>
              <a:pPr/>
              <a:t>11/02/2014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FEC119-6C58-4C51-B76C-202740C2B6AE}" type="datetime1">
              <a:rPr lang="en-GB" smtClean="0"/>
              <a:pPr/>
              <a:t>11/02/2014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45E68F3-6F04-4667-9558-29B0CE8274B8}"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D8F93F3-F62F-4559-B4D6-E3BA325D5C6C}"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600200"/>
            <a:ext cx="4038600" cy="4525963"/>
          </a:xfrm>
        </p:spPr>
        <p:txBody>
          <a:bodyPr/>
          <a:lstStyle/>
          <a:p>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343E629-D4FE-4D4F-9910-09C04C21FEF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2CA0C4B-9F29-46BE-9901-1B1ED01A8FCF}" type="slidenum">
              <a:rPr lang="en-US"/>
              <a:pPr/>
              <a:t>‹#›</a:t>
            </a:fld>
            <a:endParaRPr lang="en-US"/>
          </a:p>
        </p:txBody>
      </p:sp>
    </p:spTree>
    <p:extLst>
      <p:ext uri="{BB962C8B-B14F-4D97-AF65-F5344CB8AC3E}">
        <p14:creationId xmlns:p14="http://schemas.microsoft.com/office/powerpoint/2010/main" val="2322723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A4E61BA-8D37-4CFF-8851-35B08F2F9E1B}" type="slidenum">
              <a:rPr lang="en-US"/>
              <a:pPr/>
              <a:t>‹#›</a:t>
            </a:fld>
            <a:endParaRPr lang="en-US"/>
          </a:p>
        </p:txBody>
      </p:sp>
    </p:spTree>
    <p:extLst>
      <p:ext uri="{BB962C8B-B14F-4D97-AF65-F5344CB8AC3E}">
        <p14:creationId xmlns:p14="http://schemas.microsoft.com/office/powerpoint/2010/main" val="336072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F5DC394-0CA4-47AE-9E0D-A72019AEE523}" type="datetime1">
              <a:rPr lang="en-GB" smtClean="0"/>
              <a:pPr/>
              <a:t>11/02/2014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1F3418-91B3-4362-8E5C-7A6AD97A41B1}" type="datetime1">
              <a:rPr lang="en-GB" smtClean="0"/>
              <a:pPr/>
              <a:t>11/02/2014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9790F8-7585-42E0-8CBC-29B929C5F77F}" type="datetime1">
              <a:rPr lang="en-GB" smtClean="0"/>
              <a:pPr/>
              <a:t>11/02/2014</a:t>
            </a:fld>
            <a:endParaRPr lang="en-GB"/>
          </a:p>
        </p:txBody>
      </p:sp>
      <p:sp>
        <p:nvSpPr>
          <p:cNvPr id="6" name="Footer Placeholder 5"/>
          <p:cNvSpPr>
            <a:spLocks noGrp="1"/>
          </p:cNvSpPr>
          <p:nvPr>
            <p:ph type="ftr" sz="quarter" idx="11"/>
          </p:nvPr>
        </p:nvSpPr>
        <p:spPr/>
        <p:txBody>
          <a:bodyPr/>
          <a:lstStyle/>
          <a:p>
            <a:r>
              <a:rPr lang="en-GB" smtClean="0"/>
              <a:t>Mr A Lovat </a:t>
            </a:r>
            <a:endParaRPr lang="en-GB"/>
          </a:p>
        </p:txBody>
      </p:sp>
      <p:sp>
        <p:nvSpPr>
          <p:cNvPr id="7" name="Slide Number Placeholder 6"/>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DBD5799-C92C-4066-8CDA-4CDB3463D745}" type="datetime1">
              <a:rPr lang="en-GB" smtClean="0"/>
              <a:pPr/>
              <a:t>11/02/2014</a:t>
            </a:fld>
            <a:endParaRPr lang="en-GB"/>
          </a:p>
        </p:txBody>
      </p:sp>
      <p:sp>
        <p:nvSpPr>
          <p:cNvPr id="8" name="Footer Placeholder 7"/>
          <p:cNvSpPr>
            <a:spLocks noGrp="1"/>
          </p:cNvSpPr>
          <p:nvPr>
            <p:ph type="ftr" sz="quarter" idx="11"/>
          </p:nvPr>
        </p:nvSpPr>
        <p:spPr/>
        <p:txBody>
          <a:bodyPr/>
          <a:lstStyle/>
          <a:p>
            <a:r>
              <a:rPr lang="en-GB" smtClean="0"/>
              <a:t>Mr A Lovat </a:t>
            </a:r>
            <a:endParaRPr lang="en-GB"/>
          </a:p>
        </p:txBody>
      </p:sp>
      <p:sp>
        <p:nvSpPr>
          <p:cNvPr id="9" name="Slide Number Placeholder 8"/>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32C4E9-5AE4-40E9-B5DF-32D26B9B293D}" type="datetime1">
              <a:rPr lang="en-GB" smtClean="0"/>
              <a:pPr/>
              <a:t>11/02/2014</a:t>
            </a:fld>
            <a:endParaRPr lang="en-GB"/>
          </a:p>
        </p:txBody>
      </p:sp>
      <p:sp>
        <p:nvSpPr>
          <p:cNvPr id="4" name="Footer Placeholder 3"/>
          <p:cNvSpPr>
            <a:spLocks noGrp="1"/>
          </p:cNvSpPr>
          <p:nvPr>
            <p:ph type="ftr" sz="quarter" idx="11"/>
          </p:nvPr>
        </p:nvSpPr>
        <p:spPr/>
        <p:txBody>
          <a:bodyPr/>
          <a:lstStyle/>
          <a:p>
            <a:r>
              <a:rPr lang="en-GB" smtClean="0"/>
              <a:t>Mr A Lovat </a:t>
            </a:r>
            <a:endParaRPr lang="en-GB"/>
          </a:p>
        </p:txBody>
      </p:sp>
      <p:sp>
        <p:nvSpPr>
          <p:cNvPr id="5" name="Slide Number Placeholder 4"/>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D8018-7BDC-418D-B34C-C0EEA326458C}" type="datetime1">
              <a:rPr lang="en-GB" smtClean="0"/>
              <a:pPr/>
              <a:t>11/02/2014</a:t>
            </a:fld>
            <a:endParaRPr lang="en-GB"/>
          </a:p>
        </p:txBody>
      </p:sp>
      <p:sp>
        <p:nvSpPr>
          <p:cNvPr id="3" name="Footer Placeholder 2"/>
          <p:cNvSpPr>
            <a:spLocks noGrp="1"/>
          </p:cNvSpPr>
          <p:nvPr>
            <p:ph type="ftr" sz="quarter" idx="11"/>
          </p:nvPr>
        </p:nvSpPr>
        <p:spPr/>
        <p:txBody>
          <a:bodyPr/>
          <a:lstStyle/>
          <a:p>
            <a:r>
              <a:rPr lang="en-GB" smtClean="0"/>
              <a:t>Mr A Lovat </a:t>
            </a:r>
            <a:endParaRPr lang="en-GB"/>
          </a:p>
        </p:txBody>
      </p:sp>
      <p:sp>
        <p:nvSpPr>
          <p:cNvPr id="4" name="Slide Number Placeholder 3"/>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C2597-7FDC-4425-83C4-BE7C7A3E9BF9}" type="datetime1">
              <a:rPr lang="en-GB" smtClean="0"/>
              <a:pPr/>
              <a:t>11/02/2014</a:t>
            </a:fld>
            <a:endParaRPr lang="en-GB"/>
          </a:p>
        </p:txBody>
      </p:sp>
      <p:sp>
        <p:nvSpPr>
          <p:cNvPr id="6" name="Footer Placeholder 5"/>
          <p:cNvSpPr>
            <a:spLocks noGrp="1"/>
          </p:cNvSpPr>
          <p:nvPr>
            <p:ph type="ftr" sz="quarter" idx="11"/>
          </p:nvPr>
        </p:nvSpPr>
        <p:spPr/>
        <p:txBody>
          <a:bodyPr/>
          <a:lstStyle/>
          <a:p>
            <a:r>
              <a:rPr lang="en-GB" smtClean="0"/>
              <a:t>Mr A Lovat </a:t>
            </a:r>
            <a:endParaRPr lang="en-GB"/>
          </a:p>
        </p:txBody>
      </p:sp>
      <p:sp>
        <p:nvSpPr>
          <p:cNvPr id="7" name="Slide Number Placeholder 6"/>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46C911-B48E-4CA5-98EB-EB0C69A0FEA3}" type="datetime1">
              <a:rPr lang="en-GB" smtClean="0"/>
              <a:pPr/>
              <a:t>11/02/2014</a:t>
            </a:fld>
            <a:endParaRPr lang="en-GB"/>
          </a:p>
        </p:txBody>
      </p:sp>
      <p:sp>
        <p:nvSpPr>
          <p:cNvPr id="6" name="Footer Placeholder 5"/>
          <p:cNvSpPr>
            <a:spLocks noGrp="1"/>
          </p:cNvSpPr>
          <p:nvPr>
            <p:ph type="ftr" sz="quarter" idx="11"/>
          </p:nvPr>
        </p:nvSpPr>
        <p:spPr/>
        <p:txBody>
          <a:bodyPr/>
          <a:lstStyle/>
          <a:p>
            <a:r>
              <a:rPr lang="en-GB" smtClean="0"/>
              <a:t>Mr A Lovat </a:t>
            </a:r>
            <a:endParaRPr lang="en-GB"/>
          </a:p>
        </p:txBody>
      </p:sp>
      <p:sp>
        <p:nvSpPr>
          <p:cNvPr id="7" name="Slide Number Placeholder 6"/>
          <p:cNvSpPr>
            <a:spLocks noGrp="1"/>
          </p:cNvSpPr>
          <p:nvPr>
            <p:ph type="sldNum" sz="quarter" idx="12"/>
          </p:nvPr>
        </p:nvSpPr>
        <p:spPr/>
        <p:txBody>
          <a:bodyPr/>
          <a:lstStyle/>
          <a:p>
            <a:fld id="{4C189E12-4EBC-49B6-AD2A-A00411212FC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CA2C7ACD-8C9A-45EF-AC8A-9952BD92F7E6}" type="datetime1">
              <a:rPr lang="en-GB" smtClean="0"/>
              <a:pPr/>
              <a:t>11/02/2014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GB" dirty="0" smtClean="0"/>
              <a:t>Mr A Lovat </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C189E12-4EBC-49B6-AD2A-A00411212FCA}" type="slidenum">
              <a:rPr lang="en-GB" smtClean="0"/>
              <a:pPr/>
              <a:t>‹#›</a:t>
            </a:fld>
            <a:endParaRPr lang="en-GB" dirty="0"/>
          </a:p>
        </p:txBody>
      </p:sp>
      <p:pic>
        <p:nvPicPr>
          <p:cNvPr id="7" name="Picture 6" descr="imagesCABUHI9K.jpg"/>
          <p:cNvPicPr>
            <a:picLocks noChangeAspect="1"/>
          </p:cNvPicPr>
          <p:nvPr/>
        </p:nvPicPr>
        <p:blipFill>
          <a:blip r:embed="rId18" cstate="print"/>
          <a:stretch>
            <a:fillRect/>
          </a:stretch>
        </p:blipFill>
        <p:spPr>
          <a:xfrm>
            <a:off x="1" y="1"/>
            <a:ext cx="1763688" cy="799750"/>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slide" Target="slide2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image" Target="../media/image125.jpeg"/></Relationships>
</file>

<file path=ppt/slides/_rels/slide10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128.jpeg"/><Relationship Id="rId9" Type="http://schemas.openxmlformats.org/officeDocument/2006/relationships/image" Target="../media/image132.png"/></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slide" Target="slide23.xml"/><Relationship Id="rId4" Type="http://schemas.openxmlformats.org/officeDocument/2006/relationships/slide" Target="slide20.xml"/></Relationships>
</file>

<file path=ppt/slides/_rels/slide10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Image:Zorse.gif"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www.youtube.com/watch?v=WDswiT87oo8"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hyperlink" Target="http://www.youtube.com/watch?v=CWyrp3hu4KE"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hyperlink" Target="http://www.nature.com/news/2004/041025/full/news041025-1.html" TargetMode="Externa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www.youtube.com/watch?v=vtW3dMZLrtE&amp;feature=relmfu" TargetMode="External"/><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http://www.anorak.co.uk/288298/scare-stories/the-daily-mails-list-of-things-that-give-you-cancer-from-a-to-z.html/"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png"/><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notesSlide" Target="../notesSlides/notesSlide1.xml"/><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oleObject" Target="../embeddings/oleObject5.bin"/><Relationship Id="rId17" Type="http://schemas.openxmlformats.org/officeDocument/2006/relationships/image" Target="../media/image9.png"/><Relationship Id="rId25" Type="http://schemas.openxmlformats.org/officeDocument/2006/relationships/image" Target="../media/image13.png"/><Relationship Id="rId2" Type="http://schemas.openxmlformats.org/officeDocument/2006/relationships/slideLayout" Target="../slideLayouts/slideLayout1.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1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png"/><Relationship Id="rId24" Type="http://schemas.openxmlformats.org/officeDocument/2006/relationships/oleObject" Target="../embeddings/oleObject11.bin"/><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15.png"/><Relationship Id="rId10" Type="http://schemas.openxmlformats.org/officeDocument/2006/relationships/oleObject" Target="../embeddings/oleObject4.bin"/><Relationship Id="rId19"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5.png"/><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14.png"/><Relationship Id="rId30"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Anthony_McPartlin_(2009).jpg"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bbc.co.uk/news/1057951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Lesson%209%20-%20Mendels%20Experiments%20Instructions.pdf" TargetMode="External"/><Relationship Id="rId2" Type="http://schemas.openxmlformats.org/officeDocument/2006/relationships/hyperlink" Target="http://www2.edc.org/weblabs/Mendel/mendel.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90.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Zeedonk_800.jpg"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08.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www.youtube.com/watch?feature=player_embedded&amp;v=NWqgZUnJdAY"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mage:Bertramliger.jpg"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hyperlink" Target="http://news.bbc.co.uk/1/hi/uk/7569064.stm"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xml"/><Relationship Id="rId1" Type="http://schemas.openxmlformats.org/officeDocument/2006/relationships/video" Target="file:///C:\Documents%20and%20Settings\staff\My%20Documents\Science\Finished%20lesson%20plans%20and%20resources\Tues,%207th%20Sept%202010%20-%20Year%2010%20(B1%20revision)\Harry%20Potter.wpl" TargetMode="External"/><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7808" y="5074383"/>
            <a:ext cx="7772400" cy="1470025"/>
          </a:xfrm>
        </p:spPr>
        <p:txBody>
          <a:bodyPr/>
          <a:lstStyle/>
          <a:p>
            <a:r>
              <a:rPr lang="en-GB" dirty="0" smtClean="0">
                <a:solidFill>
                  <a:schemeClr val="bg1"/>
                </a:solidFill>
              </a:rPr>
              <a:t>Germ or Legend</a:t>
            </a:r>
            <a:br>
              <a:rPr lang="en-GB" dirty="0" smtClean="0">
                <a:solidFill>
                  <a:schemeClr val="bg1"/>
                </a:solidFill>
              </a:rPr>
            </a:br>
            <a:r>
              <a:rPr lang="en-GB" dirty="0" smtClean="0">
                <a:solidFill>
                  <a:schemeClr val="bg1"/>
                </a:solidFill>
              </a:rPr>
              <a:t>(1822 – 1884)</a:t>
            </a:r>
            <a:endParaRPr lang="en-GB" dirty="0">
              <a:solidFill>
                <a:schemeClr val="bg1"/>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88640"/>
            <a:ext cx="3312368" cy="488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757808" y="506876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err="1" smtClean="0">
                <a:solidFill>
                  <a:prstClr val="white"/>
                </a:solidFill>
              </a:rPr>
              <a:t>Gregor</a:t>
            </a:r>
            <a:r>
              <a:rPr lang="en-GB" dirty="0" smtClean="0">
                <a:solidFill>
                  <a:prstClr val="white"/>
                </a:solidFill>
              </a:rPr>
              <a:t> Mendel</a:t>
            </a:r>
            <a:br>
              <a:rPr lang="en-GB" dirty="0" smtClean="0">
                <a:solidFill>
                  <a:prstClr val="white"/>
                </a:solidFill>
              </a:rPr>
            </a:br>
            <a:r>
              <a:rPr lang="en-GB" dirty="0" smtClean="0">
                <a:solidFill>
                  <a:prstClr val="white"/>
                </a:solidFill>
              </a:rPr>
              <a:t>(1822 – 1884)</a:t>
            </a:r>
          </a:p>
        </p:txBody>
      </p:sp>
    </p:spTree>
    <p:extLst>
      <p:ext uri="{BB962C8B-B14F-4D97-AF65-F5344CB8AC3E}">
        <p14:creationId xmlns:p14="http://schemas.microsoft.com/office/powerpoint/2010/main" val="5573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solidFill>
                  <a:srgbClr val="9933FF"/>
                </a:solidFill>
                <a:latin typeface="Comic Sans MS" pitchFamily="66" charset="0"/>
              </a:rPr>
              <a:t>Guess the hybrid…</a:t>
            </a:r>
          </a:p>
        </p:txBody>
      </p:sp>
      <p:sp>
        <p:nvSpPr>
          <p:cNvPr id="51203" name="Rectangle 3"/>
          <p:cNvSpPr>
            <a:spLocks noGrp="1" noChangeArrowheads="1"/>
          </p:cNvSpPr>
          <p:nvPr>
            <p:ph type="body" sz="half" idx="1"/>
          </p:nvPr>
        </p:nvSpPr>
        <p:spPr/>
        <p:txBody>
          <a:bodyPr/>
          <a:lstStyle/>
          <a:p>
            <a:pPr>
              <a:buFontTx/>
              <a:buNone/>
            </a:pPr>
            <a:endParaRPr lang="en-GB" sz="2800"/>
          </a:p>
          <a:p>
            <a:pPr>
              <a:buFontTx/>
              <a:buNone/>
            </a:pPr>
            <a:endParaRPr lang="en-GB" sz="2800"/>
          </a:p>
          <a:p>
            <a:pPr algn="ctr">
              <a:buFontTx/>
              <a:buNone/>
            </a:pPr>
            <a:r>
              <a:rPr lang="en-GB" sz="2800"/>
              <a:t> Cama</a:t>
            </a:r>
          </a:p>
          <a:p>
            <a:pPr>
              <a:buFontTx/>
              <a:buNone/>
            </a:pPr>
            <a:endParaRPr lang="en-GB" sz="2800"/>
          </a:p>
          <a:p>
            <a:pPr>
              <a:buFontTx/>
              <a:buNone/>
            </a:pPr>
            <a:endParaRPr lang="en-GB" sz="2800"/>
          </a:p>
          <a:p>
            <a:pPr algn="ctr">
              <a:buFontTx/>
              <a:buNone/>
            </a:pPr>
            <a:r>
              <a:rPr lang="en-GB" sz="2800"/>
              <a:t> </a:t>
            </a:r>
            <a:r>
              <a:rPr lang="en-GB" sz="2800" b="1">
                <a:solidFill>
                  <a:schemeClr val="accent2"/>
                </a:solidFill>
              </a:rPr>
              <a:t>Camel</a:t>
            </a:r>
            <a:r>
              <a:rPr lang="en-GB" sz="2800" b="1"/>
              <a:t> and </a:t>
            </a:r>
            <a:r>
              <a:rPr lang="en-GB" sz="2800" b="1">
                <a:solidFill>
                  <a:srgbClr val="FF66CC"/>
                </a:solidFill>
              </a:rPr>
              <a:t>Llama</a:t>
            </a:r>
          </a:p>
        </p:txBody>
      </p:sp>
      <p:pic>
        <p:nvPicPr>
          <p:cNvPr id="51204" name="Picture 4" descr="Rama and doctor"/>
          <p:cNvPicPr>
            <a:picLocks noGrp="1" noChangeAspect="1" noChangeArrowheads="1"/>
          </p:cNvPicPr>
          <p:nvPr>
            <p:ph type="clipArt" sz="half" idx="2"/>
          </p:nvPr>
        </p:nvPicPr>
        <p:blipFill>
          <a:blip r:embed="rId3" cstate="print"/>
          <a:srcRect/>
          <a:stretch>
            <a:fillRect/>
          </a:stretch>
        </p:blipFill>
        <p:spPr>
          <a:xfrm>
            <a:off x="4859338" y="1844675"/>
            <a:ext cx="3889375" cy="2957513"/>
          </a:xfrm>
        </p:spPr>
      </p:pic>
      <p:sp>
        <p:nvSpPr>
          <p:cNvPr id="51205" name="Text Box 5"/>
          <p:cNvSpPr txBox="1">
            <a:spLocks noChangeArrowheads="1"/>
          </p:cNvSpPr>
          <p:nvPr/>
        </p:nvSpPr>
        <p:spPr bwMode="auto">
          <a:xfrm>
            <a:off x="827088" y="5157788"/>
            <a:ext cx="7993062" cy="1190625"/>
          </a:xfrm>
          <a:prstGeom prst="rect">
            <a:avLst/>
          </a:prstGeom>
          <a:noFill/>
          <a:ln w="9525">
            <a:noFill/>
            <a:miter lim="800000"/>
            <a:headEnd/>
            <a:tailEnd/>
          </a:ln>
          <a:effectLst/>
        </p:spPr>
        <p:txBody>
          <a:bodyPr>
            <a:spAutoFit/>
          </a:bodyPr>
          <a:lstStyle/>
          <a:p>
            <a:pPr>
              <a:spcBef>
                <a:spcPct val="50000"/>
              </a:spcBef>
            </a:pPr>
            <a:r>
              <a:rPr lang="en-GB"/>
              <a:t>Though born even smaller than a Llama calf, the Cama had the short ears and long tail of a camel, no hump and llama-like cloven hooves rather than the dromedary like pads. The Cama apparently inherited the poor temperament of both parents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unt Petunia"/>
          <p:cNvPicPr>
            <a:picLocks noChangeAspect="1" noChangeArrowheads="1"/>
          </p:cNvPicPr>
          <p:nvPr/>
        </p:nvPicPr>
        <p:blipFill>
          <a:blip r:embed="rId2" cstate="print"/>
          <a:srcRect/>
          <a:stretch>
            <a:fillRect/>
          </a:stretch>
        </p:blipFill>
        <p:spPr bwMode="auto">
          <a:xfrm>
            <a:off x="1116013" y="3284538"/>
            <a:ext cx="2519362" cy="1885950"/>
          </a:xfrm>
          <a:prstGeom prst="rect">
            <a:avLst/>
          </a:prstGeom>
          <a:noFill/>
        </p:spPr>
      </p:pic>
      <p:pic>
        <p:nvPicPr>
          <p:cNvPr id="2053" name="Picture 5" descr="Harry's mum"/>
          <p:cNvPicPr>
            <a:picLocks noChangeAspect="1" noChangeArrowheads="1"/>
          </p:cNvPicPr>
          <p:nvPr/>
        </p:nvPicPr>
        <p:blipFill>
          <a:blip r:embed="rId3" cstate="print"/>
          <a:srcRect/>
          <a:stretch>
            <a:fillRect/>
          </a:stretch>
        </p:blipFill>
        <p:spPr bwMode="auto">
          <a:xfrm>
            <a:off x="5724525" y="3284538"/>
            <a:ext cx="2049463" cy="1885950"/>
          </a:xfrm>
          <a:prstGeom prst="rect">
            <a:avLst/>
          </a:prstGeom>
          <a:noFill/>
        </p:spPr>
      </p:pic>
      <p:sp>
        <p:nvSpPr>
          <p:cNvPr id="2054" name="Text Box 6"/>
          <p:cNvSpPr txBox="1">
            <a:spLocks noChangeArrowheads="1"/>
          </p:cNvSpPr>
          <p:nvPr/>
        </p:nvSpPr>
        <p:spPr bwMode="auto">
          <a:xfrm>
            <a:off x="2987675" y="1757363"/>
            <a:ext cx="3167063" cy="376237"/>
          </a:xfrm>
          <a:prstGeom prst="rect">
            <a:avLst/>
          </a:prstGeom>
          <a:noFill/>
          <a:ln w="9525">
            <a:solidFill>
              <a:schemeClr val="tx1"/>
            </a:solidFill>
            <a:miter lim="800000"/>
            <a:headEnd/>
            <a:tailEnd/>
          </a:ln>
          <a:effectLst/>
        </p:spPr>
        <p:txBody>
          <a:bodyPr>
            <a:spAutoFit/>
          </a:bodyPr>
          <a:lstStyle/>
          <a:p>
            <a:pPr algn="ctr">
              <a:spcBef>
                <a:spcPct val="50000"/>
              </a:spcBef>
            </a:pPr>
            <a:r>
              <a:rPr lang="en-GB"/>
              <a:t>Harry’s grandparents</a:t>
            </a:r>
          </a:p>
        </p:txBody>
      </p:sp>
      <p:sp>
        <p:nvSpPr>
          <p:cNvPr id="2055" name="Line 7"/>
          <p:cNvSpPr>
            <a:spLocks noChangeShapeType="1"/>
          </p:cNvSpPr>
          <p:nvPr/>
        </p:nvSpPr>
        <p:spPr bwMode="auto">
          <a:xfrm>
            <a:off x="4572000" y="2133600"/>
            <a:ext cx="0" cy="576263"/>
          </a:xfrm>
          <a:prstGeom prst="line">
            <a:avLst/>
          </a:prstGeom>
          <a:noFill/>
          <a:ln w="9525">
            <a:solidFill>
              <a:schemeClr val="tx1"/>
            </a:solidFill>
            <a:round/>
            <a:headEnd/>
            <a:tailEnd/>
          </a:ln>
          <a:effectLst/>
        </p:spPr>
        <p:txBody>
          <a:bodyPr/>
          <a:lstStyle/>
          <a:p>
            <a:endParaRPr lang="en-GB"/>
          </a:p>
        </p:txBody>
      </p:sp>
      <p:sp>
        <p:nvSpPr>
          <p:cNvPr id="2056" name="Line 8"/>
          <p:cNvSpPr>
            <a:spLocks noChangeShapeType="1"/>
          </p:cNvSpPr>
          <p:nvPr/>
        </p:nvSpPr>
        <p:spPr bwMode="auto">
          <a:xfrm>
            <a:off x="2339975" y="2708275"/>
            <a:ext cx="4392613" cy="1588"/>
          </a:xfrm>
          <a:prstGeom prst="line">
            <a:avLst/>
          </a:prstGeom>
          <a:noFill/>
          <a:ln w="9525">
            <a:solidFill>
              <a:schemeClr val="tx1"/>
            </a:solidFill>
            <a:round/>
            <a:headEnd/>
            <a:tailEnd/>
          </a:ln>
          <a:effectLst/>
        </p:spPr>
        <p:txBody>
          <a:bodyPr/>
          <a:lstStyle/>
          <a:p>
            <a:endParaRPr lang="en-GB"/>
          </a:p>
        </p:txBody>
      </p:sp>
      <p:sp>
        <p:nvSpPr>
          <p:cNvPr id="2057" name="Line 9"/>
          <p:cNvSpPr>
            <a:spLocks noChangeShapeType="1"/>
          </p:cNvSpPr>
          <p:nvPr/>
        </p:nvSpPr>
        <p:spPr bwMode="auto">
          <a:xfrm>
            <a:off x="2339975" y="2708275"/>
            <a:ext cx="0" cy="574675"/>
          </a:xfrm>
          <a:prstGeom prst="line">
            <a:avLst/>
          </a:prstGeom>
          <a:noFill/>
          <a:ln w="9525">
            <a:solidFill>
              <a:schemeClr val="tx1"/>
            </a:solidFill>
            <a:round/>
            <a:headEnd/>
            <a:tailEnd/>
          </a:ln>
          <a:effectLst/>
        </p:spPr>
        <p:txBody>
          <a:bodyPr/>
          <a:lstStyle/>
          <a:p>
            <a:endParaRPr lang="en-GB"/>
          </a:p>
        </p:txBody>
      </p:sp>
      <p:sp>
        <p:nvSpPr>
          <p:cNvPr id="2058" name="Line 10"/>
          <p:cNvSpPr>
            <a:spLocks noChangeShapeType="1"/>
          </p:cNvSpPr>
          <p:nvPr/>
        </p:nvSpPr>
        <p:spPr bwMode="auto">
          <a:xfrm>
            <a:off x="6732588" y="2709863"/>
            <a:ext cx="0" cy="574675"/>
          </a:xfrm>
          <a:prstGeom prst="line">
            <a:avLst/>
          </a:prstGeom>
          <a:noFill/>
          <a:ln w="9525">
            <a:solidFill>
              <a:schemeClr val="tx1"/>
            </a:solidFill>
            <a:round/>
            <a:headEnd/>
            <a:tailEnd/>
          </a:ln>
          <a:effectLst/>
        </p:spPr>
        <p:txBody>
          <a:bodyPr/>
          <a:lstStyle/>
          <a:p>
            <a:endParaRPr lang="en-GB"/>
          </a:p>
        </p:txBody>
      </p:sp>
      <p:sp>
        <p:nvSpPr>
          <p:cNvPr id="2068" name="Line 20"/>
          <p:cNvSpPr>
            <a:spLocks noChangeShapeType="1"/>
          </p:cNvSpPr>
          <p:nvPr/>
        </p:nvSpPr>
        <p:spPr bwMode="auto">
          <a:xfrm flipH="1">
            <a:off x="1116013" y="3068638"/>
            <a:ext cx="431800" cy="2160587"/>
          </a:xfrm>
          <a:prstGeom prst="line">
            <a:avLst/>
          </a:prstGeom>
          <a:noFill/>
          <a:ln w="57150">
            <a:solidFill>
              <a:srgbClr val="00FF00"/>
            </a:solidFill>
            <a:round/>
            <a:headEnd/>
            <a:tailEnd/>
          </a:ln>
          <a:effectLst/>
        </p:spPr>
        <p:txBody>
          <a:bodyPr/>
          <a:lstStyle/>
          <a:p>
            <a:endParaRPr lang="en-GB"/>
          </a:p>
        </p:txBody>
      </p:sp>
      <p:sp>
        <p:nvSpPr>
          <p:cNvPr id="2069" name="Line 21"/>
          <p:cNvSpPr>
            <a:spLocks noChangeShapeType="1"/>
          </p:cNvSpPr>
          <p:nvPr/>
        </p:nvSpPr>
        <p:spPr bwMode="auto">
          <a:xfrm flipH="1">
            <a:off x="1116013" y="3068638"/>
            <a:ext cx="5111750" cy="2160587"/>
          </a:xfrm>
          <a:prstGeom prst="line">
            <a:avLst/>
          </a:prstGeom>
          <a:noFill/>
          <a:ln w="57150">
            <a:solidFill>
              <a:srgbClr val="00FF00"/>
            </a:solidFill>
            <a:round/>
            <a:headEnd/>
            <a:tailEnd/>
          </a:ln>
          <a:effectLst/>
        </p:spPr>
        <p:txBody>
          <a:bodyPr/>
          <a:lstStyle/>
          <a:p>
            <a:endParaRPr lang="en-GB"/>
          </a:p>
        </p:txBody>
      </p:sp>
      <p:sp>
        <p:nvSpPr>
          <p:cNvPr id="2070" name="Line 22"/>
          <p:cNvSpPr>
            <a:spLocks noChangeShapeType="1"/>
          </p:cNvSpPr>
          <p:nvPr/>
        </p:nvSpPr>
        <p:spPr bwMode="auto">
          <a:xfrm>
            <a:off x="1547813" y="3068638"/>
            <a:ext cx="719137" cy="2160587"/>
          </a:xfrm>
          <a:prstGeom prst="line">
            <a:avLst/>
          </a:prstGeom>
          <a:noFill/>
          <a:ln w="57150">
            <a:solidFill>
              <a:srgbClr val="FF00FF"/>
            </a:solidFill>
            <a:round/>
            <a:headEnd/>
            <a:tailEnd/>
          </a:ln>
          <a:effectLst/>
        </p:spPr>
        <p:txBody>
          <a:bodyPr/>
          <a:lstStyle/>
          <a:p>
            <a:endParaRPr lang="en-GB"/>
          </a:p>
        </p:txBody>
      </p:sp>
      <p:sp>
        <p:nvSpPr>
          <p:cNvPr id="2071" name="Line 23"/>
          <p:cNvSpPr>
            <a:spLocks noChangeShapeType="1"/>
          </p:cNvSpPr>
          <p:nvPr/>
        </p:nvSpPr>
        <p:spPr bwMode="auto">
          <a:xfrm flipH="1">
            <a:off x="2266950" y="3068638"/>
            <a:ext cx="5400675" cy="2160587"/>
          </a:xfrm>
          <a:prstGeom prst="line">
            <a:avLst/>
          </a:prstGeom>
          <a:noFill/>
          <a:ln w="57150">
            <a:solidFill>
              <a:srgbClr val="FF00FF"/>
            </a:solidFill>
            <a:round/>
            <a:headEnd/>
            <a:tailEnd/>
          </a:ln>
          <a:effectLst/>
        </p:spPr>
        <p:txBody>
          <a:bodyPr/>
          <a:lstStyle/>
          <a:p>
            <a:endParaRPr lang="en-GB"/>
          </a:p>
        </p:txBody>
      </p:sp>
      <p:sp>
        <p:nvSpPr>
          <p:cNvPr id="2072" name="Line 24"/>
          <p:cNvSpPr>
            <a:spLocks noChangeShapeType="1"/>
          </p:cNvSpPr>
          <p:nvPr/>
        </p:nvSpPr>
        <p:spPr bwMode="auto">
          <a:xfrm>
            <a:off x="2987675" y="3068638"/>
            <a:ext cx="792163" cy="2160587"/>
          </a:xfrm>
          <a:prstGeom prst="line">
            <a:avLst/>
          </a:prstGeom>
          <a:noFill/>
          <a:ln w="57150">
            <a:solidFill>
              <a:srgbClr val="FF6600"/>
            </a:solidFill>
            <a:round/>
            <a:headEnd/>
            <a:tailEnd/>
          </a:ln>
          <a:effectLst/>
        </p:spPr>
        <p:txBody>
          <a:bodyPr/>
          <a:lstStyle/>
          <a:p>
            <a:endParaRPr lang="en-GB"/>
          </a:p>
        </p:txBody>
      </p:sp>
      <p:sp>
        <p:nvSpPr>
          <p:cNvPr id="2073" name="Line 25"/>
          <p:cNvSpPr>
            <a:spLocks noChangeShapeType="1"/>
          </p:cNvSpPr>
          <p:nvPr/>
        </p:nvSpPr>
        <p:spPr bwMode="auto">
          <a:xfrm flipH="1">
            <a:off x="3779838" y="3068638"/>
            <a:ext cx="2447925" cy="2160587"/>
          </a:xfrm>
          <a:prstGeom prst="line">
            <a:avLst/>
          </a:prstGeom>
          <a:noFill/>
          <a:ln w="57150">
            <a:solidFill>
              <a:srgbClr val="FF6600"/>
            </a:solidFill>
            <a:round/>
            <a:headEnd/>
            <a:tailEnd/>
          </a:ln>
          <a:effectLst/>
        </p:spPr>
        <p:txBody>
          <a:bodyPr/>
          <a:lstStyle/>
          <a:p>
            <a:endParaRPr lang="en-GB"/>
          </a:p>
        </p:txBody>
      </p:sp>
      <p:sp>
        <p:nvSpPr>
          <p:cNvPr id="2075" name="Line 27"/>
          <p:cNvSpPr>
            <a:spLocks noChangeShapeType="1"/>
          </p:cNvSpPr>
          <p:nvPr/>
        </p:nvSpPr>
        <p:spPr bwMode="auto">
          <a:xfrm>
            <a:off x="2987675" y="3068638"/>
            <a:ext cx="3889375" cy="2160587"/>
          </a:xfrm>
          <a:prstGeom prst="line">
            <a:avLst/>
          </a:prstGeom>
          <a:noFill/>
          <a:ln w="57150">
            <a:solidFill>
              <a:srgbClr val="9900FF"/>
            </a:solidFill>
            <a:round/>
            <a:headEnd/>
            <a:tailEnd/>
          </a:ln>
          <a:effectLst/>
        </p:spPr>
        <p:txBody>
          <a:bodyPr/>
          <a:lstStyle/>
          <a:p>
            <a:endParaRPr lang="en-GB"/>
          </a:p>
        </p:txBody>
      </p:sp>
      <p:sp>
        <p:nvSpPr>
          <p:cNvPr id="2076" name="Line 28"/>
          <p:cNvSpPr>
            <a:spLocks noChangeShapeType="1"/>
          </p:cNvSpPr>
          <p:nvPr/>
        </p:nvSpPr>
        <p:spPr bwMode="auto">
          <a:xfrm flipH="1">
            <a:off x="6877050" y="3068638"/>
            <a:ext cx="790575" cy="2160587"/>
          </a:xfrm>
          <a:prstGeom prst="line">
            <a:avLst/>
          </a:prstGeom>
          <a:noFill/>
          <a:ln w="57150">
            <a:solidFill>
              <a:srgbClr val="9900FF"/>
            </a:solidFill>
            <a:round/>
            <a:headEnd/>
            <a:tailEnd/>
          </a:ln>
          <a:effectLst/>
        </p:spPr>
        <p:txBody>
          <a:bodyPr/>
          <a:lstStyle/>
          <a:p>
            <a:endParaRPr lang="en-GB"/>
          </a:p>
        </p:txBody>
      </p:sp>
      <p:sp>
        <p:nvSpPr>
          <p:cNvPr id="2077" name="Text Box 29"/>
          <p:cNvSpPr txBox="1">
            <a:spLocks noChangeArrowheads="1"/>
          </p:cNvSpPr>
          <p:nvPr/>
        </p:nvSpPr>
        <p:spPr bwMode="auto">
          <a:xfrm>
            <a:off x="1692275" y="1597025"/>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2078" name="Text Box 30"/>
          <p:cNvSpPr txBox="1">
            <a:spLocks noChangeArrowheads="1"/>
          </p:cNvSpPr>
          <p:nvPr/>
        </p:nvSpPr>
        <p:spPr bwMode="auto">
          <a:xfrm>
            <a:off x="539750" y="5229225"/>
            <a:ext cx="1152525" cy="698500"/>
          </a:xfrm>
          <a:prstGeom prst="rect">
            <a:avLst/>
          </a:prstGeom>
          <a:solidFill>
            <a:schemeClr val="bg1"/>
          </a:solidFill>
          <a:ln w="57150">
            <a:solidFill>
              <a:srgbClr val="00FF00"/>
            </a:solidFill>
            <a:miter lim="800000"/>
            <a:headEnd/>
            <a:tailEnd/>
          </a:ln>
          <a:effectLst/>
        </p:spPr>
        <p:txBody>
          <a:bodyPr>
            <a:spAutoFit/>
          </a:bodyPr>
          <a:lstStyle/>
          <a:p>
            <a:pPr algn="ctr">
              <a:spcBef>
                <a:spcPct val="50000"/>
              </a:spcBef>
            </a:pPr>
            <a:r>
              <a:rPr lang="en-GB" sz="3600" b="1">
                <a:solidFill>
                  <a:srgbClr val="FF0000"/>
                </a:solidFill>
              </a:rPr>
              <a:t>MM</a:t>
            </a:r>
            <a:endParaRPr lang="en-GB" sz="3600" b="1">
              <a:solidFill>
                <a:srgbClr val="0000FF"/>
              </a:solidFill>
            </a:endParaRPr>
          </a:p>
        </p:txBody>
      </p:sp>
      <p:sp>
        <p:nvSpPr>
          <p:cNvPr id="2079" name="Text Box 31"/>
          <p:cNvSpPr txBox="1">
            <a:spLocks noChangeArrowheads="1"/>
          </p:cNvSpPr>
          <p:nvPr/>
        </p:nvSpPr>
        <p:spPr bwMode="auto">
          <a:xfrm>
            <a:off x="6227763" y="5229225"/>
            <a:ext cx="1152525" cy="698500"/>
          </a:xfrm>
          <a:prstGeom prst="rect">
            <a:avLst/>
          </a:prstGeom>
          <a:solidFill>
            <a:schemeClr val="bg1"/>
          </a:solidFill>
          <a:ln w="57150">
            <a:solidFill>
              <a:srgbClr val="9900FF"/>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2080" name="Text Box 32"/>
          <p:cNvSpPr txBox="1">
            <a:spLocks noChangeArrowheads="1"/>
          </p:cNvSpPr>
          <p:nvPr/>
        </p:nvSpPr>
        <p:spPr bwMode="auto">
          <a:xfrm>
            <a:off x="1906588" y="5229225"/>
            <a:ext cx="1152525" cy="698500"/>
          </a:xfrm>
          <a:prstGeom prst="rect">
            <a:avLst/>
          </a:prstGeom>
          <a:solidFill>
            <a:schemeClr val="bg1"/>
          </a:solidFill>
          <a:ln w="57150">
            <a:solidFill>
              <a:srgbClr val="FF00FF"/>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2081" name="Text Box 33"/>
          <p:cNvSpPr txBox="1">
            <a:spLocks noChangeArrowheads="1"/>
          </p:cNvSpPr>
          <p:nvPr/>
        </p:nvSpPr>
        <p:spPr bwMode="auto">
          <a:xfrm>
            <a:off x="6299200" y="1557338"/>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2082" name="Text Box 34"/>
          <p:cNvSpPr txBox="1">
            <a:spLocks noChangeArrowheads="1"/>
          </p:cNvSpPr>
          <p:nvPr/>
        </p:nvSpPr>
        <p:spPr bwMode="auto">
          <a:xfrm>
            <a:off x="1116013" y="242093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endParaRPr lang="en-GB" sz="3600" b="1">
              <a:solidFill>
                <a:srgbClr val="0000FF"/>
              </a:solidFill>
            </a:endParaRPr>
          </a:p>
        </p:txBody>
      </p:sp>
      <p:sp>
        <p:nvSpPr>
          <p:cNvPr id="2083" name="Text Box 35"/>
          <p:cNvSpPr txBox="1">
            <a:spLocks noChangeArrowheads="1"/>
          </p:cNvSpPr>
          <p:nvPr/>
        </p:nvSpPr>
        <p:spPr bwMode="auto">
          <a:xfrm>
            <a:off x="2555875"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2084" name="Text Box 36"/>
          <p:cNvSpPr txBox="1">
            <a:spLocks noChangeArrowheads="1"/>
          </p:cNvSpPr>
          <p:nvPr/>
        </p:nvSpPr>
        <p:spPr bwMode="auto">
          <a:xfrm>
            <a:off x="5724525"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endParaRPr lang="en-GB" sz="3600" b="1">
              <a:solidFill>
                <a:srgbClr val="0000FF"/>
              </a:solidFill>
            </a:endParaRPr>
          </a:p>
        </p:txBody>
      </p:sp>
      <p:sp>
        <p:nvSpPr>
          <p:cNvPr id="2085" name="Text Box 37"/>
          <p:cNvSpPr txBox="1">
            <a:spLocks noChangeArrowheads="1"/>
          </p:cNvSpPr>
          <p:nvPr/>
        </p:nvSpPr>
        <p:spPr bwMode="auto">
          <a:xfrm>
            <a:off x="7162800"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2086" name="Text Box 38"/>
          <p:cNvSpPr txBox="1">
            <a:spLocks noChangeArrowheads="1"/>
          </p:cNvSpPr>
          <p:nvPr/>
        </p:nvSpPr>
        <p:spPr bwMode="auto">
          <a:xfrm>
            <a:off x="3276600" y="5229225"/>
            <a:ext cx="1152525" cy="698500"/>
          </a:xfrm>
          <a:prstGeom prst="rect">
            <a:avLst/>
          </a:prstGeom>
          <a:solidFill>
            <a:schemeClr val="bg1"/>
          </a:solidFill>
          <a:ln w="57150">
            <a:solidFill>
              <a:srgbClr val="FF6600"/>
            </a:solidFill>
            <a:miter lim="800000"/>
            <a:headEnd/>
            <a:tailEnd/>
          </a:ln>
          <a:effectLst/>
        </p:spPr>
        <p:txBody>
          <a:bodyPr>
            <a:spAutoFit/>
          </a:bodyPr>
          <a:lstStyle/>
          <a:p>
            <a:pPr algn="ctr">
              <a:spcBef>
                <a:spcPct val="50000"/>
              </a:spcBef>
            </a:pPr>
            <a:r>
              <a:rPr lang="en-GB" sz="3600" b="1">
                <a:solidFill>
                  <a:srgbClr val="0000FF"/>
                </a:solidFill>
              </a:rPr>
              <a:t>m</a:t>
            </a:r>
            <a:r>
              <a:rPr lang="en-GB" sz="3600" b="1">
                <a:solidFill>
                  <a:srgbClr val="FF0000"/>
                </a:solidFill>
              </a:rPr>
              <a:t>M</a:t>
            </a:r>
            <a:endParaRPr lang="en-GB" sz="3600" b="1">
              <a:solidFill>
                <a:srgbClr val="0000FF"/>
              </a:solidFill>
            </a:endParaRPr>
          </a:p>
        </p:txBody>
      </p:sp>
      <p:sp>
        <p:nvSpPr>
          <p:cNvPr id="2087" name="Text Box 39"/>
          <p:cNvSpPr txBox="1">
            <a:spLocks noChangeArrowheads="1"/>
          </p:cNvSpPr>
          <p:nvPr/>
        </p:nvSpPr>
        <p:spPr bwMode="auto">
          <a:xfrm>
            <a:off x="1260475" y="5300663"/>
            <a:ext cx="2016125" cy="366712"/>
          </a:xfrm>
          <a:prstGeom prst="rect">
            <a:avLst/>
          </a:prstGeom>
          <a:noFill/>
          <a:ln w="9525">
            <a:noFill/>
            <a:miter lim="800000"/>
            <a:headEnd/>
            <a:tailEnd/>
          </a:ln>
          <a:effectLst/>
        </p:spPr>
        <p:txBody>
          <a:bodyPr>
            <a:spAutoFit/>
          </a:bodyPr>
          <a:lstStyle/>
          <a:p>
            <a:pPr algn="ctr">
              <a:spcBef>
                <a:spcPct val="50000"/>
              </a:spcBef>
            </a:pPr>
            <a:r>
              <a:rPr lang="en-GB"/>
              <a:t>Aunt Petunia</a:t>
            </a:r>
          </a:p>
        </p:txBody>
      </p:sp>
      <p:sp>
        <p:nvSpPr>
          <p:cNvPr id="2088" name="Text Box 40"/>
          <p:cNvSpPr txBox="1">
            <a:spLocks noChangeArrowheads="1"/>
          </p:cNvSpPr>
          <p:nvPr/>
        </p:nvSpPr>
        <p:spPr bwMode="auto">
          <a:xfrm>
            <a:off x="5724525" y="5229225"/>
            <a:ext cx="2016125" cy="366713"/>
          </a:xfrm>
          <a:prstGeom prst="rect">
            <a:avLst/>
          </a:prstGeom>
          <a:noFill/>
          <a:ln w="9525">
            <a:noFill/>
            <a:miter lim="800000"/>
            <a:headEnd/>
            <a:tailEnd/>
          </a:ln>
          <a:effectLst/>
        </p:spPr>
        <p:txBody>
          <a:bodyPr>
            <a:spAutoFit/>
          </a:bodyPr>
          <a:lstStyle/>
          <a:p>
            <a:pPr algn="ctr">
              <a:spcBef>
                <a:spcPct val="50000"/>
              </a:spcBef>
            </a:pPr>
            <a:r>
              <a:rPr lang="en-GB"/>
              <a:t>Harry’s mum</a:t>
            </a:r>
          </a:p>
        </p:txBody>
      </p:sp>
      <p:sp>
        <p:nvSpPr>
          <p:cNvPr id="2090" name="Text Box 42"/>
          <p:cNvSpPr txBox="1">
            <a:spLocks noChangeArrowheads="1"/>
          </p:cNvSpPr>
          <p:nvPr/>
        </p:nvSpPr>
        <p:spPr bwMode="auto">
          <a:xfrm>
            <a:off x="250825" y="6165850"/>
            <a:ext cx="8713788" cy="466725"/>
          </a:xfrm>
          <a:prstGeom prst="rect">
            <a:avLst/>
          </a:prstGeom>
          <a:solidFill>
            <a:srgbClr val="FFFF00"/>
          </a:solidFill>
          <a:ln w="9525">
            <a:solidFill>
              <a:schemeClr val="tx1"/>
            </a:solidFill>
            <a:miter lim="800000"/>
            <a:headEnd/>
            <a:tailEnd/>
          </a:ln>
          <a:effectLst/>
        </p:spPr>
        <p:txBody>
          <a:bodyPr>
            <a:spAutoFit/>
          </a:bodyPr>
          <a:lstStyle/>
          <a:p>
            <a:pPr algn="ctr"/>
            <a:r>
              <a:rPr lang="en-GB" sz="2400"/>
              <a:t>So, what was the </a:t>
            </a:r>
            <a:r>
              <a:rPr lang="en-GB" sz="2400">
                <a:solidFill>
                  <a:srgbClr val="FF0000"/>
                </a:solidFill>
              </a:rPr>
              <a:t>% chance</a:t>
            </a:r>
            <a:r>
              <a:rPr lang="en-GB" sz="2400"/>
              <a:t> of  Harry’s mum being magic?</a:t>
            </a:r>
          </a:p>
        </p:txBody>
      </p:sp>
      <p:sp>
        <p:nvSpPr>
          <p:cNvPr id="2091" name="Text Box 43"/>
          <p:cNvSpPr txBox="1">
            <a:spLocks noChangeArrowheads="1"/>
          </p:cNvSpPr>
          <p:nvPr/>
        </p:nvSpPr>
        <p:spPr bwMode="auto">
          <a:xfrm>
            <a:off x="179388"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2092" name="Text Box 44"/>
          <p:cNvSpPr txBox="1">
            <a:spLocks noChangeArrowheads="1"/>
          </p:cNvSpPr>
          <p:nvPr/>
        </p:nvSpPr>
        <p:spPr bwMode="auto">
          <a:xfrm>
            <a:off x="1476375"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2093" name="Text Box 45"/>
          <p:cNvSpPr txBox="1">
            <a:spLocks noChangeArrowheads="1"/>
          </p:cNvSpPr>
          <p:nvPr/>
        </p:nvSpPr>
        <p:spPr bwMode="auto">
          <a:xfrm>
            <a:off x="2843213"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2094" name="Text Box 46"/>
          <p:cNvSpPr txBox="1">
            <a:spLocks noChangeArrowheads="1"/>
          </p:cNvSpPr>
          <p:nvPr/>
        </p:nvSpPr>
        <p:spPr bwMode="auto">
          <a:xfrm>
            <a:off x="5795963" y="5949950"/>
            <a:ext cx="2016125" cy="366713"/>
          </a:xfrm>
          <a:prstGeom prst="rect">
            <a:avLst/>
          </a:prstGeom>
          <a:noFill/>
          <a:ln w="9525">
            <a:noFill/>
            <a:miter lim="800000"/>
            <a:headEnd/>
            <a:tailEnd/>
          </a:ln>
          <a:effectLst/>
        </p:spPr>
        <p:txBody>
          <a:bodyPr>
            <a:spAutoFit/>
          </a:bodyPr>
          <a:lstStyle/>
          <a:p>
            <a:pPr algn="ctr">
              <a:spcBef>
                <a:spcPct val="50000"/>
              </a:spcBef>
            </a:pPr>
            <a:r>
              <a:rPr lang="en-GB" b="1"/>
              <a:t>MAGIC</a:t>
            </a:r>
          </a:p>
        </p:txBody>
      </p:sp>
      <p:sp>
        <p:nvSpPr>
          <p:cNvPr id="2095" name="Text Box 47"/>
          <p:cNvSpPr txBox="1">
            <a:spLocks noChangeArrowheads="1"/>
          </p:cNvSpPr>
          <p:nvPr/>
        </p:nvSpPr>
        <p:spPr bwMode="auto">
          <a:xfrm>
            <a:off x="1116013" y="-185738"/>
            <a:ext cx="6985000" cy="976313"/>
          </a:xfrm>
          <a:prstGeom prst="rect">
            <a:avLst/>
          </a:prstGeom>
          <a:noFill/>
          <a:ln w="9525">
            <a:noFill/>
            <a:miter lim="800000"/>
            <a:headEnd/>
            <a:tailEnd/>
          </a:ln>
          <a:effectLst/>
        </p:spPr>
        <p:txBody>
          <a:bodyPr>
            <a:spAutoFit/>
          </a:bodyPr>
          <a:lstStyle/>
          <a:p>
            <a:pPr algn="ctr"/>
            <a:endParaRPr lang="en-GB" sz="2200"/>
          </a:p>
          <a:p>
            <a:pPr algn="ctr"/>
            <a:r>
              <a:rPr lang="en-GB" sz="3600"/>
              <a:t>Harry’s mum’s family</a:t>
            </a:r>
            <a:endParaRPr lang="en-GB" sz="2200"/>
          </a:p>
        </p:txBody>
      </p:sp>
      <p:sp>
        <p:nvSpPr>
          <p:cNvPr id="2096" name="Text Box 48"/>
          <p:cNvSpPr txBox="1">
            <a:spLocks noChangeArrowheads="1"/>
          </p:cNvSpPr>
          <p:nvPr/>
        </p:nvSpPr>
        <p:spPr bwMode="auto">
          <a:xfrm>
            <a:off x="1116013" y="115888"/>
            <a:ext cx="6985000" cy="1335087"/>
          </a:xfrm>
          <a:prstGeom prst="rect">
            <a:avLst/>
          </a:prstGeom>
          <a:solidFill>
            <a:srgbClr val="FFFF00"/>
          </a:solidFill>
          <a:ln w="9525">
            <a:solidFill>
              <a:schemeClr val="tx1"/>
            </a:solidFill>
            <a:miter lim="800000"/>
            <a:headEnd/>
            <a:tailEnd/>
          </a:ln>
          <a:effectLst/>
        </p:spPr>
        <p:txBody>
          <a:bodyPr>
            <a:spAutoFit/>
          </a:bodyPr>
          <a:lstStyle/>
          <a:p>
            <a:r>
              <a:rPr lang="en-GB" sz="2700" b="1" u="sng"/>
              <a:t>Remember</a:t>
            </a:r>
            <a:r>
              <a:rPr lang="en-GB" sz="2700" b="1"/>
              <a:t>:</a:t>
            </a:r>
          </a:p>
          <a:p>
            <a:pPr>
              <a:buFontTx/>
              <a:buChar char="•"/>
            </a:pPr>
            <a:r>
              <a:rPr lang="en-GB" sz="2700"/>
              <a:t> The </a:t>
            </a:r>
            <a:r>
              <a:rPr lang="en-GB" sz="2700">
                <a:solidFill>
                  <a:srgbClr val="0000FF"/>
                </a:solidFill>
              </a:rPr>
              <a:t>‘magical’ </a:t>
            </a:r>
            <a:r>
              <a:rPr lang="en-GB" sz="2700"/>
              <a:t>(</a:t>
            </a:r>
            <a:r>
              <a:rPr lang="en-GB" sz="2700" b="1">
                <a:solidFill>
                  <a:srgbClr val="0000FF"/>
                </a:solidFill>
              </a:rPr>
              <a:t>m</a:t>
            </a:r>
            <a:r>
              <a:rPr lang="en-GB" sz="2700"/>
              <a:t>) allele is </a:t>
            </a:r>
            <a:r>
              <a:rPr lang="en-GB" sz="2700">
                <a:solidFill>
                  <a:srgbClr val="0000FF"/>
                </a:solidFill>
              </a:rPr>
              <a:t>RECESSIVE</a:t>
            </a:r>
          </a:p>
          <a:p>
            <a:pPr>
              <a:buFontTx/>
              <a:buChar char="•"/>
            </a:pPr>
            <a:r>
              <a:rPr lang="en-GB" sz="2700"/>
              <a:t> The </a:t>
            </a:r>
            <a:r>
              <a:rPr lang="en-GB" sz="2700">
                <a:solidFill>
                  <a:srgbClr val="FF0000"/>
                </a:solidFill>
              </a:rPr>
              <a:t>‘muggle’ </a:t>
            </a:r>
            <a:r>
              <a:rPr lang="en-GB" sz="2700"/>
              <a:t>(</a:t>
            </a:r>
            <a:r>
              <a:rPr lang="en-GB" sz="2700" b="1">
                <a:solidFill>
                  <a:srgbClr val="FF0000"/>
                </a:solidFill>
              </a:rPr>
              <a:t>M</a:t>
            </a:r>
            <a:r>
              <a:rPr lang="en-GB" sz="2700"/>
              <a:t>) allele is </a:t>
            </a:r>
            <a:r>
              <a:rPr lang="en-GB" sz="2700">
                <a:solidFill>
                  <a:srgbClr val="FF0000"/>
                </a:solidFill>
              </a:rPr>
              <a:t>DOMINANT</a:t>
            </a:r>
            <a:endParaRPr lang="en-GB" sz="2700"/>
          </a:p>
        </p:txBody>
      </p:sp>
      <p:sp>
        <p:nvSpPr>
          <p:cNvPr id="2097" name="Text Box 49"/>
          <p:cNvSpPr txBox="1">
            <a:spLocks noChangeArrowheads="1"/>
          </p:cNvSpPr>
          <p:nvPr/>
        </p:nvSpPr>
        <p:spPr bwMode="auto">
          <a:xfrm>
            <a:off x="8135938" y="188913"/>
            <a:ext cx="100806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4" action="ppaction://hlinksldjump"/>
              </a:rPr>
              <a:t>Your task:</a:t>
            </a:r>
            <a:endParaRPr lang="en-GB" sz="800" b="1"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5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5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5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8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08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8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06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06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07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080"/>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07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07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7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8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086"/>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07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07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0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0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2071"/>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2073"/>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2069"/>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2068"/>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2070"/>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2072"/>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2078"/>
                                        </p:tgtEl>
                                        <p:attrNameLst>
                                          <p:attrName>style.visibility</p:attrName>
                                        </p:attrNameLst>
                                      </p:cBhvr>
                                      <p:to>
                                        <p:strVal val="visible"/>
                                      </p:to>
                                    </p:set>
                                  </p:childTnLst>
                                </p:cTn>
                              </p:par>
                              <p:par>
                                <p:cTn id="127" presetID="1" presetClass="entr" presetSubtype="0" fill="hold" grpId="2" nodeType="withEffect">
                                  <p:stCondLst>
                                    <p:cond delay="0"/>
                                  </p:stCondLst>
                                  <p:childTnLst>
                                    <p:set>
                                      <p:cBhvr>
                                        <p:cTn id="128" dur="1" fill="hold">
                                          <p:stCondLst>
                                            <p:cond delay="0"/>
                                          </p:stCondLst>
                                        </p:cTn>
                                        <p:tgtEl>
                                          <p:spTgt spid="2080"/>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208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3" nodeType="clickEffect">
                                  <p:stCondLst>
                                    <p:cond delay="0"/>
                                  </p:stCondLst>
                                  <p:childTnLst>
                                    <p:set>
                                      <p:cBhvr>
                                        <p:cTn id="134" dur="1" fill="hold">
                                          <p:stCondLst>
                                            <p:cond delay="0"/>
                                          </p:stCondLst>
                                        </p:cTn>
                                        <p:tgtEl>
                                          <p:spTgt spid="2070"/>
                                        </p:tgtEl>
                                        <p:attrNameLst>
                                          <p:attrName>style.visibility</p:attrName>
                                        </p:attrNameLst>
                                      </p:cBhvr>
                                      <p:to>
                                        <p:strVal val="hidden"/>
                                      </p:to>
                                    </p:set>
                                  </p:childTnLst>
                                </p:cTn>
                              </p:par>
                              <p:par>
                                <p:cTn id="135" presetID="1" presetClass="exit" presetSubtype="0" fill="hold" grpId="3" nodeType="withEffect">
                                  <p:stCondLst>
                                    <p:cond delay="0"/>
                                  </p:stCondLst>
                                  <p:childTnLst>
                                    <p:set>
                                      <p:cBhvr>
                                        <p:cTn id="136" dur="1" fill="hold">
                                          <p:stCondLst>
                                            <p:cond delay="0"/>
                                          </p:stCondLst>
                                        </p:cTn>
                                        <p:tgtEl>
                                          <p:spTgt spid="2068"/>
                                        </p:tgtEl>
                                        <p:attrNameLst>
                                          <p:attrName>style.visibility</p:attrName>
                                        </p:attrNameLst>
                                      </p:cBhvr>
                                      <p:to>
                                        <p:strVal val="hidden"/>
                                      </p:to>
                                    </p:set>
                                  </p:childTnLst>
                                </p:cTn>
                              </p:par>
                              <p:par>
                                <p:cTn id="137" presetID="1" presetClass="exit" presetSubtype="0" fill="hold" grpId="3" nodeType="withEffect">
                                  <p:stCondLst>
                                    <p:cond delay="0"/>
                                  </p:stCondLst>
                                  <p:childTnLst>
                                    <p:set>
                                      <p:cBhvr>
                                        <p:cTn id="138" dur="1" fill="hold">
                                          <p:stCondLst>
                                            <p:cond delay="0"/>
                                          </p:stCondLst>
                                        </p:cTn>
                                        <p:tgtEl>
                                          <p:spTgt spid="2072"/>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075"/>
                                        </p:tgtEl>
                                        <p:attrNameLst>
                                          <p:attrName>style.visibility</p:attrName>
                                        </p:attrNameLst>
                                      </p:cBhvr>
                                      <p:to>
                                        <p:strVal val="hidden"/>
                                      </p:to>
                                    </p:set>
                                  </p:childTnLst>
                                </p:cTn>
                              </p:par>
                              <p:par>
                                <p:cTn id="141" presetID="1" presetClass="exit" presetSubtype="0" fill="hold" grpId="3" nodeType="withEffect">
                                  <p:stCondLst>
                                    <p:cond delay="0"/>
                                  </p:stCondLst>
                                  <p:childTnLst>
                                    <p:set>
                                      <p:cBhvr>
                                        <p:cTn id="142" dur="1" fill="hold">
                                          <p:stCondLst>
                                            <p:cond delay="0"/>
                                          </p:stCondLst>
                                        </p:cTn>
                                        <p:tgtEl>
                                          <p:spTgt spid="2069"/>
                                        </p:tgtEl>
                                        <p:attrNameLst>
                                          <p:attrName>style.visibility</p:attrName>
                                        </p:attrNameLst>
                                      </p:cBhvr>
                                      <p:to>
                                        <p:strVal val="hidden"/>
                                      </p:to>
                                    </p:set>
                                  </p:childTnLst>
                                </p:cTn>
                              </p:par>
                              <p:par>
                                <p:cTn id="143" presetID="1" presetClass="exit" presetSubtype="0" fill="hold" grpId="3" nodeType="withEffect">
                                  <p:stCondLst>
                                    <p:cond delay="0"/>
                                  </p:stCondLst>
                                  <p:childTnLst>
                                    <p:set>
                                      <p:cBhvr>
                                        <p:cTn id="144" dur="1" fill="hold">
                                          <p:stCondLst>
                                            <p:cond delay="0"/>
                                          </p:stCondLst>
                                        </p:cTn>
                                        <p:tgtEl>
                                          <p:spTgt spid="2071"/>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07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076"/>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079">
                                            <p:txEl>
                                              <p:charRg st="4294967295" end="4294967295"/>
                                            </p:txEl>
                                          </p:spTgt>
                                        </p:tgtEl>
                                        <p:attrNameLst>
                                          <p:attrName>style.visibility</p:attrName>
                                        </p:attrNameLst>
                                      </p:cBhvr>
                                      <p:to>
                                        <p:strVal val="hidden"/>
                                      </p:to>
                                    </p:set>
                                  </p:childTnLst>
                                </p:cTn>
                              </p:par>
                              <p:par>
                                <p:cTn id="151" presetID="1" presetClass="exit" presetSubtype="0" fill="hold" grpId="3" nodeType="withEffect">
                                  <p:stCondLst>
                                    <p:cond delay="0"/>
                                  </p:stCondLst>
                                  <p:childTnLst>
                                    <p:set>
                                      <p:cBhvr>
                                        <p:cTn id="152" dur="1" fill="hold">
                                          <p:stCondLst>
                                            <p:cond delay="0"/>
                                          </p:stCondLst>
                                        </p:cTn>
                                        <p:tgtEl>
                                          <p:spTgt spid="2086">
                                            <p:txEl>
                                              <p:charRg st="4294967295" end="4294967295"/>
                                            </p:txEl>
                                          </p:spTgt>
                                        </p:tgtEl>
                                        <p:attrNameLst>
                                          <p:attrName>style.visibility</p:attrName>
                                        </p:attrNameLst>
                                      </p:cBhvr>
                                      <p:to>
                                        <p:strVal val="hidden"/>
                                      </p:to>
                                    </p:set>
                                  </p:childTnLst>
                                </p:cTn>
                              </p:par>
                              <p:par>
                                <p:cTn id="153" presetID="1" presetClass="exit" presetSubtype="0" fill="hold" grpId="3" nodeType="withEffect">
                                  <p:stCondLst>
                                    <p:cond delay="0"/>
                                  </p:stCondLst>
                                  <p:childTnLst>
                                    <p:set>
                                      <p:cBhvr>
                                        <p:cTn id="154" dur="1" fill="hold">
                                          <p:stCondLst>
                                            <p:cond delay="0"/>
                                          </p:stCondLst>
                                        </p:cTn>
                                        <p:tgtEl>
                                          <p:spTgt spid="2080">
                                            <p:txEl>
                                              <p:charRg st="4294967295" end="4294967295"/>
                                            </p:txEl>
                                          </p:spTgt>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2078">
                                            <p:txEl>
                                              <p:charRg st="4294967295" end="4294967295"/>
                                            </p:txEl>
                                          </p:spTgt>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2082"/>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2083"/>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2084"/>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2085"/>
                                        </p:tgtEl>
                                        <p:attrNameLst>
                                          <p:attrName>style.visibility</p:attrName>
                                        </p:attrNameLst>
                                      </p:cBhvr>
                                      <p:to>
                                        <p:strVal val="hidden"/>
                                      </p:to>
                                    </p:set>
                                  </p:childTnLst>
                                </p:cTn>
                              </p:par>
                              <p:par>
                                <p:cTn id="165" presetID="1" presetClass="entr" presetSubtype="0" fill="hold" nodeType="withEffect">
                                  <p:stCondLst>
                                    <p:cond delay="0"/>
                                  </p:stCondLst>
                                  <p:childTnLst>
                                    <p:set>
                                      <p:cBhvr>
                                        <p:cTn id="166" dur="1" fill="hold">
                                          <p:stCondLst>
                                            <p:cond delay="0"/>
                                          </p:stCondLst>
                                        </p:cTn>
                                        <p:tgtEl>
                                          <p:spTgt spid="2053"/>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2052"/>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2056"/>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2057"/>
                                        </p:tgtEl>
                                        <p:attrNameLst>
                                          <p:attrName>style.visibility</p:attrName>
                                        </p:attrNameLst>
                                      </p:cBhvr>
                                      <p:to>
                                        <p:strVal val="visible"/>
                                      </p:to>
                                    </p:set>
                                  </p:childTnLst>
                                </p:cTn>
                              </p:par>
                              <p:par>
                                <p:cTn id="173" presetID="1" presetClass="entr" presetSubtype="0" fill="hold" grpId="1" nodeType="withEffect">
                                  <p:stCondLst>
                                    <p:cond delay="0"/>
                                  </p:stCondLst>
                                  <p:childTnLst>
                                    <p:set>
                                      <p:cBhvr>
                                        <p:cTn id="174" dur="1" fill="hold">
                                          <p:stCondLst>
                                            <p:cond delay="0"/>
                                          </p:stCondLst>
                                        </p:cTn>
                                        <p:tgtEl>
                                          <p:spTgt spid="2055"/>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2058"/>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2096"/>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2091"/>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2092"/>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2093"/>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2094"/>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xit" presetSubtype="0" fill="hold" grpId="1" nodeType="clickEffect">
                                  <p:stCondLst>
                                    <p:cond delay="0"/>
                                  </p:stCondLst>
                                  <p:childTnLst>
                                    <p:set>
                                      <p:cBhvr>
                                        <p:cTn id="200" dur="1" fill="hold">
                                          <p:stCondLst>
                                            <p:cond delay="0"/>
                                          </p:stCondLst>
                                        </p:cTn>
                                        <p:tgtEl>
                                          <p:spTgt spid="2092"/>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2091"/>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2093"/>
                                        </p:tgtEl>
                                        <p:attrNameLst>
                                          <p:attrName>style.visibility</p:attrName>
                                        </p:attrNameLst>
                                      </p:cBhvr>
                                      <p:to>
                                        <p:strVal val="hidden"/>
                                      </p:to>
                                    </p:set>
                                  </p:childTnLst>
                                </p:cTn>
                              </p:par>
                              <p:par>
                                <p:cTn id="205" presetID="1" presetClass="exit" presetSubtype="0" fill="hold" grpId="1" nodeType="withEffect">
                                  <p:stCondLst>
                                    <p:cond delay="0"/>
                                  </p:stCondLst>
                                  <p:childTnLst>
                                    <p:set>
                                      <p:cBhvr>
                                        <p:cTn id="206" dur="1" fill="hold">
                                          <p:stCondLst>
                                            <p:cond delay="0"/>
                                          </p:stCondLst>
                                        </p:cTn>
                                        <p:tgtEl>
                                          <p:spTgt spid="2094"/>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2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5" grpId="1" animBg="1"/>
      <p:bldP spid="2056" grpId="0" animBg="1"/>
      <p:bldP spid="2056" grpId="1" animBg="1"/>
      <p:bldP spid="2057" grpId="0" animBg="1"/>
      <p:bldP spid="2057" grpId="1" animBg="1"/>
      <p:bldP spid="2058" grpId="0" animBg="1"/>
      <p:bldP spid="2058" grpId="1" animBg="1"/>
      <p:bldP spid="2068" grpId="0" animBg="1"/>
      <p:bldP spid="2068" grpId="1" animBg="1"/>
      <p:bldP spid="2068" grpId="2" animBg="1"/>
      <p:bldP spid="2068" grpId="3" animBg="1"/>
      <p:bldP spid="2069" grpId="0" animBg="1"/>
      <p:bldP spid="2069" grpId="1" animBg="1"/>
      <p:bldP spid="2069" grpId="2" animBg="1"/>
      <p:bldP spid="2069" grpId="3" animBg="1"/>
      <p:bldP spid="2070" grpId="0" animBg="1"/>
      <p:bldP spid="2070" grpId="1" animBg="1"/>
      <p:bldP spid="2070" grpId="2" animBg="1"/>
      <p:bldP spid="2070" grpId="3" animBg="1"/>
      <p:bldP spid="2071" grpId="0" animBg="1"/>
      <p:bldP spid="2071" grpId="1" animBg="1"/>
      <p:bldP spid="2071" grpId="2" animBg="1"/>
      <p:bldP spid="2071" grpId="3" animBg="1"/>
      <p:bldP spid="2072" grpId="0" animBg="1"/>
      <p:bldP spid="2072" grpId="1" animBg="1"/>
      <p:bldP spid="2072" grpId="2" animBg="1"/>
      <p:bldP spid="2072" grpId="3" animBg="1"/>
      <p:bldP spid="2073" grpId="0" animBg="1"/>
      <p:bldP spid="2073" grpId="1" animBg="1"/>
      <p:bldP spid="2073" grpId="2" animBg="1"/>
      <p:bldP spid="2073" grpId="3" animBg="1"/>
      <p:bldP spid="2075" grpId="0" animBg="1"/>
      <p:bldP spid="2075" grpId="1" animBg="1"/>
      <p:bldP spid="2076" grpId="0" animBg="1"/>
      <p:bldP spid="2076" grpId="1" animBg="1"/>
      <p:bldP spid="2077" grpId="0" animBg="1"/>
      <p:bldP spid="2078" grpId="0" animBg="1"/>
      <p:bldP spid="2078" grpId="1" animBg="1"/>
      <p:bldP spid="2078" grpId="2" animBg="1"/>
      <p:bldP spid="2078" grpId="3"/>
      <p:bldP spid="2079" grpId="0" animBg="1"/>
      <p:bldP spid="2079" grpId="1"/>
      <p:bldP spid="2080" grpId="0" animBg="1"/>
      <p:bldP spid="2080" grpId="1" animBg="1"/>
      <p:bldP spid="2080" grpId="2" animBg="1"/>
      <p:bldP spid="2080" grpId="3"/>
      <p:bldP spid="2081" grpId="0" animBg="1"/>
      <p:bldP spid="2082" grpId="0" animBg="1"/>
      <p:bldP spid="2083" grpId="0" animBg="1"/>
      <p:bldP spid="2084" grpId="0" animBg="1"/>
      <p:bldP spid="2085" grpId="0" animBg="1"/>
      <p:bldP spid="2086" grpId="0" animBg="1"/>
      <p:bldP spid="2086" grpId="1" animBg="1"/>
      <p:bldP spid="2086" grpId="2" animBg="1"/>
      <p:bldP spid="2086" grpId="3"/>
      <p:bldP spid="2087" grpId="0"/>
      <p:bldP spid="2088" grpId="0"/>
      <p:bldP spid="2090" grpId="0" animBg="1"/>
      <p:bldP spid="2091" grpId="0"/>
      <p:bldP spid="2091" grpId="1"/>
      <p:bldP spid="2092" grpId="0"/>
      <p:bldP spid="2092" grpId="1"/>
      <p:bldP spid="2093" grpId="0"/>
      <p:bldP spid="2093" grpId="1"/>
      <p:bldP spid="2094" grpId="0"/>
      <p:bldP spid="2094" grpId="1"/>
      <p:bldP spid="209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0" y="620713"/>
            <a:ext cx="1403350" cy="650875"/>
          </a:xfrm>
          <a:prstGeom prst="rect">
            <a:avLst/>
          </a:prstGeom>
          <a:noFill/>
          <a:ln w="9525">
            <a:solidFill>
              <a:schemeClr val="tx1"/>
            </a:solidFill>
            <a:miter lim="800000"/>
            <a:headEnd/>
            <a:tailEnd/>
          </a:ln>
          <a:effectLst/>
        </p:spPr>
        <p:txBody>
          <a:bodyPr>
            <a:spAutoFit/>
          </a:bodyPr>
          <a:lstStyle/>
          <a:p>
            <a:pPr algn="ctr">
              <a:spcBef>
                <a:spcPct val="50000"/>
              </a:spcBef>
            </a:pPr>
            <a:r>
              <a:rPr lang="en-GB"/>
              <a:t>Aunt Petunia</a:t>
            </a:r>
          </a:p>
        </p:txBody>
      </p:sp>
      <p:sp>
        <p:nvSpPr>
          <p:cNvPr id="3077" name="Line 5"/>
          <p:cNvSpPr>
            <a:spLocks noChangeShapeType="1"/>
          </p:cNvSpPr>
          <p:nvPr/>
        </p:nvSpPr>
        <p:spPr bwMode="auto">
          <a:xfrm>
            <a:off x="684213" y="2133600"/>
            <a:ext cx="0" cy="576263"/>
          </a:xfrm>
          <a:prstGeom prst="line">
            <a:avLst/>
          </a:prstGeom>
          <a:noFill/>
          <a:ln w="9525">
            <a:solidFill>
              <a:schemeClr val="tx1"/>
            </a:solidFill>
            <a:round/>
            <a:headEnd/>
            <a:tailEnd/>
          </a:ln>
          <a:effectLst/>
        </p:spPr>
        <p:txBody>
          <a:bodyPr/>
          <a:lstStyle/>
          <a:p>
            <a:endParaRPr lang="en-GB"/>
          </a:p>
        </p:txBody>
      </p:sp>
      <p:sp>
        <p:nvSpPr>
          <p:cNvPr id="3078" name="Line 6"/>
          <p:cNvSpPr>
            <a:spLocks noChangeShapeType="1"/>
          </p:cNvSpPr>
          <p:nvPr/>
        </p:nvSpPr>
        <p:spPr bwMode="auto">
          <a:xfrm>
            <a:off x="684213" y="2708275"/>
            <a:ext cx="7775575" cy="0"/>
          </a:xfrm>
          <a:prstGeom prst="line">
            <a:avLst/>
          </a:prstGeom>
          <a:noFill/>
          <a:ln w="9525">
            <a:solidFill>
              <a:schemeClr val="tx1"/>
            </a:solidFill>
            <a:round/>
            <a:headEnd/>
            <a:tailEnd/>
          </a:ln>
          <a:effectLst/>
        </p:spPr>
        <p:txBody>
          <a:bodyPr/>
          <a:lstStyle/>
          <a:p>
            <a:endParaRPr lang="en-GB"/>
          </a:p>
        </p:txBody>
      </p:sp>
      <p:sp>
        <p:nvSpPr>
          <p:cNvPr id="3079" name="Line 7"/>
          <p:cNvSpPr>
            <a:spLocks noChangeShapeType="1"/>
          </p:cNvSpPr>
          <p:nvPr/>
        </p:nvSpPr>
        <p:spPr bwMode="auto">
          <a:xfrm>
            <a:off x="8459788" y="2060575"/>
            <a:ext cx="0" cy="647700"/>
          </a:xfrm>
          <a:prstGeom prst="line">
            <a:avLst/>
          </a:prstGeom>
          <a:noFill/>
          <a:ln w="9525">
            <a:solidFill>
              <a:schemeClr val="tx1"/>
            </a:solidFill>
            <a:round/>
            <a:headEnd/>
            <a:tailEnd/>
          </a:ln>
          <a:effectLst/>
        </p:spPr>
        <p:txBody>
          <a:bodyPr/>
          <a:lstStyle/>
          <a:p>
            <a:endParaRPr lang="en-GB"/>
          </a:p>
        </p:txBody>
      </p:sp>
      <p:sp>
        <p:nvSpPr>
          <p:cNvPr id="3080" name="Line 8"/>
          <p:cNvSpPr>
            <a:spLocks noChangeShapeType="1"/>
          </p:cNvSpPr>
          <p:nvPr/>
        </p:nvSpPr>
        <p:spPr bwMode="auto">
          <a:xfrm>
            <a:off x="4572000" y="2708275"/>
            <a:ext cx="0" cy="574675"/>
          </a:xfrm>
          <a:prstGeom prst="line">
            <a:avLst/>
          </a:prstGeom>
          <a:noFill/>
          <a:ln w="9525">
            <a:solidFill>
              <a:schemeClr val="tx1"/>
            </a:solidFill>
            <a:round/>
            <a:headEnd/>
            <a:tailEnd/>
          </a:ln>
          <a:effectLst/>
        </p:spPr>
        <p:txBody>
          <a:bodyPr/>
          <a:lstStyle/>
          <a:p>
            <a:endParaRPr lang="en-GB"/>
          </a:p>
        </p:txBody>
      </p:sp>
      <p:sp>
        <p:nvSpPr>
          <p:cNvPr id="3081" name="Line 9"/>
          <p:cNvSpPr>
            <a:spLocks noChangeShapeType="1"/>
          </p:cNvSpPr>
          <p:nvPr/>
        </p:nvSpPr>
        <p:spPr bwMode="auto">
          <a:xfrm>
            <a:off x="1331913" y="3068638"/>
            <a:ext cx="503237" cy="2160587"/>
          </a:xfrm>
          <a:prstGeom prst="line">
            <a:avLst/>
          </a:prstGeom>
          <a:noFill/>
          <a:ln w="57150">
            <a:solidFill>
              <a:srgbClr val="00FF00"/>
            </a:solidFill>
            <a:round/>
            <a:headEnd/>
            <a:tailEnd/>
          </a:ln>
          <a:effectLst/>
        </p:spPr>
        <p:txBody>
          <a:bodyPr/>
          <a:lstStyle/>
          <a:p>
            <a:endParaRPr lang="en-GB"/>
          </a:p>
        </p:txBody>
      </p:sp>
      <p:sp>
        <p:nvSpPr>
          <p:cNvPr id="3082" name="Line 10"/>
          <p:cNvSpPr>
            <a:spLocks noChangeShapeType="1"/>
          </p:cNvSpPr>
          <p:nvPr/>
        </p:nvSpPr>
        <p:spPr bwMode="auto">
          <a:xfrm flipH="1">
            <a:off x="1835150" y="3068638"/>
            <a:ext cx="4608513" cy="2160587"/>
          </a:xfrm>
          <a:prstGeom prst="line">
            <a:avLst/>
          </a:prstGeom>
          <a:noFill/>
          <a:ln w="57150">
            <a:solidFill>
              <a:srgbClr val="00FF00"/>
            </a:solidFill>
            <a:round/>
            <a:headEnd/>
            <a:tailEnd/>
          </a:ln>
          <a:effectLst/>
        </p:spPr>
        <p:txBody>
          <a:bodyPr/>
          <a:lstStyle/>
          <a:p>
            <a:endParaRPr lang="en-GB"/>
          </a:p>
        </p:txBody>
      </p:sp>
      <p:sp>
        <p:nvSpPr>
          <p:cNvPr id="3083" name="Line 11"/>
          <p:cNvSpPr>
            <a:spLocks noChangeShapeType="1"/>
          </p:cNvSpPr>
          <p:nvPr/>
        </p:nvSpPr>
        <p:spPr bwMode="auto">
          <a:xfrm>
            <a:off x="1331913" y="3068638"/>
            <a:ext cx="2232025" cy="2160587"/>
          </a:xfrm>
          <a:prstGeom prst="line">
            <a:avLst/>
          </a:prstGeom>
          <a:noFill/>
          <a:ln w="57150">
            <a:solidFill>
              <a:srgbClr val="FF00FF"/>
            </a:solidFill>
            <a:round/>
            <a:headEnd/>
            <a:tailEnd/>
          </a:ln>
          <a:effectLst/>
        </p:spPr>
        <p:txBody>
          <a:bodyPr/>
          <a:lstStyle/>
          <a:p>
            <a:endParaRPr lang="en-GB"/>
          </a:p>
        </p:txBody>
      </p:sp>
      <p:sp>
        <p:nvSpPr>
          <p:cNvPr id="3084" name="Line 12"/>
          <p:cNvSpPr>
            <a:spLocks noChangeShapeType="1"/>
          </p:cNvSpPr>
          <p:nvPr/>
        </p:nvSpPr>
        <p:spPr bwMode="auto">
          <a:xfrm flipH="1">
            <a:off x="3563938" y="3068638"/>
            <a:ext cx="4321175" cy="2160587"/>
          </a:xfrm>
          <a:prstGeom prst="line">
            <a:avLst/>
          </a:prstGeom>
          <a:noFill/>
          <a:ln w="57150">
            <a:solidFill>
              <a:srgbClr val="FF00FF"/>
            </a:solidFill>
            <a:round/>
            <a:headEnd/>
            <a:tailEnd/>
          </a:ln>
          <a:effectLst/>
        </p:spPr>
        <p:txBody>
          <a:bodyPr/>
          <a:lstStyle/>
          <a:p>
            <a:endParaRPr lang="en-GB"/>
          </a:p>
        </p:txBody>
      </p:sp>
      <p:sp>
        <p:nvSpPr>
          <p:cNvPr id="3085" name="Line 13"/>
          <p:cNvSpPr>
            <a:spLocks noChangeShapeType="1"/>
          </p:cNvSpPr>
          <p:nvPr/>
        </p:nvSpPr>
        <p:spPr bwMode="auto">
          <a:xfrm>
            <a:off x="2771775" y="3068638"/>
            <a:ext cx="2663825" cy="2160587"/>
          </a:xfrm>
          <a:prstGeom prst="line">
            <a:avLst/>
          </a:prstGeom>
          <a:noFill/>
          <a:ln w="57150">
            <a:solidFill>
              <a:srgbClr val="FF6600"/>
            </a:solidFill>
            <a:round/>
            <a:headEnd/>
            <a:tailEnd/>
          </a:ln>
          <a:effectLst/>
        </p:spPr>
        <p:txBody>
          <a:bodyPr/>
          <a:lstStyle/>
          <a:p>
            <a:endParaRPr lang="en-GB"/>
          </a:p>
        </p:txBody>
      </p:sp>
      <p:sp>
        <p:nvSpPr>
          <p:cNvPr id="3086" name="Line 14"/>
          <p:cNvSpPr>
            <a:spLocks noChangeShapeType="1"/>
          </p:cNvSpPr>
          <p:nvPr/>
        </p:nvSpPr>
        <p:spPr bwMode="auto">
          <a:xfrm flipH="1">
            <a:off x="5435600" y="3068638"/>
            <a:ext cx="1008063" cy="2160587"/>
          </a:xfrm>
          <a:prstGeom prst="line">
            <a:avLst/>
          </a:prstGeom>
          <a:noFill/>
          <a:ln w="57150">
            <a:solidFill>
              <a:srgbClr val="FF6600"/>
            </a:solidFill>
            <a:round/>
            <a:headEnd/>
            <a:tailEnd/>
          </a:ln>
          <a:effectLst/>
        </p:spPr>
        <p:txBody>
          <a:bodyPr/>
          <a:lstStyle/>
          <a:p>
            <a:endParaRPr lang="en-GB"/>
          </a:p>
        </p:txBody>
      </p:sp>
      <p:sp>
        <p:nvSpPr>
          <p:cNvPr id="3087" name="Line 15"/>
          <p:cNvSpPr>
            <a:spLocks noChangeShapeType="1"/>
          </p:cNvSpPr>
          <p:nvPr/>
        </p:nvSpPr>
        <p:spPr bwMode="auto">
          <a:xfrm>
            <a:off x="2771775" y="3068638"/>
            <a:ext cx="4464050" cy="2160587"/>
          </a:xfrm>
          <a:prstGeom prst="line">
            <a:avLst/>
          </a:prstGeom>
          <a:noFill/>
          <a:ln w="57150">
            <a:solidFill>
              <a:srgbClr val="9900FF"/>
            </a:solidFill>
            <a:round/>
            <a:headEnd/>
            <a:tailEnd/>
          </a:ln>
          <a:effectLst/>
        </p:spPr>
        <p:txBody>
          <a:bodyPr/>
          <a:lstStyle/>
          <a:p>
            <a:endParaRPr lang="en-GB"/>
          </a:p>
        </p:txBody>
      </p:sp>
      <p:sp>
        <p:nvSpPr>
          <p:cNvPr id="3088" name="Line 16"/>
          <p:cNvSpPr>
            <a:spLocks noChangeShapeType="1"/>
          </p:cNvSpPr>
          <p:nvPr/>
        </p:nvSpPr>
        <p:spPr bwMode="auto">
          <a:xfrm flipH="1">
            <a:off x="7235825" y="3068638"/>
            <a:ext cx="649288" cy="2160587"/>
          </a:xfrm>
          <a:prstGeom prst="line">
            <a:avLst/>
          </a:prstGeom>
          <a:noFill/>
          <a:ln w="57150">
            <a:solidFill>
              <a:srgbClr val="9900FF"/>
            </a:solidFill>
            <a:round/>
            <a:headEnd/>
            <a:tailEnd/>
          </a:ln>
          <a:effectLst/>
        </p:spPr>
        <p:txBody>
          <a:bodyPr/>
          <a:lstStyle/>
          <a:p>
            <a:endParaRPr lang="en-GB"/>
          </a:p>
        </p:txBody>
      </p:sp>
      <p:sp>
        <p:nvSpPr>
          <p:cNvPr id="3089" name="Text Box 17"/>
          <p:cNvSpPr txBox="1">
            <a:spLocks noChangeArrowheads="1"/>
          </p:cNvSpPr>
          <p:nvPr/>
        </p:nvSpPr>
        <p:spPr bwMode="auto">
          <a:xfrm>
            <a:off x="1473200" y="1597025"/>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3090" name="Text Box 18"/>
          <p:cNvSpPr txBox="1">
            <a:spLocks noChangeArrowheads="1"/>
          </p:cNvSpPr>
          <p:nvPr/>
        </p:nvSpPr>
        <p:spPr bwMode="auto">
          <a:xfrm>
            <a:off x="1258888" y="5229225"/>
            <a:ext cx="1152525" cy="698500"/>
          </a:xfrm>
          <a:prstGeom prst="rect">
            <a:avLst/>
          </a:prstGeom>
          <a:solidFill>
            <a:schemeClr val="bg1"/>
          </a:solidFill>
          <a:ln w="57150">
            <a:solidFill>
              <a:srgbClr val="00FF00"/>
            </a:solidFill>
            <a:miter lim="800000"/>
            <a:headEnd/>
            <a:tailEnd/>
          </a:ln>
          <a:effectLst/>
        </p:spPr>
        <p:txBody>
          <a:bodyPr>
            <a:spAutoFit/>
          </a:bodyPr>
          <a:lstStyle/>
          <a:p>
            <a:pPr algn="ctr">
              <a:spcBef>
                <a:spcPct val="50000"/>
              </a:spcBef>
            </a:pPr>
            <a:r>
              <a:rPr lang="en-GB" sz="3600" b="1">
                <a:solidFill>
                  <a:srgbClr val="FF0000"/>
                </a:solidFill>
              </a:rPr>
              <a:t>MM</a:t>
            </a:r>
            <a:endParaRPr lang="en-GB" sz="3600" b="1">
              <a:solidFill>
                <a:srgbClr val="0000FF"/>
              </a:solidFill>
            </a:endParaRPr>
          </a:p>
        </p:txBody>
      </p:sp>
      <p:sp>
        <p:nvSpPr>
          <p:cNvPr id="3091" name="Text Box 19"/>
          <p:cNvSpPr txBox="1">
            <a:spLocks noChangeArrowheads="1"/>
          </p:cNvSpPr>
          <p:nvPr/>
        </p:nvSpPr>
        <p:spPr bwMode="auto">
          <a:xfrm>
            <a:off x="6659563" y="5229225"/>
            <a:ext cx="1152525" cy="698500"/>
          </a:xfrm>
          <a:prstGeom prst="rect">
            <a:avLst/>
          </a:prstGeom>
          <a:solidFill>
            <a:schemeClr val="bg1"/>
          </a:solidFill>
          <a:ln w="57150">
            <a:solidFill>
              <a:srgbClr val="9900FF"/>
            </a:solidFill>
            <a:miter lim="800000"/>
            <a:headEnd/>
            <a:tailEnd/>
          </a:ln>
          <a:effectLst/>
        </p:spPr>
        <p:txBody>
          <a:bodyPr>
            <a:spAutoFit/>
          </a:bodyPr>
          <a:lstStyle/>
          <a:p>
            <a:pPr algn="ctr">
              <a:spcBef>
                <a:spcPct val="50000"/>
              </a:spcBef>
            </a:pPr>
            <a:r>
              <a:rPr lang="en-GB" sz="3600" b="1">
                <a:solidFill>
                  <a:srgbClr val="0000FF"/>
                </a:solidFill>
              </a:rPr>
              <a:t>m</a:t>
            </a:r>
            <a:r>
              <a:rPr lang="en-GB" sz="3600" b="1">
                <a:solidFill>
                  <a:srgbClr val="FF0000"/>
                </a:solidFill>
              </a:rPr>
              <a:t>M</a:t>
            </a:r>
          </a:p>
        </p:txBody>
      </p:sp>
      <p:sp>
        <p:nvSpPr>
          <p:cNvPr id="3092" name="Text Box 20"/>
          <p:cNvSpPr txBox="1">
            <a:spLocks noChangeArrowheads="1"/>
          </p:cNvSpPr>
          <p:nvPr/>
        </p:nvSpPr>
        <p:spPr bwMode="auto">
          <a:xfrm>
            <a:off x="3055938" y="5229225"/>
            <a:ext cx="1152525" cy="698500"/>
          </a:xfrm>
          <a:prstGeom prst="rect">
            <a:avLst/>
          </a:prstGeom>
          <a:solidFill>
            <a:schemeClr val="bg1"/>
          </a:solidFill>
          <a:ln w="57150">
            <a:solidFill>
              <a:srgbClr val="FF00FF"/>
            </a:solidFill>
            <a:miter lim="800000"/>
            <a:headEnd/>
            <a:tailEnd/>
          </a:ln>
          <a:effectLst/>
        </p:spPr>
        <p:txBody>
          <a:bodyPr>
            <a:spAutoFit/>
          </a:bodyPr>
          <a:lstStyle/>
          <a:p>
            <a:pPr algn="ctr">
              <a:spcBef>
                <a:spcPct val="50000"/>
              </a:spcBef>
            </a:pPr>
            <a:r>
              <a:rPr lang="en-GB" sz="3600" b="1">
                <a:solidFill>
                  <a:srgbClr val="FF0000"/>
                </a:solidFill>
              </a:rPr>
              <a:t>MM</a:t>
            </a:r>
          </a:p>
        </p:txBody>
      </p:sp>
      <p:sp>
        <p:nvSpPr>
          <p:cNvPr id="3093" name="Text Box 21"/>
          <p:cNvSpPr txBox="1">
            <a:spLocks noChangeArrowheads="1"/>
          </p:cNvSpPr>
          <p:nvPr/>
        </p:nvSpPr>
        <p:spPr bwMode="auto">
          <a:xfrm>
            <a:off x="6515100" y="1557338"/>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MM</a:t>
            </a:r>
            <a:endParaRPr lang="en-GB" sz="3600" b="1">
              <a:solidFill>
                <a:srgbClr val="0000FF"/>
              </a:solidFill>
            </a:endParaRPr>
          </a:p>
        </p:txBody>
      </p:sp>
      <p:sp>
        <p:nvSpPr>
          <p:cNvPr id="3094" name="Text Box 22"/>
          <p:cNvSpPr txBox="1">
            <a:spLocks noChangeArrowheads="1"/>
          </p:cNvSpPr>
          <p:nvPr/>
        </p:nvSpPr>
        <p:spPr bwMode="auto">
          <a:xfrm>
            <a:off x="896938" y="242093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endParaRPr lang="en-GB" sz="3600" b="1">
              <a:solidFill>
                <a:srgbClr val="0000FF"/>
              </a:solidFill>
            </a:endParaRPr>
          </a:p>
        </p:txBody>
      </p:sp>
      <p:sp>
        <p:nvSpPr>
          <p:cNvPr id="3095" name="Text Box 23"/>
          <p:cNvSpPr txBox="1">
            <a:spLocks noChangeArrowheads="1"/>
          </p:cNvSpPr>
          <p:nvPr/>
        </p:nvSpPr>
        <p:spPr bwMode="auto">
          <a:xfrm>
            <a:off x="2338388" y="242093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3096" name="Text Box 24"/>
          <p:cNvSpPr txBox="1">
            <a:spLocks noChangeArrowheads="1"/>
          </p:cNvSpPr>
          <p:nvPr/>
        </p:nvSpPr>
        <p:spPr bwMode="auto">
          <a:xfrm>
            <a:off x="5937250"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endParaRPr lang="en-GB" sz="3600" b="1">
              <a:solidFill>
                <a:srgbClr val="0000FF"/>
              </a:solidFill>
            </a:endParaRPr>
          </a:p>
        </p:txBody>
      </p:sp>
      <p:sp>
        <p:nvSpPr>
          <p:cNvPr id="3097" name="Text Box 25"/>
          <p:cNvSpPr txBox="1">
            <a:spLocks noChangeArrowheads="1"/>
          </p:cNvSpPr>
          <p:nvPr/>
        </p:nvSpPr>
        <p:spPr bwMode="auto">
          <a:xfrm>
            <a:off x="7378700"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p>
        </p:txBody>
      </p:sp>
      <p:sp>
        <p:nvSpPr>
          <p:cNvPr id="3098" name="Text Box 26"/>
          <p:cNvSpPr txBox="1">
            <a:spLocks noChangeArrowheads="1"/>
          </p:cNvSpPr>
          <p:nvPr/>
        </p:nvSpPr>
        <p:spPr bwMode="auto">
          <a:xfrm>
            <a:off x="4859338" y="5229225"/>
            <a:ext cx="1152525" cy="698500"/>
          </a:xfrm>
          <a:prstGeom prst="rect">
            <a:avLst/>
          </a:prstGeom>
          <a:solidFill>
            <a:schemeClr val="bg1"/>
          </a:solidFill>
          <a:ln w="57150">
            <a:solidFill>
              <a:srgbClr val="FF6600"/>
            </a:solidFill>
            <a:miter lim="800000"/>
            <a:headEnd/>
            <a:tailEnd/>
          </a:ln>
          <a:effectLst/>
        </p:spPr>
        <p:txBody>
          <a:bodyPr>
            <a:spAutoFit/>
          </a:bodyPr>
          <a:lstStyle/>
          <a:p>
            <a:pPr algn="ctr">
              <a:spcBef>
                <a:spcPct val="50000"/>
              </a:spcBef>
            </a:pPr>
            <a:r>
              <a:rPr lang="en-GB" sz="3600" b="1">
                <a:solidFill>
                  <a:srgbClr val="0000FF"/>
                </a:solidFill>
              </a:rPr>
              <a:t>m</a:t>
            </a:r>
            <a:r>
              <a:rPr lang="en-GB" sz="3600" b="1">
                <a:solidFill>
                  <a:srgbClr val="FF0000"/>
                </a:solidFill>
              </a:rPr>
              <a:t>M</a:t>
            </a:r>
            <a:endParaRPr lang="en-GB" sz="3600" b="1">
              <a:solidFill>
                <a:srgbClr val="0000FF"/>
              </a:solidFill>
            </a:endParaRPr>
          </a:p>
        </p:txBody>
      </p:sp>
      <p:sp>
        <p:nvSpPr>
          <p:cNvPr id="3099" name="Text Box 27"/>
          <p:cNvSpPr txBox="1">
            <a:spLocks noChangeArrowheads="1"/>
          </p:cNvSpPr>
          <p:nvPr/>
        </p:nvSpPr>
        <p:spPr bwMode="auto">
          <a:xfrm>
            <a:off x="3419475" y="5013325"/>
            <a:ext cx="2016125" cy="366713"/>
          </a:xfrm>
          <a:prstGeom prst="rect">
            <a:avLst/>
          </a:prstGeom>
          <a:noFill/>
          <a:ln w="9525">
            <a:noFill/>
            <a:miter lim="800000"/>
            <a:headEnd/>
            <a:tailEnd/>
          </a:ln>
          <a:effectLst/>
        </p:spPr>
        <p:txBody>
          <a:bodyPr>
            <a:spAutoFit/>
          </a:bodyPr>
          <a:lstStyle/>
          <a:p>
            <a:pPr algn="ctr">
              <a:spcBef>
                <a:spcPct val="50000"/>
              </a:spcBef>
            </a:pPr>
            <a:r>
              <a:rPr lang="en-GB"/>
              <a:t>Cousin Dudley</a:t>
            </a:r>
          </a:p>
        </p:txBody>
      </p:sp>
      <p:sp>
        <p:nvSpPr>
          <p:cNvPr id="3102" name="Text Box 30"/>
          <p:cNvSpPr txBox="1">
            <a:spLocks noChangeArrowheads="1"/>
          </p:cNvSpPr>
          <p:nvPr/>
        </p:nvSpPr>
        <p:spPr bwMode="auto">
          <a:xfrm>
            <a:off x="250825" y="6165850"/>
            <a:ext cx="8713788" cy="466725"/>
          </a:xfrm>
          <a:prstGeom prst="rect">
            <a:avLst/>
          </a:prstGeom>
          <a:solidFill>
            <a:srgbClr val="FFFF00"/>
          </a:solidFill>
          <a:ln w="9525">
            <a:solidFill>
              <a:schemeClr val="tx1"/>
            </a:solidFill>
            <a:miter lim="800000"/>
            <a:headEnd/>
            <a:tailEnd/>
          </a:ln>
          <a:effectLst/>
        </p:spPr>
        <p:txBody>
          <a:bodyPr>
            <a:spAutoFit/>
          </a:bodyPr>
          <a:lstStyle/>
          <a:p>
            <a:pPr algn="ctr"/>
            <a:r>
              <a:rPr lang="en-GB" sz="2400"/>
              <a:t>So, what was the </a:t>
            </a:r>
            <a:r>
              <a:rPr lang="en-GB" sz="2400">
                <a:solidFill>
                  <a:srgbClr val="FF0000"/>
                </a:solidFill>
              </a:rPr>
              <a:t>% chance</a:t>
            </a:r>
            <a:r>
              <a:rPr lang="en-GB" sz="2400"/>
              <a:t> of  Dudley being magic?</a:t>
            </a:r>
          </a:p>
        </p:txBody>
      </p:sp>
      <p:sp>
        <p:nvSpPr>
          <p:cNvPr id="3103" name="Text Box 31"/>
          <p:cNvSpPr txBox="1">
            <a:spLocks noChangeArrowheads="1"/>
          </p:cNvSpPr>
          <p:nvPr/>
        </p:nvSpPr>
        <p:spPr bwMode="auto">
          <a:xfrm>
            <a:off x="827088"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3104" name="Text Box 32"/>
          <p:cNvSpPr txBox="1">
            <a:spLocks noChangeArrowheads="1"/>
          </p:cNvSpPr>
          <p:nvPr/>
        </p:nvSpPr>
        <p:spPr bwMode="auto">
          <a:xfrm>
            <a:off x="2627313"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3105" name="Text Box 33"/>
          <p:cNvSpPr txBox="1">
            <a:spLocks noChangeArrowheads="1"/>
          </p:cNvSpPr>
          <p:nvPr/>
        </p:nvSpPr>
        <p:spPr bwMode="auto">
          <a:xfrm>
            <a:off x="4425950"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3106" name="Text Box 34"/>
          <p:cNvSpPr txBox="1">
            <a:spLocks noChangeArrowheads="1"/>
          </p:cNvSpPr>
          <p:nvPr/>
        </p:nvSpPr>
        <p:spPr bwMode="auto">
          <a:xfrm>
            <a:off x="6227763" y="5949950"/>
            <a:ext cx="2016125" cy="366713"/>
          </a:xfrm>
          <a:prstGeom prst="rect">
            <a:avLst/>
          </a:prstGeom>
          <a:noFill/>
          <a:ln w="9525">
            <a:noFill/>
            <a:miter lim="800000"/>
            <a:headEnd/>
            <a:tailEnd/>
          </a:ln>
          <a:effectLst/>
        </p:spPr>
        <p:txBody>
          <a:bodyPr>
            <a:spAutoFit/>
          </a:bodyPr>
          <a:lstStyle/>
          <a:p>
            <a:pPr algn="ctr">
              <a:spcBef>
                <a:spcPct val="50000"/>
              </a:spcBef>
            </a:pPr>
            <a:r>
              <a:rPr lang="en-GB"/>
              <a:t>Muggle</a:t>
            </a:r>
          </a:p>
        </p:txBody>
      </p:sp>
      <p:sp>
        <p:nvSpPr>
          <p:cNvPr id="3108" name="Text Box 36"/>
          <p:cNvSpPr txBox="1">
            <a:spLocks noChangeArrowheads="1"/>
          </p:cNvSpPr>
          <p:nvPr/>
        </p:nvSpPr>
        <p:spPr bwMode="auto">
          <a:xfrm>
            <a:off x="7740650" y="620713"/>
            <a:ext cx="1403350" cy="650875"/>
          </a:xfrm>
          <a:prstGeom prst="rect">
            <a:avLst/>
          </a:prstGeom>
          <a:noFill/>
          <a:ln w="9525">
            <a:solidFill>
              <a:schemeClr val="tx1"/>
            </a:solidFill>
            <a:miter lim="800000"/>
            <a:headEnd/>
            <a:tailEnd/>
          </a:ln>
          <a:effectLst/>
        </p:spPr>
        <p:txBody>
          <a:bodyPr>
            <a:spAutoFit/>
          </a:bodyPr>
          <a:lstStyle/>
          <a:p>
            <a:pPr algn="ctr">
              <a:spcBef>
                <a:spcPct val="50000"/>
              </a:spcBef>
            </a:pPr>
            <a:r>
              <a:rPr lang="en-GB"/>
              <a:t>Uncle Vernon</a:t>
            </a:r>
          </a:p>
        </p:txBody>
      </p:sp>
      <p:pic>
        <p:nvPicPr>
          <p:cNvPr id="3109" name="Picture 37" descr="Cousin"/>
          <p:cNvPicPr>
            <a:picLocks noChangeAspect="1" noChangeArrowheads="1"/>
          </p:cNvPicPr>
          <p:nvPr/>
        </p:nvPicPr>
        <p:blipFill>
          <a:blip r:embed="rId2" cstate="print"/>
          <a:srcRect/>
          <a:stretch>
            <a:fillRect/>
          </a:stretch>
        </p:blipFill>
        <p:spPr bwMode="auto">
          <a:xfrm>
            <a:off x="3276600" y="3284538"/>
            <a:ext cx="2339975" cy="1752600"/>
          </a:xfrm>
          <a:prstGeom prst="rect">
            <a:avLst/>
          </a:prstGeom>
          <a:noFill/>
        </p:spPr>
      </p:pic>
      <p:pic>
        <p:nvPicPr>
          <p:cNvPr id="3110" name="Picture 38" descr="Aunt Petunia"/>
          <p:cNvPicPr>
            <a:picLocks noChangeAspect="1" noChangeArrowheads="1"/>
          </p:cNvPicPr>
          <p:nvPr/>
        </p:nvPicPr>
        <p:blipFill>
          <a:blip r:embed="rId3" cstate="print"/>
          <a:srcRect/>
          <a:stretch>
            <a:fillRect/>
          </a:stretch>
        </p:blipFill>
        <p:spPr bwMode="auto">
          <a:xfrm>
            <a:off x="0" y="1341438"/>
            <a:ext cx="1403350" cy="1050925"/>
          </a:xfrm>
          <a:prstGeom prst="rect">
            <a:avLst/>
          </a:prstGeom>
          <a:noFill/>
        </p:spPr>
      </p:pic>
      <p:pic>
        <p:nvPicPr>
          <p:cNvPr id="3111" name="Picture 39" descr="Uncle"/>
          <p:cNvPicPr>
            <a:picLocks noChangeAspect="1" noChangeArrowheads="1"/>
          </p:cNvPicPr>
          <p:nvPr/>
        </p:nvPicPr>
        <p:blipFill>
          <a:blip r:embed="rId4" cstate="print"/>
          <a:srcRect/>
          <a:stretch>
            <a:fillRect/>
          </a:stretch>
        </p:blipFill>
        <p:spPr bwMode="auto">
          <a:xfrm>
            <a:off x="7740650" y="1341438"/>
            <a:ext cx="1403350" cy="1054100"/>
          </a:xfrm>
          <a:prstGeom prst="rect">
            <a:avLst/>
          </a:prstGeom>
          <a:noFill/>
        </p:spPr>
      </p:pic>
      <p:sp>
        <p:nvSpPr>
          <p:cNvPr id="3112" name="Text Box 40"/>
          <p:cNvSpPr txBox="1">
            <a:spLocks noChangeArrowheads="1"/>
          </p:cNvSpPr>
          <p:nvPr/>
        </p:nvSpPr>
        <p:spPr bwMode="auto">
          <a:xfrm>
            <a:off x="1116013" y="-185738"/>
            <a:ext cx="6985000" cy="1311276"/>
          </a:xfrm>
          <a:prstGeom prst="rect">
            <a:avLst/>
          </a:prstGeom>
          <a:noFill/>
          <a:ln w="9525">
            <a:noFill/>
            <a:miter lim="800000"/>
            <a:headEnd/>
            <a:tailEnd/>
          </a:ln>
          <a:effectLst/>
        </p:spPr>
        <p:txBody>
          <a:bodyPr>
            <a:spAutoFit/>
          </a:bodyPr>
          <a:lstStyle/>
          <a:p>
            <a:pPr algn="ctr"/>
            <a:endParaRPr lang="en-GB" sz="2200"/>
          </a:p>
          <a:p>
            <a:pPr algn="ctr"/>
            <a:r>
              <a:rPr lang="en-GB" sz="3600"/>
              <a:t>The Dursley family</a:t>
            </a:r>
          </a:p>
          <a:p>
            <a:pPr algn="ctr"/>
            <a:endParaRPr lang="en-GB" sz="2200"/>
          </a:p>
        </p:txBody>
      </p:sp>
      <p:sp>
        <p:nvSpPr>
          <p:cNvPr id="3113" name="Text Box 41"/>
          <p:cNvSpPr txBox="1">
            <a:spLocks noChangeArrowheads="1"/>
          </p:cNvSpPr>
          <p:nvPr/>
        </p:nvSpPr>
        <p:spPr bwMode="auto">
          <a:xfrm>
            <a:off x="1116013" y="115888"/>
            <a:ext cx="6985000" cy="1335087"/>
          </a:xfrm>
          <a:prstGeom prst="rect">
            <a:avLst/>
          </a:prstGeom>
          <a:solidFill>
            <a:srgbClr val="FFFF00"/>
          </a:solidFill>
          <a:ln w="9525">
            <a:solidFill>
              <a:schemeClr val="tx1"/>
            </a:solidFill>
            <a:miter lim="800000"/>
            <a:headEnd/>
            <a:tailEnd/>
          </a:ln>
          <a:effectLst/>
        </p:spPr>
        <p:txBody>
          <a:bodyPr>
            <a:spAutoFit/>
          </a:bodyPr>
          <a:lstStyle/>
          <a:p>
            <a:r>
              <a:rPr lang="en-GB" sz="2700" b="1" u="sng"/>
              <a:t>Remember</a:t>
            </a:r>
            <a:r>
              <a:rPr lang="en-GB" sz="2700" b="1"/>
              <a:t>:</a:t>
            </a:r>
          </a:p>
          <a:p>
            <a:pPr>
              <a:buFontTx/>
              <a:buChar char="•"/>
            </a:pPr>
            <a:r>
              <a:rPr lang="en-GB" sz="2700"/>
              <a:t> The </a:t>
            </a:r>
            <a:r>
              <a:rPr lang="en-GB" sz="2700">
                <a:solidFill>
                  <a:srgbClr val="0000FF"/>
                </a:solidFill>
              </a:rPr>
              <a:t>‘magic’ </a:t>
            </a:r>
            <a:r>
              <a:rPr lang="en-GB" sz="2700"/>
              <a:t>(</a:t>
            </a:r>
            <a:r>
              <a:rPr lang="en-GB" sz="2700" b="1">
                <a:solidFill>
                  <a:srgbClr val="0000FF"/>
                </a:solidFill>
              </a:rPr>
              <a:t>m</a:t>
            </a:r>
            <a:r>
              <a:rPr lang="en-GB" sz="2700"/>
              <a:t>) allele is </a:t>
            </a:r>
            <a:r>
              <a:rPr lang="en-GB" sz="2700">
                <a:solidFill>
                  <a:srgbClr val="0000FF"/>
                </a:solidFill>
              </a:rPr>
              <a:t>RECESSIVE</a:t>
            </a:r>
          </a:p>
          <a:p>
            <a:pPr>
              <a:buFontTx/>
              <a:buChar char="•"/>
            </a:pPr>
            <a:r>
              <a:rPr lang="en-GB" sz="2700"/>
              <a:t> The </a:t>
            </a:r>
            <a:r>
              <a:rPr lang="en-GB" sz="2700">
                <a:solidFill>
                  <a:srgbClr val="FF0000"/>
                </a:solidFill>
              </a:rPr>
              <a:t>‘muggle’ </a:t>
            </a:r>
            <a:r>
              <a:rPr lang="en-GB" sz="2700"/>
              <a:t>(</a:t>
            </a:r>
            <a:r>
              <a:rPr lang="en-GB" sz="2700" b="1">
                <a:solidFill>
                  <a:srgbClr val="FF0000"/>
                </a:solidFill>
              </a:rPr>
              <a:t>M</a:t>
            </a:r>
            <a:r>
              <a:rPr lang="en-GB" sz="2700"/>
              <a:t>) allele is </a:t>
            </a:r>
            <a:r>
              <a:rPr lang="en-GB" sz="2700">
                <a:solidFill>
                  <a:srgbClr val="FF0000"/>
                </a:solidFill>
              </a:rPr>
              <a:t>DOMINANT</a:t>
            </a:r>
            <a:endParaRPr lang="en-GB" sz="2700"/>
          </a:p>
        </p:txBody>
      </p:sp>
      <p:sp>
        <p:nvSpPr>
          <p:cNvPr id="3114" name="Text Box 42"/>
          <p:cNvSpPr txBox="1">
            <a:spLocks noChangeArrowheads="1"/>
          </p:cNvSpPr>
          <p:nvPr/>
        </p:nvSpPr>
        <p:spPr bwMode="auto">
          <a:xfrm>
            <a:off x="8135938" y="188913"/>
            <a:ext cx="100806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5" action="ppaction://hlinksldjump"/>
              </a:rPr>
              <a:t>Your task:</a:t>
            </a:r>
            <a:endParaRPr lang="en-GB" sz="800" b="1"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7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7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07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07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10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08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10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09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9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09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08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08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08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09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8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9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9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0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08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8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8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9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3098"/>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3092"/>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3090"/>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3081"/>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3083"/>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3085"/>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3082"/>
                                        </p:tgtEl>
                                        <p:attrNameLst>
                                          <p:attrName>style.visibility</p:attrName>
                                        </p:attrNameLst>
                                      </p:cBhvr>
                                      <p:to>
                                        <p:strVal val="visible"/>
                                      </p:to>
                                    </p:set>
                                  </p:childTnLst>
                                </p:cTn>
                              </p:par>
                              <p:par>
                                <p:cTn id="127" presetID="1" presetClass="entr" presetSubtype="0" fill="hold" grpId="2" nodeType="withEffect">
                                  <p:stCondLst>
                                    <p:cond delay="0"/>
                                  </p:stCondLst>
                                  <p:childTnLst>
                                    <p:set>
                                      <p:cBhvr>
                                        <p:cTn id="128" dur="1" fill="hold">
                                          <p:stCondLst>
                                            <p:cond delay="0"/>
                                          </p:stCondLst>
                                        </p:cTn>
                                        <p:tgtEl>
                                          <p:spTgt spid="3086"/>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308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3088"/>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087"/>
                                        </p:tgtEl>
                                        <p:attrNameLst>
                                          <p:attrName>style.visibility</p:attrName>
                                        </p:attrNameLst>
                                      </p:cBhvr>
                                      <p:to>
                                        <p:strVal val="hidden"/>
                                      </p:to>
                                    </p:set>
                                  </p:childTnLst>
                                </p:cTn>
                              </p:par>
                              <p:par>
                                <p:cTn id="137" presetID="1" presetClass="exit" presetSubtype="0" fill="hold" grpId="3" nodeType="withEffect">
                                  <p:stCondLst>
                                    <p:cond delay="0"/>
                                  </p:stCondLst>
                                  <p:childTnLst>
                                    <p:set>
                                      <p:cBhvr>
                                        <p:cTn id="138" dur="1" fill="hold">
                                          <p:stCondLst>
                                            <p:cond delay="0"/>
                                          </p:stCondLst>
                                        </p:cTn>
                                        <p:tgtEl>
                                          <p:spTgt spid="3084"/>
                                        </p:tgtEl>
                                        <p:attrNameLst>
                                          <p:attrName>style.visibility</p:attrName>
                                        </p:attrNameLst>
                                      </p:cBhvr>
                                      <p:to>
                                        <p:strVal val="hidden"/>
                                      </p:to>
                                    </p:set>
                                  </p:childTnLst>
                                </p:cTn>
                              </p:par>
                              <p:par>
                                <p:cTn id="139" presetID="1" presetClass="exit" presetSubtype="0" fill="hold" grpId="3" nodeType="withEffect">
                                  <p:stCondLst>
                                    <p:cond delay="0"/>
                                  </p:stCondLst>
                                  <p:childTnLst>
                                    <p:set>
                                      <p:cBhvr>
                                        <p:cTn id="140" dur="1" fill="hold">
                                          <p:stCondLst>
                                            <p:cond delay="0"/>
                                          </p:stCondLst>
                                        </p:cTn>
                                        <p:tgtEl>
                                          <p:spTgt spid="3083"/>
                                        </p:tgtEl>
                                        <p:attrNameLst>
                                          <p:attrName>style.visibility</p:attrName>
                                        </p:attrNameLst>
                                      </p:cBhvr>
                                      <p:to>
                                        <p:strVal val="hidden"/>
                                      </p:to>
                                    </p:set>
                                  </p:childTnLst>
                                </p:cTn>
                              </p:par>
                              <p:par>
                                <p:cTn id="141" presetID="1" presetClass="exit" presetSubtype="0" fill="hold" grpId="3" nodeType="withEffect">
                                  <p:stCondLst>
                                    <p:cond delay="0"/>
                                  </p:stCondLst>
                                  <p:childTnLst>
                                    <p:set>
                                      <p:cBhvr>
                                        <p:cTn id="142" dur="1" fill="hold">
                                          <p:stCondLst>
                                            <p:cond delay="0"/>
                                          </p:stCondLst>
                                        </p:cTn>
                                        <p:tgtEl>
                                          <p:spTgt spid="3082"/>
                                        </p:tgtEl>
                                        <p:attrNameLst>
                                          <p:attrName>style.visibility</p:attrName>
                                        </p:attrNameLst>
                                      </p:cBhvr>
                                      <p:to>
                                        <p:strVal val="hidden"/>
                                      </p:to>
                                    </p:set>
                                  </p:childTnLst>
                                </p:cTn>
                              </p:par>
                              <p:par>
                                <p:cTn id="143" presetID="1" presetClass="exit" presetSubtype="0" fill="hold" grpId="3" nodeType="withEffect">
                                  <p:stCondLst>
                                    <p:cond delay="0"/>
                                  </p:stCondLst>
                                  <p:childTnLst>
                                    <p:set>
                                      <p:cBhvr>
                                        <p:cTn id="144" dur="1" fill="hold">
                                          <p:stCondLst>
                                            <p:cond delay="0"/>
                                          </p:stCondLst>
                                        </p:cTn>
                                        <p:tgtEl>
                                          <p:spTgt spid="3081"/>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3086"/>
                                        </p:tgtEl>
                                        <p:attrNameLst>
                                          <p:attrName>style.visibility</p:attrName>
                                        </p:attrNameLst>
                                      </p:cBhvr>
                                      <p:to>
                                        <p:strVal val="hidden"/>
                                      </p:to>
                                    </p:set>
                                  </p:childTnLst>
                                </p:cTn>
                              </p:par>
                              <p:par>
                                <p:cTn id="147" presetID="1" presetClass="exit" presetSubtype="0" fill="hold" grpId="3" nodeType="withEffect">
                                  <p:stCondLst>
                                    <p:cond delay="0"/>
                                  </p:stCondLst>
                                  <p:childTnLst>
                                    <p:set>
                                      <p:cBhvr>
                                        <p:cTn id="148" dur="1" fill="hold">
                                          <p:stCondLst>
                                            <p:cond delay="0"/>
                                          </p:stCondLst>
                                        </p:cTn>
                                        <p:tgtEl>
                                          <p:spTgt spid="3085"/>
                                        </p:tgtEl>
                                        <p:attrNameLst>
                                          <p:attrName>style.visibility</p:attrName>
                                        </p:attrNameLst>
                                      </p:cBhvr>
                                      <p:to>
                                        <p:strVal val="hidden"/>
                                      </p:to>
                                    </p:set>
                                  </p:childTnLst>
                                </p:cTn>
                              </p:par>
                              <p:par>
                                <p:cTn id="149" presetID="1" presetClass="exit" presetSubtype="0" fill="hold" grpId="3" nodeType="withEffect">
                                  <p:stCondLst>
                                    <p:cond delay="0"/>
                                  </p:stCondLst>
                                  <p:childTnLst>
                                    <p:set>
                                      <p:cBhvr>
                                        <p:cTn id="150" dur="1" fill="hold">
                                          <p:stCondLst>
                                            <p:cond delay="0"/>
                                          </p:stCondLst>
                                        </p:cTn>
                                        <p:tgtEl>
                                          <p:spTgt spid="3098"/>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91"/>
                                        </p:tgtEl>
                                        <p:attrNameLst>
                                          <p:attrName>style.visibility</p:attrName>
                                        </p:attrNameLst>
                                      </p:cBhvr>
                                      <p:to>
                                        <p:strVal val="hidden"/>
                                      </p:to>
                                    </p:set>
                                  </p:childTnLst>
                                </p:cTn>
                              </p:par>
                              <p:par>
                                <p:cTn id="153" presetID="1" presetClass="exit" presetSubtype="0" fill="hold" grpId="3" nodeType="withEffect">
                                  <p:stCondLst>
                                    <p:cond delay="0"/>
                                  </p:stCondLst>
                                  <p:childTnLst>
                                    <p:set>
                                      <p:cBhvr>
                                        <p:cTn id="154" dur="1" fill="hold">
                                          <p:stCondLst>
                                            <p:cond delay="0"/>
                                          </p:stCondLst>
                                        </p:cTn>
                                        <p:tgtEl>
                                          <p:spTgt spid="3092"/>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3090"/>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3097"/>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096"/>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3095"/>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3094"/>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3109"/>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3078"/>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3080"/>
                                        </p:tgtEl>
                                        <p:attrNameLst>
                                          <p:attrName>style.visibility</p:attrName>
                                        </p:attrNameLst>
                                      </p:cBhvr>
                                      <p:to>
                                        <p:strVal val="visible"/>
                                      </p:to>
                                    </p:set>
                                  </p:childTnLst>
                                </p:cTn>
                              </p:par>
                              <p:par>
                                <p:cTn id="173" presetID="1" presetClass="entr" presetSubtype="0" fill="hold" grpId="1" nodeType="withEffect">
                                  <p:stCondLst>
                                    <p:cond delay="0"/>
                                  </p:stCondLst>
                                  <p:childTnLst>
                                    <p:set>
                                      <p:cBhvr>
                                        <p:cTn id="174" dur="1" fill="hold">
                                          <p:stCondLst>
                                            <p:cond delay="0"/>
                                          </p:stCondLst>
                                        </p:cTn>
                                        <p:tgtEl>
                                          <p:spTgt spid="3079"/>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3077"/>
                                        </p:tgtEl>
                                        <p:attrNameLst>
                                          <p:attrName>style.visibility</p:attrName>
                                        </p:attrNameLst>
                                      </p:cBhvr>
                                      <p:to>
                                        <p:strVal val="visible"/>
                                      </p:to>
                                    </p:set>
                                  </p:childTnLst>
                                </p:cTn>
                              </p:par>
                              <p:par>
                                <p:cTn id="177" presetID="1" presetClass="entr" presetSubtype="0" fill="hold" grpId="2" nodeType="withEffect">
                                  <p:stCondLst>
                                    <p:cond delay="0"/>
                                  </p:stCondLst>
                                  <p:childTnLst>
                                    <p:set>
                                      <p:cBhvr>
                                        <p:cTn id="178" dur="1" fill="hold">
                                          <p:stCondLst>
                                            <p:cond delay="0"/>
                                          </p:stCondLst>
                                        </p:cTn>
                                        <p:tgtEl>
                                          <p:spTgt spid="3091"/>
                                        </p:tgtEl>
                                        <p:attrNameLst>
                                          <p:attrName>style.visibility</p:attrName>
                                        </p:attrNameLst>
                                      </p:cBhvr>
                                      <p:to>
                                        <p:strVal val="visible"/>
                                      </p:to>
                                    </p:set>
                                  </p:childTnLst>
                                </p:cTn>
                              </p:par>
                              <p:par>
                                <p:cTn id="179" presetID="1" presetClass="entr" presetSubtype="0" fill="hold" grpId="4" nodeType="withEffect">
                                  <p:stCondLst>
                                    <p:cond delay="0"/>
                                  </p:stCondLst>
                                  <p:childTnLst>
                                    <p:set>
                                      <p:cBhvr>
                                        <p:cTn id="180" dur="1" fill="hold">
                                          <p:stCondLst>
                                            <p:cond delay="0"/>
                                          </p:stCondLst>
                                        </p:cTn>
                                        <p:tgtEl>
                                          <p:spTgt spid="3098"/>
                                        </p:tgtEl>
                                        <p:attrNameLst>
                                          <p:attrName>style.visibility</p:attrName>
                                        </p:attrNameLst>
                                      </p:cBhvr>
                                      <p:to>
                                        <p:strVal val="visible"/>
                                      </p:to>
                                    </p:set>
                                  </p:childTnLst>
                                </p:cTn>
                              </p:par>
                              <p:par>
                                <p:cTn id="181" presetID="1" presetClass="entr" presetSubtype="0" fill="hold" grpId="4" nodeType="withEffect">
                                  <p:stCondLst>
                                    <p:cond delay="0"/>
                                  </p:stCondLst>
                                  <p:childTnLst>
                                    <p:set>
                                      <p:cBhvr>
                                        <p:cTn id="182" dur="1" fill="hold">
                                          <p:stCondLst>
                                            <p:cond delay="0"/>
                                          </p:stCondLst>
                                        </p:cTn>
                                        <p:tgtEl>
                                          <p:spTgt spid="3092"/>
                                        </p:tgtEl>
                                        <p:attrNameLst>
                                          <p:attrName>style.visibility</p:attrName>
                                        </p:attrNameLst>
                                      </p:cBhvr>
                                      <p:to>
                                        <p:strVal val="visible"/>
                                      </p:to>
                                    </p:set>
                                  </p:childTnLst>
                                </p:cTn>
                              </p:par>
                              <p:par>
                                <p:cTn id="183" presetID="1" presetClass="entr" presetSubtype="0" fill="hold" grpId="4" nodeType="withEffect">
                                  <p:stCondLst>
                                    <p:cond delay="0"/>
                                  </p:stCondLst>
                                  <p:childTnLst>
                                    <p:set>
                                      <p:cBhvr>
                                        <p:cTn id="184" dur="1" fill="hold">
                                          <p:stCondLst>
                                            <p:cond delay="0"/>
                                          </p:stCondLst>
                                        </p:cTn>
                                        <p:tgtEl>
                                          <p:spTgt spid="3090"/>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311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3103"/>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3104"/>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3105"/>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3106"/>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xit" presetSubtype="0" fill="hold" grpId="1" nodeType="clickEffect">
                                  <p:stCondLst>
                                    <p:cond delay="0"/>
                                  </p:stCondLst>
                                  <p:childTnLst>
                                    <p:set>
                                      <p:cBhvr>
                                        <p:cTn id="208" dur="1" fill="hold">
                                          <p:stCondLst>
                                            <p:cond delay="0"/>
                                          </p:stCondLst>
                                        </p:cTn>
                                        <p:tgtEl>
                                          <p:spTgt spid="3103"/>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3104"/>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3105"/>
                                        </p:tgtEl>
                                        <p:attrNameLst>
                                          <p:attrName>style.visibility</p:attrName>
                                        </p:attrNameLst>
                                      </p:cBhvr>
                                      <p:to>
                                        <p:strVal val="hidden"/>
                                      </p:to>
                                    </p:set>
                                  </p:childTnLst>
                                </p:cTn>
                              </p:par>
                              <p:par>
                                <p:cTn id="213" presetID="1" presetClass="exit" presetSubtype="0" fill="hold" grpId="1" nodeType="withEffect">
                                  <p:stCondLst>
                                    <p:cond delay="0"/>
                                  </p:stCondLst>
                                  <p:childTnLst>
                                    <p:set>
                                      <p:cBhvr>
                                        <p:cTn id="214" dur="1" fill="hold">
                                          <p:stCondLst>
                                            <p:cond delay="0"/>
                                          </p:stCondLst>
                                        </p:cTn>
                                        <p:tgtEl>
                                          <p:spTgt spid="3106"/>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3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77" grpId="0" animBg="1"/>
      <p:bldP spid="3077" grpId="1" animBg="1"/>
      <p:bldP spid="3078" grpId="0" animBg="1"/>
      <p:bldP spid="3078" grpId="1" animBg="1"/>
      <p:bldP spid="3079" grpId="0" animBg="1"/>
      <p:bldP spid="3079" grpId="1" animBg="1"/>
      <p:bldP spid="3080" grpId="0" animBg="1"/>
      <p:bldP spid="3080" grpId="1" animBg="1"/>
      <p:bldP spid="3081" grpId="0" animBg="1"/>
      <p:bldP spid="3081" grpId="1" animBg="1"/>
      <p:bldP spid="3081" grpId="2" animBg="1"/>
      <p:bldP spid="3081" grpId="3" animBg="1"/>
      <p:bldP spid="3082" grpId="0" animBg="1"/>
      <p:bldP spid="3082" grpId="1" animBg="1"/>
      <p:bldP spid="3082" grpId="2" animBg="1"/>
      <p:bldP spid="3082" grpId="3" animBg="1"/>
      <p:bldP spid="3083" grpId="0" animBg="1"/>
      <p:bldP spid="3083" grpId="1" animBg="1"/>
      <p:bldP spid="3083" grpId="2" animBg="1"/>
      <p:bldP spid="3083" grpId="3" animBg="1"/>
      <p:bldP spid="3084" grpId="0" animBg="1"/>
      <p:bldP spid="3084" grpId="1" animBg="1"/>
      <p:bldP spid="3084" grpId="2" animBg="1"/>
      <p:bldP spid="3084" grpId="3" animBg="1"/>
      <p:bldP spid="3085" grpId="0" animBg="1"/>
      <p:bldP spid="3085" grpId="1" animBg="1"/>
      <p:bldP spid="3085" grpId="2" animBg="1"/>
      <p:bldP spid="3085" grpId="3" animBg="1"/>
      <p:bldP spid="3086" grpId="0" animBg="1"/>
      <p:bldP spid="3086" grpId="1" animBg="1"/>
      <p:bldP spid="3086" grpId="2" animBg="1"/>
      <p:bldP spid="3086" grpId="3" animBg="1"/>
      <p:bldP spid="3087" grpId="0" animBg="1"/>
      <p:bldP spid="3087" grpId="1" animBg="1"/>
      <p:bldP spid="3088" grpId="0" animBg="1"/>
      <p:bldP spid="3088" grpId="1" animBg="1"/>
      <p:bldP spid="3089" grpId="0" animBg="1"/>
      <p:bldP spid="3090" grpId="0" animBg="1"/>
      <p:bldP spid="3090" grpId="1" animBg="1"/>
      <p:bldP spid="3090" grpId="2" animBg="1"/>
      <p:bldP spid="3090" grpId="3" animBg="1"/>
      <p:bldP spid="3090" grpId="4" animBg="1"/>
      <p:bldP spid="3091" grpId="0" animBg="1"/>
      <p:bldP spid="3091" grpId="1" animBg="1"/>
      <p:bldP spid="3091" grpId="2" animBg="1"/>
      <p:bldP spid="3092" grpId="0" animBg="1"/>
      <p:bldP spid="3092" grpId="1" animBg="1"/>
      <p:bldP spid="3092" grpId="2" animBg="1"/>
      <p:bldP spid="3092" grpId="3" animBg="1"/>
      <p:bldP spid="3092" grpId="4" animBg="1"/>
      <p:bldP spid="3093" grpId="0" animBg="1"/>
      <p:bldP spid="3094" grpId="0" animBg="1"/>
      <p:bldP spid="3094" grpId="1" animBg="1"/>
      <p:bldP spid="3095" grpId="0" animBg="1"/>
      <p:bldP spid="3095" grpId="1" animBg="1"/>
      <p:bldP spid="3096" grpId="0" animBg="1"/>
      <p:bldP spid="3096" grpId="1" animBg="1"/>
      <p:bldP spid="3097" grpId="0" animBg="1"/>
      <p:bldP spid="3097" grpId="1" animBg="1"/>
      <p:bldP spid="3098" grpId="0" animBg="1"/>
      <p:bldP spid="3098" grpId="1" animBg="1"/>
      <p:bldP spid="3098" grpId="2" animBg="1"/>
      <p:bldP spid="3098" grpId="3" animBg="1"/>
      <p:bldP spid="3098" grpId="4" animBg="1"/>
      <p:bldP spid="3099" grpId="0"/>
      <p:bldP spid="3102" grpId="0" animBg="1"/>
      <p:bldP spid="3103" grpId="0"/>
      <p:bldP spid="3103" grpId="1"/>
      <p:bldP spid="3104" grpId="0"/>
      <p:bldP spid="3104" grpId="1"/>
      <p:bldP spid="3105" grpId="0"/>
      <p:bldP spid="3105" grpId="1"/>
      <p:bldP spid="3106" grpId="0"/>
      <p:bldP spid="3106" grpId="1"/>
      <p:bldP spid="3108" grpId="0" animBg="1"/>
      <p:bldP spid="31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620713"/>
            <a:ext cx="1403350" cy="376237"/>
          </a:xfrm>
          <a:prstGeom prst="rect">
            <a:avLst/>
          </a:prstGeom>
          <a:noFill/>
          <a:ln w="9525">
            <a:solidFill>
              <a:schemeClr val="tx1"/>
            </a:solidFill>
            <a:miter lim="800000"/>
            <a:headEnd/>
            <a:tailEnd/>
          </a:ln>
          <a:effectLst/>
        </p:spPr>
        <p:txBody>
          <a:bodyPr>
            <a:spAutoFit/>
          </a:bodyPr>
          <a:lstStyle/>
          <a:p>
            <a:pPr algn="ctr">
              <a:spcBef>
                <a:spcPct val="50000"/>
              </a:spcBef>
            </a:pPr>
            <a:r>
              <a:rPr lang="en-GB"/>
              <a:t>Mr Weasley</a:t>
            </a:r>
          </a:p>
        </p:txBody>
      </p:sp>
      <p:sp>
        <p:nvSpPr>
          <p:cNvPr id="6159" name="Text Box 15"/>
          <p:cNvSpPr txBox="1">
            <a:spLocks noChangeArrowheads="1"/>
          </p:cNvSpPr>
          <p:nvPr/>
        </p:nvSpPr>
        <p:spPr bwMode="auto">
          <a:xfrm>
            <a:off x="1619250" y="1628775"/>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6163" name="Text Box 19"/>
          <p:cNvSpPr txBox="1">
            <a:spLocks noChangeArrowheads="1"/>
          </p:cNvSpPr>
          <p:nvPr/>
        </p:nvSpPr>
        <p:spPr bwMode="auto">
          <a:xfrm>
            <a:off x="5580063" y="1597025"/>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6169" name="Text Box 25"/>
          <p:cNvSpPr txBox="1">
            <a:spLocks noChangeArrowheads="1"/>
          </p:cNvSpPr>
          <p:nvPr/>
        </p:nvSpPr>
        <p:spPr bwMode="auto">
          <a:xfrm>
            <a:off x="2916238" y="4508500"/>
            <a:ext cx="1584325" cy="641350"/>
          </a:xfrm>
          <a:prstGeom prst="rect">
            <a:avLst/>
          </a:prstGeom>
          <a:noFill/>
          <a:ln w="9525">
            <a:noFill/>
            <a:miter lim="800000"/>
            <a:headEnd/>
            <a:tailEnd/>
          </a:ln>
          <a:effectLst/>
        </p:spPr>
        <p:txBody>
          <a:bodyPr>
            <a:spAutoFit/>
          </a:bodyPr>
          <a:lstStyle/>
          <a:p>
            <a:pPr algn="ctr">
              <a:spcBef>
                <a:spcPct val="50000"/>
              </a:spcBef>
            </a:pPr>
            <a:r>
              <a:rPr lang="en-GB"/>
              <a:t>Percy Weasley</a:t>
            </a:r>
          </a:p>
        </p:txBody>
      </p:sp>
      <p:sp>
        <p:nvSpPr>
          <p:cNvPr id="6171" name="Text Box 27"/>
          <p:cNvSpPr txBox="1">
            <a:spLocks noChangeArrowheads="1"/>
          </p:cNvSpPr>
          <p:nvPr/>
        </p:nvSpPr>
        <p:spPr bwMode="auto">
          <a:xfrm>
            <a:off x="36513" y="6202363"/>
            <a:ext cx="9144000" cy="466725"/>
          </a:xfrm>
          <a:prstGeom prst="rect">
            <a:avLst/>
          </a:prstGeom>
          <a:solidFill>
            <a:srgbClr val="FFFF00"/>
          </a:solidFill>
          <a:ln w="9525">
            <a:solidFill>
              <a:schemeClr val="tx1"/>
            </a:solidFill>
            <a:miter lim="800000"/>
            <a:headEnd/>
            <a:tailEnd/>
          </a:ln>
          <a:effectLst/>
        </p:spPr>
        <p:txBody>
          <a:bodyPr>
            <a:spAutoFit/>
          </a:bodyPr>
          <a:lstStyle/>
          <a:p>
            <a:pPr algn="ctr"/>
            <a:r>
              <a:rPr lang="en-GB" sz="2400"/>
              <a:t>What was the </a:t>
            </a:r>
            <a:r>
              <a:rPr lang="en-GB" sz="2400">
                <a:solidFill>
                  <a:srgbClr val="FF0000"/>
                </a:solidFill>
              </a:rPr>
              <a:t>% chance</a:t>
            </a:r>
            <a:r>
              <a:rPr lang="en-GB" sz="2400"/>
              <a:t> of  the Weasley children being magic?</a:t>
            </a:r>
          </a:p>
        </p:txBody>
      </p:sp>
      <p:sp>
        <p:nvSpPr>
          <p:cNvPr id="6172" name="Text Box 28"/>
          <p:cNvSpPr txBox="1">
            <a:spLocks noChangeArrowheads="1"/>
          </p:cNvSpPr>
          <p:nvPr/>
        </p:nvSpPr>
        <p:spPr bwMode="auto">
          <a:xfrm>
            <a:off x="827088" y="5949950"/>
            <a:ext cx="2016125" cy="366713"/>
          </a:xfrm>
          <a:prstGeom prst="rect">
            <a:avLst/>
          </a:prstGeom>
          <a:noFill/>
          <a:ln w="9525">
            <a:noFill/>
            <a:miter lim="800000"/>
            <a:headEnd/>
            <a:tailEnd/>
          </a:ln>
          <a:effectLst/>
        </p:spPr>
        <p:txBody>
          <a:bodyPr>
            <a:spAutoFit/>
          </a:bodyPr>
          <a:lstStyle/>
          <a:p>
            <a:pPr algn="ctr">
              <a:spcBef>
                <a:spcPct val="50000"/>
              </a:spcBef>
            </a:pPr>
            <a:r>
              <a:rPr lang="en-GB" b="1"/>
              <a:t>MAGIC</a:t>
            </a:r>
          </a:p>
        </p:txBody>
      </p:sp>
      <p:sp>
        <p:nvSpPr>
          <p:cNvPr id="6173" name="Text Box 29"/>
          <p:cNvSpPr txBox="1">
            <a:spLocks noChangeArrowheads="1"/>
          </p:cNvSpPr>
          <p:nvPr/>
        </p:nvSpPr>
        <p:spPr bwMode="auto">
          <a:xfrm>
            <a:off x="2627313" y="5949950"/>
            <a:ext cx="2016125" cy="366713"/>
          </a:xfrm>
          <a:prstGeom prst="rect">
            <a:avLst/>
          </a:prstGeom>
          <a:noFill/>
          <a:ln w="9525">
            <a:noFill/>
            <a:miter lim="800000"/>
            <a:headEnd/>
            <a:tailEnd/>
          </a:ln>
          <a:effectLst/>
        </p:spPr>
        <p:txBody>
          <a:bodyPr>
            <a:spAutoFit/>
          </a:bodyPr>
          <a:lstStyle/>
          <a:p>
            <a:pPr algn="ctr">
              <a:spcBef>
                <a:spcPct val="50000"/>
              </a:spcBef>
            </a:pPr>
            <a:r>
              <a:rPr lang="en-GB" b="1"/>
              <a:t>MAGIC</a:t>
            </a:r>
          </a:p>
        </p:txBody>
      </p:sp>
      <p:sp>
        <p:nvSpPr>
          <p:cNvPr id="6174" name="Text Box 30"/>
          <p:cNvSpPr txBox="1">
            <a:spLocks noChangeArrowheads="1"/>
          </p:cNvSpPr>
          <p:nvPr/>
        </p:nvSpPr>
        <p:spPr bwMode="auto">
          <a:xfrm>
            <a:off x="4500563" y="5949950"/>
            <a:ext cx="2016125" cy="366713"/>
          </a:xfrm>
          <a:prstGeom prst="rect">
            <a:avLst/>
          </a:prstGeom>
          <a:noFill/>
          <a:ln w="9525">
            <a:noFill/>
            <a:miter lim="800000"/>
            <a:headEnd/>
            <a:tailEnd/>
          </a:ln>
          <a:effectLst/>
        </p:spPr>
        <p:txBody>
          <a:bodyPr>
            <a:spAutoFit/>
          </a:bodyPr>
          <a:lstStyle/>
          <a:p>
            <a:pPr algn="ctr">
              <a:spcBef>
                <a:spcPct val="50000"/>
              </a:spcBef>
            </a:pPr>
            <a:r>
              <a:rPr lang="en-GB" b="1"/>
              <a:t>MAGIC</a:t>
            </a:r>
          </a:p>
        </p:txBody>
      </p:sp>
      <p:sp>
        <p:nvSpPr>
          <p:cNvPr id="6175" name="Text Box 31"/>
          <p:cNvSpPr txBox="1">
            <a:spLocks noChangeArrowheads="1"/>
          </p:cNvSpPr>
          <p:nvPr/>
        </p:nvSpPr>
        <p:spPr bwMode="auto">
          <a:xfrm>
            <a:off x="6227763" y="5949950"/>
            <a:ext cx="2016125" cy="366713"/>
          </a:xfrm>
          <a:prstGeom prst="rect">
            <a:avLst/>
          </a:prstGeom>
          <a:noFill/>
          <a:ln w="9525">
            <a:noFill/>
            <a:miter lim="800000"/>
            <a:headEnd/>
            <a:tailEnd/>
          </a:ln>
          <a:effectLst/>
        </p:spPr>
        <p:txBody>
          <a:bodyPr>
            <a:spAutoFit/>
          </a:bodyPr>
          <a:lstStyle/>
          <a:p>
            <a:pPr algn="ctr">
              <a:spcBef>
                <a:spcPct val="50000"/>
              </a:spcBef>
            </a:pPr>
            <a:r>
              <a:rPr lang="en-GB" b="1"/>
              <a:t>MAGIC</a:t>
            </a:r>
          </a:p>
        </p:txBody>
      </p:sp>
      <p:sp>
        <p:nvSpPr>
          <p:cNvPr id="6176" name="Text Box 32"/>
          <p:cNvSpPr txBox="1">
            <a:spLocks noChangeArrowheads="1"/>
          </p:cNvSpPr>
          <p:nvPr/>
        </p:nvSpPr>
        <p:spPr bwMode="auto">
          <a:xfrm>
            <a:off x="6948488" y="620713"/>
            <a:ext cx="2051050" cy="376237"/>
          </a:xfrm>
          <a:prstGeom prst="rect">
            <a:avLst/>
          </a:prstGeom>
          <a:noFill/>
          <a:ln w="9525">
            <a:solidFill>
              <a:schemeClr val="tx1"/>
            </a:solidFill>
            <a:miter lim="800000"/>
            <a:headEnd/>
            <a:tailEnd/>
          </a:ln>
          <a:effectLst/>
        </p:spPr>
        <p:txBody>
          <a:bodyPr>
            <a:spAutoFit/>
          </a:bodyPr>
          <a:lstStyle/>
          <a:p>
            <a:pPr algn="ctr">
              <a:spcBef>
                <a:spcPct val="50000"/>
              </a:spcBef>
            </a:pPr>
            <a:r>
              <a:rPr lang="en-GB"/>
              <a:t>Mrs Weasley</a:t>
            </a:r>
          </a:p>
        </p:txBody>
      </p:sp>
      <p:pic>
        <p:nvPicPr>
          <p:cNvPr id="6182" name="Picture 38" descr="Percy"/>
          <p:cNvPicPr>
            <a:picLocks noChangeAspect="1" noChangeArrowheads="1"/>
          </p:cNvPicPr>
          <p:nvPr/>
        </p:nvPicPr>
        <p:blipFill>
          <a:blip r:embed="rId2" cstate="print"/>
          <a:srcRect/>
          <a:stretch>
            <a:fillRect/>
          </a:stretch>
        </p:blipFill>
        <p:spPr bwMode="auto">
          <a:xfrm>
            <a:off x="2916238" y="3284538"/>
            <a:ext cx="1584325" cy="1189037"/>
          </a:xfrm>
          <a:prstGeom prst="rect">
            <a:avLst/>
          </a:prstGeom>
          <a:noFill/>
        </p:spPr>
      </p:pic>
      <p:pic>
        <p:nvPicPr>
          <p:cNvPr id="6183" name="Picture 39" descr="Fred and George"/>
          <p:cNvPicPr>
            <a:picLocks noChangeAspect="1" noChangeArrowheads="1"/>
          </p:cNvPicPr>
          <p:nvPr/>
        </p:nvPicPr>
        <p:blipFill>
          <a:blip r:embed="rId3" cstate="print"/>
          <a:srcRect/>
          <a:stretch>
            <a:fillRect/>
          </a:stretch>
        </p:blipFill>
        <p:spPr bwMode="auto">
          <a:xfrm>
            <a:off x="4572000" y="3284538"/>
            <a:ext cx="1582738" cy="1173162"/>
          </a:xfrm>
          <a:prstGeom prst="rect">
            <a:avLst/>
          </a:prstGeom>
          <a:noFill/>
        </p:spPr>
      </p:pic>
      <p:pic>
        <p:nvPicPr>
          <p:cNvPr id="6185" name="Picture 41" descr="Ron 1"/>
          <p:cNvPicPr>
            <a:picLocks noChangeAspect="1" noChangeArrowheads="1"/>
          </p:cNvPicPr>
          <p:nvPr/>
        </p:nvPicPr>
        <p:blipFill>
          <a:blip r:embed="rId4" cstate="print"/>
          <a:srcRect/>
          <a:stretch>
            <a:fillRect/>
          </a:stretch>
        </p:blipFill>
        <p:spPr bwMode="auto">
          <a:xfrm>
            <a:off x="6227763" y="3284538"/>
            <a:ext cx="1538287" cy="1149350"/>
          </a:xfrm>
          <a:prstGeom prst="rect">
            <a:avLst/>
          </a:prstGeom>
          <a:noFill/>
        </p:spPr>
      </p:pic>
      <p:pic>
        <p:nvPicPr>
          <p:cNvPr id="6186" name="Picture 42" descr="Ginny"/>
          <p:cNvPicPr>
            <a:picLocks noChangeAspect="1" noChangeArrowheads="1"/>
          </p:cNvPicPr>
          <p:nvPr/>
        </p:nvPicPr>
        <p:blipFill>
          <a:blip r:embed="rId5" cstate="print"/>
          <a:srcRect/>
          <a:stretch>
            <a:fillRect/>
          </a:stretch>
        </p:blipFill>
        <p:spPr bwMode="auto">
          <a:xfrm>
            <a:off x="7885113" y="3284538"/>
            <a:ext cx="1058862" cy="1152525"/>
          </a:xfrm>
          <a:prstGeom prst="rect">
            <a:avLst/>
          </a:prstGeom>
          <a:noFill/>
        </p:spPr>
      </p:pic>
      <p:pic>
        <p:nvPicPr>
          <p:cNvPr id="6187" name="Picture 43" descr="Bill Weasley"/>
          <p:cNvPicPr>
            <a:picLocks noChangeAspect="1" noChangeArrowheads="1"/>
          </p:cNvPicPr>
          <p:nvPr/>
        </p:nvPicPr>
        <p:blipFill>
          <a:blip r:embed="rId6" cstate="print"/>
          <a:srcRect/>
          <a:stretch>
            <a:fillRect/>
          </a:stretch>
        </p:blipFill>
        <p:spPr bwMode="auto">
          <a:xfrm>
            <a:off x="179388" y="3284538"/>
            <a:ext cx="866775" cy="1152525"/>
          </a:xfrm>
          <a:prstGeom prst="rect">
            <a:avLst/>
          </a:prstGeom>
          <a:noFill/>
        </p:spPr>
      </p:pic>
      <p:pic>
        <p:nvPicPr>
          <p:cNvPr id="6188" name="Picture 44" descr="Charlie Weasley"/>
          <p:cNvPicPr>
            <a:picLocks noChangeAspect="1" noChangeArrowheads="1"/>
          </p:cNvPicPr>
          <p:nvPr/>
        </p:nvPicPr>
        <p:blipFill>
          <a:blip r:embed="rId7" cstate="print"/>
          <a:srcRect/>
          <a:stretch>
            <a:fillRect/>
          </a:stretch>
        </p:blipFill>
        <p:spPr bwMode="auto">
          <a:xfrm>
            <a:off x="1116013" y="3284538"/>
            <a:ext cx="1728787" cy="1192212"/>
          </a:xfrm>
          <a:prstGeom prst="rect">
            <a:avLst/>
          </a:prstGeom>
          <a:noFill/>
        </p:spPr>
      </p:pic>
      <p:sp>
        <p:nvSpPr>
          <p:cNvPr id="6197" name="Text Box 53"/>
          <p:cNvSpPr txBox="1">
            <a:spLocks noChangeArrowheads="1"/>
          </p:cNvSpPr>
          <p:nvPr/>
        </p:nvSpPr>
        <p:spPr bwMode="auto">
          <a:xfrm>
            <a:off x="1187450" y="4508500"/>
            <a:ext cx="1584325" cy="641350"/>
          </a:xfrm>
          <a:prstGeom prst="rect">
            <a:avLst/>
          </a:prstGeom>
          <a:noFill/>
          <a:ln w="9525">
            <a:noFill/>
            <a:miter lim="800000"/>
            <a:headEnd/>
            <a:tailEnd/>
          </a:ln>
          <a:effectLst/>
        </p:spPr>
        <p:txBody>
          <a:bodyPr>
            <a:spAutoFit/>
          </a:bodyPr>
          <a:lstStyle/>
          <a:p>
            <a:pPr algn="ctr">
              <a:spcBef>
                <a:spcPct val="50000"/>
              </a:spcBef>
            </a:pPr>
            <a:r>
              <a:rPr lang="en-GB"/>
              <a:t>Charlie Weasley</a:t>
            </a:r>
          </a:p>
        </p:txBody>
      </p:sp>
      <p:sp>
        <p:nvSpPr>
          <p:cNvPr id="6198" name="Text Box 54"/>
          <p:cNvSpPr txBox="1">
            <a:spLocks noChangeArrowheads="1"/>
          </p:cNvSpPr>
          <p:nvPr/>
        </p:nvSpPr>
        <p:spPr bwMode="auto">
          <a:xfrm>
            <a:off x="-252413" y="4516438"/>
            <a:ext cx="1584326" cy="641350"/>
          </a:xfrm>
          <a:prstGeom prst="rect">
            <a:avLst/>
          </a:prstGeom>
          <a:noFill/>
          <a:ln w="9525">
            <a:noFill/>
            <a:miter lim="800000"/>
            <a:headEnd/>
            <a:tailEnd/>
          </a:ln>
          <a:effectLst/>
        </p:spPr>
        <p:txBody>
          <a:bodyPr>
            <a:spAutoFit/>
          </a:bodyPr>
          <a:lstStyle/>
          <a:p>
            <a:pPr algn="ctr">
              <a:spcBef>
                <a:spcPct val="50000"/>
              </a:spcBef>
            </a:pPr>
            <a:r>
              <a:rPr lang="en-GB"/>
              <a:t>Bill     Weasley</a:t>
            </a:r>
          </a:p>
        </p:txBody>
      </p:sp>
      <p:sp>
        <p:nvSpPr>
          <p:cNvPr id="6199" name="Text Box 55"/>
          <p:cNvSpPr txBox="1">
            <a:spLocks noChangeArrowheads="1"/>
          </p:cNvSpPr>
          <p:nvPr/>
        </p:nvSpPr>
        <p:spPr bwMode="auto">
          <a:xfrm>
            <a:off x="4572000" y="4508500"/>
            <a:ext cx="1584325" cy="915988"/>
          </a:xfrm>
          <a:prstGeom prst="rect">
            <a:avLst/>
          </a:prstGeom>
          <a:noFill/>
          <a:ln w="9525">
            <a:noFill/>
            <a:miter lim="800000"/>
            <a:headEnd/>
            <a:tailEnd/>
          </a:ln>
          <a:effectLst/>
        </p:spPr>
        <p:txBody>
          <a:bodyPr>
            <a:spAutoFit/>
          </a:bodyPr>
          <a:lstStyle/>
          <a:p>
            <a:pPr algn="ctr">
              <a:spcBef>
                <a:spcPct val="50000"/>
              </a:spcBef>
            </a:pPr>
            <a:r>
              <a:rPr lang="en-GB"/>
              <a:t>Fred and George Weasley</a:t>
            </a:r>
          </a:p>
        </p:txBody>
      </p:sp>
      <p:sp>
        <p:nvSpPr>
          <p:cNvPr id="6200" name="Text Box 56"/>
          <p:cNvSpPr txBox="1">
            <a:spLocks noChangeArrowheads="1"/>
          </p:cNvSpPr>
          <p:nvPr/>
        </p:nvSpPr>
        <p:spPr bwMode="auto">
          <a:xfrm>
            <a:off x="6156325" y="4508500"/>
            <a:ext cx="1655763" cy="641350"/>
          </a:xfrm>
          <a:prstGeom prst="rect">
            <a:avLst/>
          </a:prstGeom>
          <a:noFill/>
          <a:ln w="9525">
            <a:noFill/>
            <a:miter lim="800000"/>
            <a:headEnd/>
            <a:tailEnd/>
          </a:ln>
          <a:effectLst/>
        </p:spPr>
        <p:txBody>
          <a:bodyPr>
            <a:spAutoFit/>
          </a:bodyPr>
          <a:lstStyle/>
          <a:p>
            <a:pPr algn="ctr">
              <a:spcBef>
                <a:spcPct val="50000"/>
              </a:spcBef>
            </a:pPr>
            <a:r>
              <a:rPr lang="en-GB"/>
              <a:t>Ron    Weasley</a:t>
            </a:r>
          </a:p>
        </p:txBody>
      </p:sp>
      <p:sp>
        <p:nvSpPr>
          <p:cNvPr id="6201" name="Text Box 57"/>
          <p:cNvSpPr txBox="1">
            <a:spLocks noChangeArrowheads="1"/>
          </p:cNvSpPr>
          <p:nvPr/>
        </p:nvSpPr>
        <p:spPr bwMode="auto">
          <a:xfrm>
            <a:off x="7596188" y="4508500"/>
            <a:ext cx="1584325" cy="641350"/>
          </a:xfrm>
          <a:prstGeom prst="rect">
            <a:avLst/>
          </a:prstGeom>
          <a:noFill/>
          <a:ln w="9525">
            <a:noFill/>
            <a:miter lim="800000"/>
            <a:headEnd/>
            <a:tailEnd/>
          </a:ln>
          <a:effectLst/>
        </p:spPr>
        <p:txBody>
          <a:bodyPr>
            <a:spAutoFit/>
          </a:bodyPr>
          <a:lstStyle/>
          <a:p>
            <a:pPr algn="ctr">
              <a:spcBef>
                <a:spcPct val="50000"/>
              </a:spcBef>
            </a:pPr>
            <a:r>
              <a:rPr lang="en-GB"/>
              <a:t>Ginny Weasley</a:t>
            </a:r>
          </a:p>
        </p:txBody>
      </p:sp>
      <p:sp>
        <p:nvSpPr>
          <p:cNvPr id="6204" name="Text Box 60"/>
          <p:cNvSpPr txBox="1">
            <a:spLocks noChangeArrowheads="1"/>
          </p:cNvSpPr>
          <p:nvPr/>
        </p:nvSpPr>
        <p:spPr bwMode="auto">
          <a:xfrm>
            <a:off x="0" y="-171450"/>
            <a:ext cx="9144000" cy="976313"/>
          </a:xfrm>
          <a:prstGeom prst="rect">
            <a:avLst/>
          </a:prstGeom>
          <a:noFill/>
          <a:ln w="9525">
            <a:noFill/>
            <a:miter lim="800000"/>
            <a:headEnd/>
            <a:tailEnd/>
          </a:ln>
          <a:effectLst/>
        </p:spPr>
        <p:txBody>
          <a:bodyPr>
            <a:spAutoFit/>
          </a:bodyPr>
          <a:lstStyle/>
          <a:p>
            <a:pPr algn="ctr"/>
            <a:endParaRPr lang="en-GB" sz="2200" b="1" u="sng"/>
          </a:p>
          <a:p>
            <a:pPr algn="ctr"/>
            <a:r>
              <a:rPr lang="en-GB" sz="3600"/>
              <a:t>The Weasley family</a:t>
            </a:r>
            <a:endParaRPr lang="en-GB" sz="2200"/>
          </a:p>
        </p:txBody>
      </p:sp>
      <p:sp>
        <p:nvSpPr>
          <p:cNvPr id="6205" name="Text Box 61"/>
          <p:cNvSpPr txBox="1">
            <a:spLocks noChangeArrowheads="1"/>
          </p:cNvSpPr>
          <p:nvPr/>
        </p:nvSpPr>
        <p:spPr bwMode="auto">
          <a:xfrm>
            <a:off x="8135938" y="188913"/>
            <a:ext cx="100806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8" action="ppaction://hlinksldjump"/>
              </a:rPr>
              <a:t>Your task:</a:t>
            </a:r>
            <a:endParaRPr lang="en-GB" sz="800" b="1" u="sng"/>
          </a:p>
        </p:txBody>
      </p:sp>
      <p:sp>
        <p:nvSpPr>
          <p:cNvPr id="6206" name="Line 62"/>
          <p:cNvSpPr>
            <a:spLocks noChangeShapeType="1"/>
          </p:cNvSpPr>
          <p:nvPr/>
        </p:nvSpPr>
        <p:spPr bwMode="auto">
          <a:xfrm>
            <a:off x="684213" y="2133600"/>
            <a:ext cx="0" cy="576263"/>
          </a:xfrm>
          <a:prstGeom prst="line">
            <a:avLst/>
          </a:prstGeom>
          <a:noFill/>
          <a:ln w="9525">
            <a:solidFill>
              <a:schemeClr val="tx1"/>
            </a:solidFill>
            <a:round/>
            <a:headEnd/>
            <a:tailEnd/>
          </a:ln>
          <a:effectLst/>
        </p:spPr>
        <p:txBody>
          <a:bodyPr/>
          <a:lstStyle/>
          <a:p>
            <a:endParaRPr lang="en-GB"/>
          </a:p>
        </p:txBody>
      </p:sp>
      <p:sp>
        <p:nvSpPr>
          <p:cNvPr id="6207" name="Line 63"/>
          <p:cNvSpPr>
            <a:spLocks noChangeShapeType="1"/>
          </p:cNvSpPr>
          <p:nvPr/>
        </p:nvSpPr>
        <p:spPr bwMode="auto">
          <a:xfrm>
            <a:off x="684213" y="2708275"/>
            <a:ext cx="7775575" cy="0"/>
          </a:xfrm>
          <a:prstGeom prst="line">
            <a:avLst/>
          </a:prstGeom>
          <a:noFill/>
          <a:ln w="9525">
            <a:solidFill>
              <a:schemeClr val="tx1"/>
            </a:solidFill>
            <a:round/>
            <a:headEnd/>
            <a:tailEnd/>
          </a:ln>
          <a:effectLst/>
        </p:spPr>
        <p:txBody>
          <a:bodyPr/>
          <a:lstStyle/>
          <a:p>
            <a:endParaRPr lang="en-GB"/>
          </a:p>
        </p:txBody>
      </p:sp>
      <p:sp>
        <p:nvSpPr>
          <p:cNvPr id="6208" name="Line 64"/>
          <p:cNvSpPr>
            <a:spLocks noChangeShapeType="1"/>
          </p:cNvSpPr>
          <p:nvPr/>
        </p:nvSpPr>
        <p:spPr bwMode="auto">
          <a:xfrm>
            <a:off x="8459788" y="2060575"/>
            <a:ext cx="0" cy="647700"/>
          </a:xfrm>
          <a:prstGeom prst="line">
            <a:avLst/>
          </a:prstGeom>
          <a:noFill/>
          <a:ln w="9525">
            <a:solidFill>
              <a:schemeClr val="tx1"/>
            </a:solidFill>
            <a:round/>
            <a:headEnd/>
            <a:tailEnd/>
          </a:ln>
          <a:effectLst/>
        </p:spPr>
        <p:txBody>
          <a:bodyPr/>
          <a:lstStyle/>
          <a:p>
            <a:endParaRPr lang="en-GB"/>
          </a:p>
        </p:txBody>
      </p:sp>
      <p:sp>
        <p:nvSpPr>
          <p:cNvPr id="6209" name="Line 65"/>
          <p:cNvSpPr>
            <a:spLocks noChangeShapeType="1"/>
          </p:cNvSpPr>
          <p:nvPr/>
        </p:nvSpPr>
        <p:spPr bwMode="auto">
          <a:xfrm>
            <a:off x="827088" y="2708275"/>
            <a:ext cx="0" cy="574675"/>
          </a:xfrm>
          <a:prstGeom prst="line">
            <a:avLst/>
          </a:prstGeom>
          <a:noFill/>
          <a:ln w="9525">
            <a:solidFill>
              <a:schemeClr val="tx1"/>
            </a:solidFill>
            <a:round/>
            <a:headEnd/>
            <a:tailEnd/>
          </a:ln>
          <a:effectLst/>
        </p:spPr>
        <p:txBody>
          <a:bodyPr/>
          <a:lstStyle/>
          <a:p>
            <a:endParaRPr lang="en-GB"/>
          </a:p>
        </p:txBody>
      </p:sp>
      <p:sp>
        <p:nvSpPr>
          <p:cNvPr id="6210" name="Line 66"/>
          <p:cNvSpPr>
            <a:spLocks noChangeShapeType="1"/>
          </p:cNvSpPr>
          <p:nvPr/>
        </p:nvSpPr>
        <p:spPr bwMode="auto">
          <a:xfrm>
            <a:off x="1476375" y="3068638"/>
            <a:ext cx="358775" cy="2160587"/>
          </a:xfrm>
          <a:prstGeom prst="line">
            <a:avLst/>
          </a:prstGeom>
          <a:noFill/>
          <a:ln w="57150">
            <a:solidFill>
              <a:srgbClr val="00FF00"/>
            </a:solidFill>
            <a:round/>
            <a:headEnd/>
            <a:tailEnd/>
          </a:ln>
          <a:effectLst/>
        </p:spPr>
        <p:txBody>
          <a:bodyPr/>
          <a:lstStyle/>
          <a:p>
            <a:endParaRPr lang="en-GB"/>
          </a:p>
        </p:txBody>
      </p:sp>
      <p:sp>
        <p:nvSpPr>
          <p:cNvPr id="6211" name="Line 67"/>
          <p:cNvSpPr>
            <a:spLocks noChangeShapeType="1"/>
          </p:cNvSpPr>
          <p:nvPr/>
        </p:nvSpPr>
        <p:spPr bwMode="auto">
          <a:xfrm flipH="1">
            <a:off x="1835150" y="2997200"/>
            <a:ext cx="3600450" cy="2232025"/>
          </a:xfrm>
          <a:prstGeom prst="line">
            <a:avLst/>
          </a:prstGeom>
          <a:noFill/>
          <a:ln w="57150">
            <a:solidFill>
              <a:srgbClr val="00FF00"/>
            </a:solidFill>
            <a:round/>
            <a:headEnd/>
            <a:tailEnd/>
          </a:ln>
          <a:effectLst/>
        </p:spPr>
        <p:txBody>
          <a:bodyPr/>
          <a:lstStyle/>
          <a:p>
            <a:endParaRPr lang="en-GB"/>
          </a:p>
        </p:txBody>
      </p:sp>
      <p:sp>
        <p:nvSpPr>
          <p:cNvPr id="6212" name="Line 68"/>
          <p:cNvSpPr>
            <a:spLocks noChangeShapeType="1"/>
          </p:cNvSpPr>
          <p:nvPr/>
        </p:nvSpPr>
        <p:spPr bwMode="auto">
          <a:xfrm>
            <a:off x="1476375" y="3068638"/>
            <a:ext cx="2087563" cy="2160587"/>
          </a:xfrm>
          <a:prstGeom prst="line">
            <a:avLst/>
          </a:prstGeom>
          <a:noFill/>
          <a:ln w="57150">
            <a:solidFill>
              <a:srgbClr val="FF00FF"/>
            </a:solidFill>
            <a:round/>
            <a:headEnd/>
            <a:tailEnd/>
          </a:ln>
          <a:effectLst/>
        </p:spPr>
        <p:txBody>
          <a:bodyPr/>
          <a:lstStyle/>
          <a:p>
            <a:endParaRPr lang="en-GB"/>
          </a:p>
        </p:txBody>
      </p:sp>
      <p:sp>
        <p:nvSpPr>
          <p:cNvPr id="6213" name="Line 69"/>
          <p:cNvSpPr>
            <a:spLocks noChangeShapeType="1"/>
          </p:cNvSpPr>
          <p:nvPr/>
        </p:nvSpPr>
        <p:spPr bwMode="auto">
          <a:xfrm flipH="1">
            <a:off x="3563938" y="2997200"/>
            <a:ext cx="3313112" cy="2232025"/>
          </a:xfrm>
          <a:prstGeom prst="line">
            <a:avLst/>
          </a:prstGeom>
          <a:noFill/>
          <a:ln w="57150">
            <a:solidFill>
              <a:srgbClr val="FF00FF"/>
            </a:solidFill>
            <a:round/>
            <a:headEnd/>
            <a:tailEnd/>
          </a:ln>
          <a:effectLst/>
        </p:spPr>
        <p:txBody>
          <a:bodyPr/>
          <a:lstStyle/>
          <a:p>
            <a:endParaRPr lang="en-GB"/>
          </a:p>
        </p:txBody>
      </p:sp>
      <p:sp>
        <p:nvSpPr>
          <p:cNvPr id="6214" name="Line 70"/>
          <p:cNvSpPr>
            <a:spLocks noChangeShapeType="1"/>
          </p:cNvSpPr>
          <p:nvPr/>
        </p:nvSpPr>
        <p:spPr bwMode="auto">
          <a:xfrm>
            <a:off x="2771775" y="3068638"/>
            <a:ext cx="2663825" cy="2160587"/>
          </a:xfrm>
          <a:prstGeom prst="line">
            <a:avLst/>
          </a:prstGeom>
          <a:noFill/>
          <a:ln w="57150">
            <a:solidFill>
              <a:srgbClr val="FF6600"/>
            </a:solidFill>
            <a:round/>
            <a:headEnd/>
            <a:tailEnd/>
          </a:ln>
          <a:effectLst/>
        </p:spPr>
        <p:txBody>
          <a:bodyPr/>
          <a:lstStyle/>
          <a:p>
            <a:endParaRPr lang="en-GB"/>
          </a:p>
        </p:txBody>
      </p:sp>
      <p:sp>
        <p:nvSpPr>
          <p:cNvPr id="6215" name="Line 71"/>
          <p:cNvSpPr>
            <a:spLocks noChangeShapeType="1"/>
          </p:cNvSpPr>
          <p:nvPr/>
        </p:nvSpPr>
        <p:spPr bwMode="auto">
          <a:xfrm flipH="1">
            <a:off x="5435600" y="2997200"/>
            <a:ext cx="0" cy="2232025"/>
          </a:xfrm>
          <a:prstGeom prst="line">
            <a:avLst/>
          </a:prstGeom>
          <a:noFill/>
          <a:ln w="57150">
            <a:solidFill>
              <a:srgbClr val="FF6600"/>
            </a:solidFill>
            <a:round/>
            <a:headEnd/>
            <a:tailEnd/>
          </a:ln>
          <a:effectLst/>
        </p:spPr>
        <p:txBody>
          <a:bodyPr/>
          <a:lstStyle/>
          <a:p>
            <a:endParaRPr lang="en-GB"/>
          </a:p>
        </p:txBody>
      </p:sp>
      <p:sp>
        <p:nvSpPr>
          <p:cNvPr id="6216" name="Line 72"/>
          <p:cNvSpPr>
            <a:spLocks noChangeShapeType="1"/>
          </p:cNvSpPr>
          <p:nvPr/>
        </p:nvSpPr>
        <p:spPr bwMode="auto">
          <a:xfrm>
            <a:off x="2771775" y="3068638"/>
            <a:ext cx="4464050" cy="2160587"/>
          </a:xfrm>
          <a:prstGeom prst="line">
            <a:avLst/>
          </a:prstGeom>
          <a:noFill/>
          <a:ln w="57150">
            <a:solidFill>
              <a:srgbClr val="9900FF"/>
            </a:solidFill>
            <a:round/>
            <a:headEnd/>
            <a:tailEnd/>
          </a:ln>
          <a:effectLst/>
        </p:spPr>
        <p:txBody>
          <a:bodyPr/>
          <a:lstStyle/>
          <a:p>
            <a:endParaRPr lang="en-GB"/>
          </a:p>
        </p:txBody>
      </p:sp>
      <p:sp>
        <p:nvSpPr>
          <p:cNvPr id="6217" name="Line 73"/>
          <p:cNvSpPr>
            <a:spLocks noChangeShapeType="1"/>
          </p:cNvSpPr>
          <p:nvPr/>
        </p:nvSpPr>
        <p:spPr bwMode="auto">
          <a:xfrm>
            <a:off x="6804025" y="2997200"/>
            <a:ext cx="431800" cy="2232025"/>
          </a:xfrm>
          <a:prstGeom prst="line">
            <a:avLst/>
          </a:prstGeom>
          <a:noFill/>
          <a:ln w="57150">
            <a:solidFill>
              <a:srgbClr val="9900FF"/>
            </a:solidFill>
            <a:round/>
            <a:headEnd/>
            <a:tailEnd/>
          </a:ln>
          <a:effectLst/>
        </p:spPr>
        <p:txBody>
          <a:bodyPr/>
          <a:lstStyle/>
          <a:p>
            <a:endParaRPr lang="en-GB"/>
          </a:p>
        </p:txBody>
      </p:sp>
      <p:sp>
        <p:nvSpPr>
          <p:cNvPr id="6218" name="Line 74"/>
          <p:cNvSpPr>
            <a:spLocks noChangeShapeType="1"/>
          </p:cNvSpPr>
          <p:nvPr/>
        </p:nvSpPr>
        <p:spPr bwMode="auto">
          <a:xfrm>
            <a:off x="1979613" y="2708275"/>
            <a:ext cx="0" cy="574675"/>
          </a:xfrm>
          <a:prstGeom prst="line">
            <a:avLst/>
          </a:prstGeom>
          <a:noFill/>
          <a:ln w="9525">
            <a:solidFill>
              <a:schemeClr val="tx1"/>
            </a:solidFill>
            <a:round/>
            <a:headEnd/>
            <a:tailEnd/>
          </a:ln>
          <a:effectLst/>
        </p:spPr>
        <p:txBody>
          <a:bodyPr/>
          <a:lstStyle/>
          <a:p>
            <a:endParaRPr lang="en-GB"/>
          </a:p>
        </p:txBody>
      </p:sp>
      <p:sp>
        <p:nvSpPr>
          <p:cNvPr id="6219" name="Line 75"/>
          <p:cNvSpPr>
            <a:spLocks noChangeShapeType="1"/>
          </p:cNvSpPr>
          <p:nvPr/>
        </p:nvSpPr>
        <p:spPr bwMode="auto">
          <a:xfrm>
            <a:off x="3708400" y="2708275"/>
            <a:ext cx="0" cy="574675"/>
          </a:xfrm>
          <a:prstGeom prst="line">
            <a:avLst/>
          </a:prstGeom>
          <a:noFill/>
          <a:ln w="9525">
            <a:solidFill>
              <a:schemeClr val="tx1"/>
            </a:solidFill>
            <a:round/>
            <a:headEnd/>
            <a:tailEnd/>
          </a:ln>
          <a:effectLst/>
        </p:spPr>
        <p:txBody>
          <a:bodyPr/>
          <a:lstStyle/>
          <a:p>
            <a:endParaRPr lang="en-GB"/>
          </a:p>
        </p:txBody>
      </p:sp>
      <p:sp>
        <p:nvSpPr>
          <p:cNvPr id="6220" name="Line 76"/>
          <p:cNvSpPr>
            <a:spLocks noChangeShapeType="1"/>
          </p:cNvSpPr>
          <p:nvPr/>
        </p:nvSpPr>
        <p:spPr bwMode="auto">
          <a:xfrm>
            <a:off x="5292725" y="2708275"/>
            <a:ext cx="0" cy="574675"/>
          </a:xfrm>
          <a:prstGeom prst="line">
            <a:avLst/>
          </a:prstGeom>
          <a:noFill/>
          <a:ln w="9525">
            <a:solidFill>
              <a:schemeClr val="tx1"/>
            </a:solidFill>
            <a:round/>
            <a:headEnd/>
            <a:tailEnd/>
          </a:ln>
          <a:effectLst/>
        </p:spPr>
        <p:txBody>
          <a:bodyPr/>
          <a:lstStyle/>
          <a:p>
            <a:endParaRPr lang="en-GB"/>
          </a:p>
        </p:txBody>
      </p:sp>
      <p:sp>
        <p:nvSpPr>
          <p:cNvPr id="6221" name="Line 77"/>
          <p:cNvSpPr>
            <a:spLocks noChangeShapeType="1"/>
          </p:cNvSpPr>
          <p:nvPr/>
        </p:nvSpPr>
        <p:spPr bwMode="auto">
          <a:xfrm>
            <a:off x="7092950" y="2708275"/>
            <a:ext cx="0" cy="574675"/>
          </a:xfrm>
          <a:prstGeom prst="line">
            <a:avLst/>
          </a:prstGeom>
          <a:noFill/>
          <a:ln w="9525">
            <a:solidFill>
              <a:schemeClr val="tx1"/>
            </a:solidFill>
            <a:round/>
            <a:headEnd/>
            <a:tailEnd/>
          </a:ln>
          <a:effectLst/>
        </p:spPr>
        <p:txBody>
          <a:bodyPr/>
          <a:lstStyle/>
          <a:p>
            <a:endParaRPr lang="en-GB"/>
          </a:p>
        </p:txBody>
      </p:sp>
      <p:sp>
        <p:nvSpPr>
          <p:cNvPr id="6222" name="Line 78"/>
          <p:cNvSpPr>
            <a:spLocks noChangeShapeType="1"/>
          </p:cNvSpPr>
          <p:nvPr/>
        </p:nvSpPr>
        <p:spPr bwMode="auto">
          <a:xfrm>
            <a:off x="8101013" y="2708275"/>
            <a:ext cx="0" cy="574675"/>
          </a:xfrm>
          <a:prstGeom prst="line">
            <a:avLst/>
          </a:prstGeom>
          <a:noFill/>
          <a:ln w="9525">
            <a:solidFill>
              <a:schemeClr val="tx1"/>
            </a:solidFill>
            <a:round/>
            <a:headEnd/>
            <a:tailEnd/>
          </a:ln>
          <a:effectLst/>
        </p:spPr>
        <p:txBody>
          <a:bodyPr/>
          <a:lstStyle/>
          <a:p>
            <a:endParaRPr lang="en-GB"/>
          </a:p>
        </p:txBody>
      </p:sp>
      <p:pic>
        <p:nvPicPr>
          <p:cNvPr id="6223" name="Picture 79" descr="Mr Weasley"/>
          <p:cNvPicPr>
            <a:picLocks noChangeAspect="1" noChangeArrowheads="1"/>
          </p:cNvPicPr>
          <p:nvPr/>
        </p:nvPicPr>
        <p:blipFill>
          <a:blip r:embed="rId9" cstate="print"/>
          <a:srcRect/>
          <a:stretch>
            <a:fillRect/>
          </a:stretch>
        </p:blipFill>
        <p:spPr bwMode="auto">
          <a:xfrm>
            <a:off x="0" y="1125538"/>
            <a:ext cx="1476375" cy="1431925"/>
          </a:xfrm>
          <a:prstGeom prst="rect">
            <a:avLst/>
          </a:prstGeom>
          <a:noFill/>
        </p:spPr>
      </p:pic>
      <p:pic>
        <p:nvPicPr>
          <p:cNvPr id="6224" name="Picture 80" descr="Mrs Weasley"/>
          <p:cNvPicPr>
            <a:picLocks noChangeAspect="1" noChangeArrowheads="1"/>
          </p:cNvPicPr>
          <p:nvPr/>
        </p:nvPicPr>
        <p:blipFill>
          <a:blip r:embed="rId10" cstate="print"/>
          <a:srcRect/>
          <a:stretch>
            <a:fillRect/>
          </a:stretch>
        </p:blipFill>
        <p:spPr bwMode="auto">
          <a:xfrm>
            <a:off x="6877050" y="1125538"/>
            <a:ext cx="2303463" cy="1433512"/>
          </a:xfrm>
          <a:prstGeom prst="rect">
            <a:avLst/>
          </a:prstGeom>
          <a:noFill/>
        </p:spPr>
      </p:pic>
      <p:sp>
        <p:nvSpPr>
          <p:cNvPr id="6233" name="Text Box 89"/>
          <p:cNvSpPr txBox="1">
            <a:spLocks noChangeArrowheads="1"/>
          </p:cNvSpPr>
          <p:nvPr/>
        </p:nvSpPr>
        <p:spPr bwMode="auto">
          <a:xfrm>
            <a:off x="1258888" y="5229225"/>
            <a:ext cx="1152525" cy="698500"/>
          </a:xfrm>
          <a:prstGeom prst="rect">
            <a:avLst/>
          </a:prstGeom>
          <a:solidFill>
            <a:schemeClr val="bg1"/>
          </a:solidFill>
          <a:ln w="57150">
            <a:solidFill>
              <a:srgbClr val="00FF00"/>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6234" name="Text Box 90"/>
          <p:cNvSpPr txBox="1">
            <a:spLocks noChangeArrowheads="1"/>
          </p:cNvSpPr>
          <p:nvPr/>
        </p:nvSpPr>
        <p:spPr bwMode="auto">
          <a:xfrm>
            <a:off x="6659563" y="5229225"/>
            <a:ext cx="1152525" cy="698500"/>
          </a:xfrm>
          <a:prstGeom prst="rect">
            <a:avLst/>
          </a:prstGeom>
          <a:solidFill>
            <a:schemeClr val="bg1"/>
          </a:solidFill>
          <a:ln w="57150">
            <a:solidFill>
              <a:srgbClr val="9900FF"/>
            </a:solidFill>
            <a:miter lim="800000"/>
            <a:headEnd/>
            <a:tailEnd/>
          </a:ln>
          <a:effectLst/>
        </p:spPr>
        <p:txBody>
          <a:bodyPr>
            <a:spAutoFit/>
          </a:bodyPr>
          <a:lstStyle/>
          <a:p>
            <a:pPr algn="ctr">
              <a:spcBef>
                <a:spcPct val="50000"/>
              </a:spcBef>
            </a:pPr>
            <a:r>
              <a:rPr lang="en-GB" sz="3600" b="1">
                <a:solidFill>
                  <a:srgbClr val="0000FF"/>
                </a:solidFill>
              </a:rPr>
              <a:t>mm</a:t>
            </a:r>
            <a:endParaRPr lang="en-GB" sz="3600" b="1">
              <a:solidFill>
                <a:srgbClr val="FF0000"/>
              </a:solidFill>
            </a:endParaRPr>
          </a:p>
        </p:txBody>
      </p:sp>
      <p:sp>
        <p:nvSpPr>
          <p:cNvPr id="6235" name="Text Box 91"/>
          <p:cNvSpPr txBox="1">
            <a:spLocks noChangeArrowheads="1"/>
          </p:cNvSpPr>
          <p:nvPr/>
        </p:nvSpPr>
        <p:spPr bwMode="auto">
          <a:xfrm>
            <a:off x="3055938" y="5229225"/>
            <a:ext cx="1152525" cy="698500"/>
          </a:xfrm>
          <a:prstGeom prst="rect">
            <a:avLst/>
          </a:prstGeom>
          <a:solidFill>
            <a:schemeClr val="bg1"/>
          </a:solidFill>
          <a:ln w="57150">
            <a:solidFill>
              <a:srgbClr val="FF00FF"/>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6236" name="Text Box 92"/>
          <p:cNvSpPr txBox="1">
            <a:spLocks noChangeArrowheads="1"/>
          </p:cNvSpPr>
          <p:nvPr/>
        </p:nvSpPr>
        <p:spPr bwMode="auto">
          <a:xfrm>
            <a:off x="2411413" y="242093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6237" name="Text Box 93"/>
          <p:cNvSpPr txBox="1">
            <a:spLocks noChangeArrowheads="1"/>
          </p:cNvSpPr>
          <p:nvPr/>
        </p:nvSpPr>
        <p:spPr bwMode="auto">
          <a:xfrm>
            <a:off x="5003800" y="238918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6238" name="Text Box 94"/>
          <p:cNvSpPr txBox="1">
            <a:spLocks noChangeArrowheads="1"/>
          </p:cNvSpPr>
          <p:nvPr/>
        </p:nvSpPr>
        <p:spPr bwMode="auto">
          <a:xfrm>
            <a:off x="4859338" y="5229225"/>
            <a:ext cx="1152525" cy="698500"/>
          </a:xfrm>
          <a:prstGeom prst="rect">
            <a:avLst/>
          </a:prstGeom>
          <a:solidFill>
            <a:schemeClr val="bg1"/>
          </a:solidFill>
          <a:ln w="57150">
            <a:solidFill>
              <a:srgbClr val="FF6600"/>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6239" name="Text Box 95"/>
          <p:cNvSpPr txBox="1">
            <a:spLocks noChangeArrowheads="1"/>
          </p:cNvSpPr>
          <p:nvPr/>
        </p:nvSpPr>
        <p:spPr bwMode="auto">
          <a:xfrm>
            <a:off x="1116013" y="242093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6240" name="Text Box 96"/>
          <p:cNvSpPr txBox="1">
            <a:spLocks noChangeArrowheads="1"/>
          </p:cNvSpPr>
          <p:nvPr/>
        </p:nvSpPr>
        <p:spPr bwMode="auto">
          <a:xfrm>
            <a:off x="6443663" y="238918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20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20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20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21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21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2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22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22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18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18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18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8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18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18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19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19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6169"/>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619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20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20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17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1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2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2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2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21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2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2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21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21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623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21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21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23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6235"/>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6212"/>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621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21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21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23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6238"/>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6214"/>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21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21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21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623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6238"/>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6214"/>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6215"/>
                                        </p:tgtEl>
                                        <p:attrNameLst>
                                          <p:attrName>style.visibility</p:attrName>
                                        </p:attrNameLst>
                                      </p:cBhvr>
                                      <p:to>
                                        <p:strVal val="visible"/>
                                      </p:to>
                                    </p:set>
                                  </p:childTnLst>
                                </p:cTn>
                              </p:par>
                              <p:par>
                                <p:cTn id="149" presetID="1" presetClass="entr" presetSubtype="0" fill="hold" grpId="2" nodeType="withEffect">
                                  <p:stCondLst>
                                    <p:cond delay="0"/>
                                  </p:stCondLst>
                                  <p:childTnLst>
                                    <p:set>
                                      <p:cBhvr>
                                        <p:cTn id="150" dur="1" fill="hold">
                                          <p:stCondLst>
                                            <p:cond delay="0"/>
                                          </p:stCondLst>
                                        </p:cTn>
                                        <p:tgtEl>
                                          <p:spTgt spid="6213"/>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6212"/>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6235"/>
                                        </p:tgtEl>
                                        <p:attrNameLst>
                                          <p:attrName>style.visibility</p:attrName>
                                        </p:attrNameLst>
                                      </p:cBhvr>
                                      <p:to>
                                        <p:strVal val="visible"/>
                                      </p:to>
                                    </p:set>
                                  </p:childTnLst>
                                </p:cTn>
                              </p:par>
                              <p:par>
                                <p:cTn id="155" presetID="1" presetClass="entr" presetSubtype="0" fill="hold" grpId="2" nodeType="withEffect">
                                  <p:stCondLst>
                                    <p:cond delay="0"/>
                                  </p:stCondLst>
                                  <p:childTnLst>
                                    <p:set>
                                      <p:cBhvr>
                                        <p:cTn id="156" dur="1" fill="hold">
                                          <p:stCondLst>
                                            <p:cond delay="0"/>
                                          </p:stCondLst>
                                        </p:cTn>
                                        <p:tgtEl>
                                          <p:spTgt spid="6211"/>
                                        </p:tgtEl>
                                        <p:attrNameLst>
                                          <p:attrName>style.visibility</p:attrName>
                                        </p:attrNameLst>
                                      </p:cBhvr>
                                      <p:to>
                                        <p:strVal val="visible"/>
                                      </p:to>
                                    </p:set>
                                  </p:childTnLst>
                                </p:cTn>
                              </p:par>
                              <p:par>
                                <p:cTn id="157" presetID="1" presetClass="entr" presetSubtype="0" fill="hold" grpId="2" nodeType="withEffect">
                                  <p:stCondLst>
                                    <p:cond delay="0"/>
                                  </p:stCondLst>
                                  <p:childTnLst>
                                    <p:set>
                                      <p:cBhvr>
                                        <p:cTn id="158" dur="1" fill="hold">
                                          <p:stCondLst>
                                            <p:cond delay="0"/>
                                          </p:stCondLst>
                                        </p:cTn>
                                        <p:tgtEl>
                                          <p:spTgt spid="6210"/>
                                        </p:tgtEl>
                                        <p:attrNameLst>
                                          <p:attrName>style.visibility</p:attrName>
                                        </p:attrNameLst>
                                      </p:cBhvr>
                                      <p:to>
                                        <p:strVal val="visible"/>
                                      </p:to>
                                    </p:set>
                                  </p:childTnLst>
                                </p:cTn>
                              </p:par>
                              <p:par>
                                <p:cTn id="159" presetID="1" presetClass="entr" presetSubtype="0" fill="hold" grpId="2" nodeType="withEffect">
                                  <p:stCondLst>
                                    <p:cond delay="0"/>
                                  </p:stCondLst>
                                  <p:childTnLst>
                                    <p:set>
                                      <p:cBhvr>
                                        <p:cTn id="160" dur="1" fill="hold">
                                          <p:stCondLst>
                                            <p:cond delay="0"/>
                                          </p:stCondLst>
                                        </p:cTn>
                                        <p:tgtEl>
                                          <p:spTgt spid="623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3" nodeType="clickEffect">
                                  <p:stCondLst>
                                    <p:cond delay="0"/>
                                  </p:stCondLst>
                                  <p:childTnLst>
                                    <p:set>
                                      <p:cBhvr>
                                        <p:cTn id="164" dur="1" fill="hold">
                                          <p:stCondLst>
                                            <p:cond delay="0"/>
                                          </p:stCondLst>
                                        </p:cTn>
                                        <p:tgtEl>
                                          <p:spTgt spid="6233"/>
                                        </p:tgtEl>
                                        <p:attrNameLst>
                                          <p:attrName>style.visibility</p:attrName>
                                        </p:attrNameLst>
                                      </p:cBhvr>
                                      <p:to>
                                        <p:strVal val="hidden"/>
                                      </p:to>
                                    </p:set>
                                  </p:childTnLst>
                                </p:cTn>
                              </p:par>
                              <p:par>
                                <p:cTn id="165" presetID="1" presetClass="exit" presetSubtype="0" fill="hold" grpId="3" nodeType="withEffect">
                                  <p:stCondLst>
                                    <p:cond delay="0"/>
                                  </p:stCondLst>
                                  <p:childTnLst>
                                    <p:set>
                                      <p:cBhvr>
                                        <p:cTn id="166" dur="1" fill="hold">
                                          <p:stCondLst>
                                            <p:cond delay="0"/>
                                          </p:stCondLst>
                                        </p:cTn>
                                        <p:tgtEl>
                                          <p:spTgt spid="6235"/>
                                        </p:tgtEl>
                                        <p:attrNameLst>
                                          <p:attrName>style.visibility</p:attrName>
                                        </p:attrNameLst>
                                      </p:cBhvr>
                                      <p:to>
                                        <p:strVal val="hidden"/>
                                      </p:to>
                                    </p:set>
                                  </p:childTnLst>
                                </p:cTn>
                              </p:par>
                              <p:par>
                                <p:cTn id="167" presetID="1" presetClass="exit" presetSubtype="0" fill="hold" grpId="3" nodeType="withEffect">
                                  <p:stCondLst>
                                    <p:cond delay="0"/>
                                  </p:stCondLst>
                                  <p:childTnLst>
                                    <p:set>
                                      <p:cBhvr>
                                        <p:cTn id="168" dur="1" fill="hold">
                                          <p:stCondLst>
                                            <p:cond delay="0"/>
                                          </p:stCondLst>
                                        </p:cTn>
                                        <p:tgtEl>
                                          <p:spTgt spid="6238"/>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6234"/>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6217"/>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6216"/>
                                        </p:tgtEl>
                                        <p:attrNameLst>
                                          <p:attrName>style.visibility</p:attrName>
                                        </p:attrNameLst>
                                      </p:cBhvr>
                                      <p:to>
                                        <p:strVal val="hidden"/>
                                      </p:to>
                                    </p:set>
                                  </p:childTnLst>
                                </p:cTn>
                              </p:par>
                              <p:par>
                                <p:cTn id="175" presetID="1" presetClass="exit" presetSubtype="0" fill="hold" grpId="3" nodeType="withEffect">
                                  <p:stCondLst>
                                    <p:cond delay="0"/>
                                  </p:stCondLst>
                                  <p:childTnLst>
                                    <p:set>
                                      <p:cBhvr>
                                        <p:cTn id="176" dur="1" fill="hold">
                                          <p:stCondLst>
                                            <p:cond delay="0"/>
                                          </p:stCondLst>
                                        </p:cTn>
                                        <p:tgtEl>
                                          <p:spTgt spid="6213"/>
                                        </p:tgtEl>
                                        <p:attrNameLst>
                                          <p:attrName>style.visibility</p:attrName>
                                        </p:attrNameLst>
                                      </p:cBhvr>
                                      <p:to>
                                        <p:strVal val="hidden"/>
                                      </p:to>
                                    </p:set>
                                  </p:childTnLst>
                                </p:cTn>
                              </p:par>
                              <p:par>
                                <p:cTn id="177" presetID="1" presetClass="exit" presetSubtype="0" fill="hold" grpId="3" nodeType="withEffect">
                                  <p:stCondLst>
                                    <p:cond delay="0"/>
                                  </p:stCondLst>
                                  <p:childTnLst>
                                    <p:set>
                                      <p:cBhvr>
                                        <p:cTn id="178" dur="1" fill="hold">
                                          <p:stCondLst>
                                            <p:cond delay="0"/>
                                          </p:stCondLst>
                                        </p:cTn>
                                        <p:tgtEl>
                                          <p:spTgt spid="6212"/>
                                        </p:tgtEl>
                                        <p:attrNameLst>
                                          <p:attrName>style.visibility</p:attrName>
                                        </p:attrNameLst>
                                      </p:cBhvr>
                                      <p:to>
                                        <p:strVal val="hidden"/>
                                      </p:to>
                                    </p:set>
                                  </p:childTnLst>
                                </p:cTn>
                              </p:par>
                              <p:par>
                                <p:cTn id="179" presetID="1" presetClass="exit" presetSubtype="0" fill="hold" grpId="3" nodeType="withEffect">
                                  <p:stCondLst>
                                    <p:cond delay="0"/>
                                  </p:stCondLst>
                                  <p:childTnLst>
                                    <p:set>
                                      <p:cBhvr>
                                        <p:cTn id="180" dur="1" fill="hold">
                                          <p:stCondLst>
                                            <p:cond delay="0"/>
                                          </p:stCondLst>
                                        </p:cTn>
                                        <p:tgtEl>
                                          <p:spTgt spid="6210"/>
                                        </p:tgtEl>
                                        <p:attrNameLst>
                                          <p:attrName>style.visibility</p:attrName>
                                        </p:attrNameLst>
                                      </p:cBhvr>
                                      <p:to>
                                        <p:strVal val="hidden"/>
                                      </p:to>
                                    </p:set>
                                  </p:childTnLst>
                                </p:cTn>
                              </p:par>
                              <p:par>
                                <p:cTn id="181" presetID="1" presetClass="exit" presetSubtype="0" fill="hold" grpId="3" nodeType="withEffect">
                                  <p:stCondLst>
                                    <p:cond delay="0"/>
                                  </p:stCondLst>
                                  <p:childTnLst>
                                    <p:set>
                                      <p:cBhvr>
                                        <p:cTn id="182" dur="1" fill="hold">
                                          <p:stCondLst>
                                            <p:cond delay="0"/>
                                          </p:stCondLst>
                                        </p:cTn>
                                        <p:tgtEl>
                                          <p:spTgt spid="6211"/>
                                        </p:tgtEl>
                                        <p:attrNameLst>
                                          <p:attrName>style.visibility</p:attrName>
                                        </p:attrNameLst>
                                      </p:cBhvr>
                                      <p:to>
                                        <p:strVal val="hidden"/>
                                      </p:to>
                                    </p:set>
                                  </p:childTnLst>
                                </p:cTn>
                              </p:par>
                              <p:par>
                                <p:cTn id="183" presetID="1" presetClass="exit" presetSubtype="0" fill="hold" grpId="3" nodeType="withEffect">
                                  <p:stCondLst>
                                    <p:cond delay="0"/>
                                  </p:stCondLst>
                                  <p:childTnLst>
                                    <p:set>
                                      <p:cBhvr>
                                        <p:cTn id="184" dur="1" fill="hold">
                                          <p:stCondLst>
                                            <p:cond delay="0"/>
                                          </p:stCondLst>
                                        </p:cTn>
                                        <p:tgtEl>
                                          <p:spTgt spid="6214"/>
                                        </p:tgtEl>
                                        <p:attrNameLst>
                                          <p:attrName>style.visibility</p:attrName>
                                        </p:attrNameLst>
                                      </p:cBhvr>
                                      <p:to>
                                        <p:strVal val="hidden"/>
                                      </p:to>
                                    </p:set>
                                  </p:childTnLst>
                                </p:cTn>
                              </p:par>
                              <p:par>
                                <p:cTn id="185" presetID="1" presetClass="exit" presetSubtype="0" fill="hold" grpId="3" nodeType="withEffect">
                                  <p:stCondLst>
                                    <p:cond delay="0"/>
                                  </p:stCondLst>
                                  <p:childTnLst>
                                    <p:set>
                                      <p:cBhvr>
                                        <p:cTn id="186" dur="1" fill="hold">
                                          <p:stCondLst>
                                            <p:cond delay="0"/>
                                          </p:stCondLst>
                                        </p:cTn>
                                        <p:tgtEl>
                                          <p:spTgt spid="6215"/>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6237"/>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6240"/>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6236"/>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6239"/>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1" nodeType="clickEffect">
                                  <p:stCondLst>
                                    <p:cond delay="0"/>
                                  </p:stCondLst>
                                  <p:childTnLst>
                                    <p:set>
                                      <p:cBhvr>
                                        <p:cTn id="198" dur="1" fill="hold">
                                          <p:stCondLst>
                                            <p:cond delay="0"/>
                                          </p:stCondLst>
                                        </p:cTn>
                                        <p:tgtEl>
                                          <p:spTgt spid="6218"/>
                                        </p:tgtEl>
                                        <p:attrNameLst>
                                          <p:attrName>style.visibility</p:attrName>
                                        </p:attrNameLst>
                                      </p:cBhvr>
                                      <p:to>
                                        <p:strVal val="visible"/>
                                      </p:to>
                                    </p:set>
                                  </p:childTnLst>
                                </p:cTn>
                              </p:par>
                              <p:par>
                                <p:cTn id="199" presetID="1" presetClass="entr" presetSubtype="0" fill="hold" grpId="1" nodeType="withEffect">
                                  <p:stCondLst>
                                    <p:cond delay="0"/>
                                  </p:stCondLst>
                                  <p:childTnLst>
                                    <p:set>
                                      <p:cBhvr>
                                        <p:cTn id="200" dur="1" fill="hold">
                                          <p:stCondLst>
                                            <p:cond delay="0"/>
                                          </p:stCondLst>
                                        </p:cTn>
                                        <p:tgtEl>
                                          <p:spTgt spid="6209"/>
                                        </p:tgtEl>
                                        <p:attrNameLst>
                                          <p:attrName>style.visibility</p:attrName>
                                        </p:attrNameLst>
                                      </p:cBhvr>
                                      <p:to>
                                        <p:strVal val="visible"/>
                                      </p:to>
                                    </p:set>
                                  </p:childTnLst>
                                </p:cTn>
                              </p:par>
                              <p:par>
                                <p:cTn id="201" presetID="1" presetClass="entr" presetSubtype="0" fill="hold" grpId="1" nodeType="withEffect">
                                  <p:stCondLst>
                                    <p:cond delay="0"/>
                                  </p:stCondLst>
                                  <p:childTnLst>
                                    <p:set>
                                      <p:cBhvr>
                                        <p:cTn id="202" dur="1" fill="hold">
                                          <p:stCondLst>
                                            <p:cond delay="0"/>
                                          </p:stCondLst>
                                        </p:cTn>
                                        <p:tgtEl>
                                          <p:spTgt spid="6219"/>
                                        </p:tgtEl>
                                        <p:attrNameLst>
                                          <p:attrName>style.visibility</p:attrName>
                                        </p:attrNameLst>
                                      </p:cBhvr>
                                      <p:to>
                                        <p:strVal val="visible"/>
                                      </p:to>
                                    </p:set>
                                  </p:childTnLst>
                                </p:cTn>
                              </p:par>
                              <p:par>
                                <p:cTn id="203" presetID="1" presetClass="entr" presetSubtype="0" fill="hold" grpId="1" nodeType="withEffect">
                                  <p:stCondLst>
                                    <p:cond delay="0"/>
                                  </p:stCondLst>
                                  <p:childTnLst>
                                    <p:set>
                                      <p:cBhvr>
                                        <p:cTn id="204" dur="1" fill="hold">
                                          <p:stCondLst>
                                            <p:cond delay="0"/>
                                          </p:stCondLst>
                                        </p:cTn>
                                        <p:tgtEl>
                                          <p:spTgt spid="6220"/>
                                        </p:tgtEl>
                                        <p:attrNameLst>
                                          <p:attrName>style.visibility</p:attrName>
                                        </p:attrNameLst>
                                      </p:cBhvr>
                                      <p:to>
                                        <p:strVal val="visible"/>
                                      </p:to>
                                    </p:set>
                                  </p:childTnLst>
                                </p:cTn>
                              </p:par>
                              <p:par>
                                <p:cTn id="205" presetID="1" presetClass="entr" presetSubtype="0" fill="hold" grpId="1" nodeType="withEffect">
                                  <p:stCondLst>
                                    <p:cond delay="0"/>
                                  </p:stCondLst>
                                  <p:childTnLst>
                                    <p:set>
                                      <p:cBhvr>
                                        <p:cTn id="206" dur="1" fill="hold">
                                          <p:stCondLst>
                                            <p:cond delay="0"/>
                                          </p:stCondLst>
                                        </p:cTn>
                                        <p:tgtEl>
                                          <p:spTgt spid="6221"/>
                                        </p:tgtEl>
                                        <p:attrNameLst>
                                          <p:attrName>style.visibility</p:attrName>
                                        </p:attrNameLst>
                                      </p:cBhvr>
                                      <p:to>
                                        <p:strVal val="visible"/>
                                      </p:to>
                                    </p:set>
                                  </p:childTnLst>
                                </p:cTn>
                              </p:par>
                              <p:par>
                                <p:cTn id="207" presetID="1" presetClass="entr" presetSubtype="0" fill="hold" grpId="1" nodeType="withEffect">
                                  <p:stCondLst>
                                    <p:cond delay="0"/>
                                  </p:stCondLst>
                                  <p:childTnLst>
                                    <p:set>
                                      <p:cBhvr>
                                        <p:cTn id="208" dur="1" fill="hold">
                                          <p:stCondLst>
                                            <p:cond delay="0"/>
                                          </p:stCondLst>
                                        </p:cTn>
                                        <p:tgtEl>
                                          <p:spTgt spid="6222"/>
                                        </p:tgtEl>
                                        <p:attrNameLst>
                                          <p:attrName>style.visibility</p:attrName>
                                        </p:attrNameLst>
                                      </p:cBhvr>
                                      <p:to>
                                        <p:strVal val="visible"/>
                                      </p:to>
                                    </p:set>
                                  </p:childTnLst>
                                </p:cTn>
                              </p:par>
                              <p:par>
                                <p:cTn id="209" presetID="1" presetClass="entr" presetSubtype="0" fill="hold" grpId="1" nodeType="withEffect">
                                  <p:stCondLst>
                                    <p:cond delay="0"/>
                                  </p:stCondLst>
                                  <p:childTnLst>
                                    <p:set>
                                      <p:cBhvr>
                                        <p:cTn id="210" dur="1" fill="hold">
                                          <p:stCondLst>
                                            <p:cond delay="0"/>
                                          </p:stCondLst>
                                        </p:cTn>
                                        <p:tgtEl>
                                          <p:spTgt spid="6207"/>
                                        </p:tgtEl>
                                        <p:attrNameLst>
                                          <p:attrName>style.visibility</p:attrName>
                                        </p:attrNameLst>
                                      </p:cBhvr>
                                      <p:to>
                                        <p:strVal val="visible"/>
                                      </p:to>
                                    </p:set>
                                  </p:childTnLst>
                                </p:cTn>
                              </p:par>
                              <p:par>
                                <p:cTn id="211" presetID="1" presetClass="entr" presetSubtype="0" fill="hold" grpId="1" nodeType="withEffect">
                                  <p:stCondLst>
                                    <p:cond delay="0"/>
                                  </p:stCondLst>
                                  <p:childTnLst>
                                    <p:set>
                                      <p:cBhvr>
                                        <p:cTn id="212" dur="1" fill="hold">
                                          <p:stCondLst>
                                            <p:cond delay="0"/>
                                          </p:stCondLst>
                                        </p:cTn>
                                        <p:tgtEl>
                                          <p:spTgt spid="6208"/>
                                        </p:tgtEl>
                                        <p:attrNameLst>
                                          <p:attrName>style.visibility</p:attrName>
                                        </p:attrNameLst>
                                      </p:cBhvr>
                                      <p:to>
                                        <p:strVal val="visible"/>
                                      </p:to>
                                    </p:set>
                                  </p:childTnLst>
                                </p:cTn>
                              </p:par>
                              <p:par>
                                <p:cTn id="213" presetID="1" presetClass="entr" presetSubtype="0" fill="hold" grpId="1" nodeType="withEffect">
                                  <p:stCondLst>
                                    <p:cond delay="0"/>
                                  </p:stCondLst>
                                  <p:childTnLst>
                                    <p:set>
                                      <p:cBhvr>
                                        <p:cTn id="214" dur="1" fill="hold">
                                          <p:stCondLst>
                                            <p:cond delay="0"/>
                                          </p:stCondLst>
                                        </p:cTn>
                                        <p:tgtEl>
                                          <p:spTgt spid="6206"/>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6187"/>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6188"/>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6182"/>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6183"/>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6185"/>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6186"/>
                                        </p:tgtEl>
                                        <p:attrNameLst>
                                          <p:attrName>style.visibility</p:attrName>
                                        </p:attrNameLst>
                                      </p:cBhvr>
                                      <p:to>
                                        <p:strVal val="visible"/>
                                      </p:to>
                                    </p:set>
                                  </p:childTnLst>
                                </p:cTn>
                              </p:par>
                              <p:par>
                                <p:cTn id="227" presetID="1" presetClass="entr" presetSubtype="0" fill="hold" grpId="2" nodeType="withEffect">
                                  <p:stCondLst>
                                    <p:cond delay="0"/>
                                  </p:stCondLst>
                                  <p:childTnLst>
                                    <p:set>
                                      <p:cBhvr>
                                        <p:cTn id="228" dur="1" fill="hold">
                                          <p:stCondLst>
                                            <p:cond delay="0"/>
                                          </p:stCondLst>
                                        </p:cTn>
                                        <p:tgtEl>
                                          <p:spTgt spid="6234"/>
                                        </p:tgtEl>
                                        <p:attrNameLst>
                                          <p:attrName>style.visibility</p:attrName>
                                        </p:attrNameLst>
                                      </p:cBhvr>
                                      <p:to>
                                        <p:strVal val="visible"/>
                                      </p:to>
                                    </p:set>
                                  </p:childTnLst>
                                </p:cTn>
                              </p:par>
                              <p:par>
                                <p:cTn id="229" presetID="1" presetClass="entr" presetSubtype="0" fill="hold" grpId="4" nodeType="withEffect">
                                  <p:stCondLst>
                                    <p:cond delay="0"/>
                                  </p:stCondLst>
                                  <p:childTnLst>
                                    <p:set>
                                      <p:cBhvr>
                                        <p:cTn id="230" dur="1" fill="hold">
                                          <p:stCondLst>
                                            <p:cond delay="0"/>
                                          </p:stCondLst>
                                        </p:cTn>
                                        <p:tgtEl>
                                          <p:spTgt spid="6238"/>
                                        </p:tgtEl>
                                        <p:attrNameLst>
                                          <p:attrName>style.visibility</p:attrName>
                                        </p:attrNameLst>
                                      </p:cBhvr>
                                      <p:to>
                                        <p:strVal val="visible"/>
                                      </p:to>
                                    </p:set>
                                  </p:childTnLst>
                                </p:cTn>
                              </p:par>
                              <p:par>
                                <p:cTn id="231" presetID="1" presetClass="entr" presetSubtype="0" fill="hold" grpId="4" nodeType="withEffect">
                                  <p:stCondLst>
                                    <p:cond delay="0"/>
                                  </p:stCondLst>
                                  <p:childTnLst>
                                    <p:set>
                                      <p:cBhvr>
                                        <p:cTn id="232" dur="1" fill="hold">
                                          <p:stCondLst>
                                            <p:cond delay="0"/>
                                          </p:stCondLst>
                                        </p:cTn>
                                        <p:tgtEl>
                                          <p:spTgt spid="6235"/>
                                        </p:tgtEl>
                                        <p:attrNameLst>
                                          <p:attrName>style.visibility</p:attrName>
                                        </p:attrNameLst>
                                      </p:cBhvr>
                                      <p:to>
                                        <p:strVal val="visible"/>
                                      </p:to>
                                    </p:set>
                                  </p:childTnLst>
                                </p:cTn>
                              </p:par>
                              <p:par>
                                <p:cTn id="233" presetID="1" presetClass="entr" presetSubtype="0" fill="hold" grpId="4" nodeType="withEffect">
                                  <p:stCondLst>
                                    <p:cond delay="0"/>
                                  </p:stCondLst>
                                  <p:childTnLst>
                                    <p:set>
                                      <p:cBhvr>
                                        <p:cTn id="234" dur="1" fill="hold">
                                          <p:stCondLst>
                                            <p:cond delay="0"/>
                                          </p:stCondLst>
                                        </p:cTn>
                                        <p:tgtEl>
                                          <p:spTgt spid="6233"/>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6175"/>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6174"/>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6173"/>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6172"/>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xit" presetSubtype="0" fill="hold" grpId="1" nodeType="clickEffect">
                                  <p:stCondLst>
                                    <p:cond delay="0"/>
                                  </p:stCondLst>
                                  <p:childTnLst>
                                    <p:set>
                                      <p:cBhvr>
                                        <p:cTn id="248" dur="1" fill="hold">
                                          <p:stCondLst>
                                            <p:cond delay="0"/>
                                          </p:stCondLst>
                                        </p:cTn>
                                        <p:tgtEl>
                                          <p:spTgt spid="6175"/>
                                        </p:tgtEl>
                                        <p:attrNameLst>
                                          <p:attrName>style.visibility</p:attrName>
                                        </p:attrNameLst>
                                      </p:cBhvr>
                                      <p:to>
                                        <p:strVal val="hidden"/>
                                      </p:to>
                                    </p:set>
                                  </p:childTnLst>
                                </p:cTn>
                              </p:par>
                              <p:par>
                                <p:cTn id="249" presetID="1" presetClass="exit" presetSubtype="0" fill="hold" grpId="1" nodeType="withEffect">
                                  <p:stCondLst>
                                    <p:cond delay="0"/>
                                  </p:stCondLst>
                                  <p:childTnLst>
                                    <p:set>
                                      <p:cBhvr>
                                        <p:cTn id="250" dur="1" fill="hold">
                                          <p:stCondLst>
                                            <p:cond delay="0"/>
                                          </p:stCondLst>
                                        </p:cTn>
                                        <p:tgtEl>
                                          <p:spTgt spid="6174"/>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6173"/>
                                        </p:tgtEl>
                                        <p:attrNameLst>
                                          <p:attrName>style.visibility</p:attrName>
                                        </p:attrNameLst>
                                      </p:cBhvr>
                                      <p:to>
                                        <p:strVal val="hidden"/>
                                      </p:to>
                                    </p:set>
                                  </p:childTnLst>
                                </p:cTn>
                              </p:par>
                              <p:par>
                                <p:cTn id="253" presetID="1" presetClass="exit" presetSubtype="0" fill="hold" grpId="1" nodeType="withEffect">
                                  <p:stCondLst>
                                    <p:cond delay="0"/>
                                  </p:stCondLst>
                                  <p:childTnLst>
                                    <p:set>
                                      <p:cBhvr>
                                        <p:cTn id="254" dur="1" fill="hold">
                                          <p:stCondLst>
                                            <p:cond delay="0"/>
                                          </p:stCondLst>
                                        </p:cTn>
                                        <p:tgtEl>
                                          <p:spTgt spid="6172"/>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6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59" grpId="0" animBg="1"/>
      <p:bldP spid="6163" grpId="0" animBg="1"/>
      <p:bldP spid="6169" grpId="0"/>
      <p:bldP spid="6171" grpId="0" animBg="1"/>
      <p:bldP spid="6172" grpId="0"/>
      <p:bldP spid="6172" grpId="1"/>
      <p:bldP spid="6173" grpId="0"/>
      <p:bldP spid="6173" grpId="1"/>
      <p:bldP spid="6174" grpId="0"/>
      <p:bldP spid="6174" grpId="1"/>
      <p:bldP spid="6175" grpId="0"/>
      <p:bldP spid="6175" grpId="1"/>
      <p:bldP spid="6176" grpId="0" animBg="1"/>
      <p:bldP spid="6197" grpId="0"/>
      <p:bldP spid="6198" grpId="0"/>
      <p:bldP spid="6199" grpId="0"/>
      <p:bldP spid="6200" grpId="0"/>
      <p:bldP spid="6201" grpId="0"/>
      <p:bldP spid="6206" grpId="0" animBg="1"/>
      <p:bldP spid="6206" grpId="1" animBg="1"/>
      <p:bldP spid="6207" grpId="0" animBg="1"/>
      <p:bldP spid="6207" grpId="1" animBg="1"/>
      <p:bldP spid="6208" grpId="0" animBg="1"/>
      <p:bldP spid="6208" grpId="1" animBg="1"/>
      <p:bldP spid="6209" grpId="0" animBg="1"/>
      <p:bldP spid="6209" grpId="1" animBg="1"/>
      <p:bldP spid="6210" grpId="0" animBg="1"/>
      <p:bldP spid="6210" grpId="1" animBg="1"/>
      <p:bldP spid="6210" grpId="2" animBg="1"/>
      <p:bldP spid="6210" grpId="3" animBg="1"/>
      <p:bldP spid="6211" grpId="0" animBg="1"/>
      <p:bldP spid="6211" grpId="1" animBg="1"/>
      <p:bldP spid="6211" grpId="2" animBg="1"/>
      <p:bldP spid="6211" grpId="3" animBg="1"/>
      <p:bldP spid="6212" grpId="0" animBg="1"/>
      <p:bldP spid="6212" grpId="1" animBg="1"/>
      <p:bldP spid="6212" grpId="2" animBg="1"/>
      <p:bldP spid="6212" grpId="3" animBg="1"/>
      <p:bldP spid="6213" grpId="0" animBg="1"/>
      <p:bldP spid="6213" grpId="1" animBg="1"/>
      <p:bldP spid="6213" grpId="2" animBg="1"/>
      <p:bldP spid="6213" grpId="3" animBg="1"/>
      <p:bldP spid="6214" grpId="0" animBg="1"/>
      <p:bldP spid="6214" grpId="1" animBg="1"/>
      <p:bldP spid="6214" grpId="2" animBg="1"/>
      <p:bldP spid="6214" grpId="3" animBg="1"/>
      <p:bldP spid="6215" grpId="0" animBg="1"/>
      <p:bldP spid="6215" grpId="1" animBg="1"/>
      <p:bldP spid="6215" grpId="2" animBg="1"/>
      <p:bldP spid="6215" grpId="3" animBg="1"/>
      <p:bldP spid="6216" grpId="0" animBg="1"/>
      <p:bldP spid="6216" grpId="1" animBg="1"/>
      <p:bldP spid="6217" grpId="0" animBg="1"/>
      <p:bldP spid="6217" grpId="1" animBg="1"/>
      <p:bldP spid="6218" grpId="0" animBg="1"/>
      <p:bldP spid="6218" grpId="1" animBg="1"/>
      <p:bldP spid="6219" grpId="0" animBg="1"/>
      <p:bldP spid="6219" grpId="1" animBg="1"/>
      <p:bldP spid="6220" grpId="0" animBg="1"/>
      <p:bldP spid="6220" grpId="1" animBg="1"/>
      <p:bldP spid="6221" grpId="0" animBg="1"/>
      <p:bldP spid="6221" grpId="1" animBg="1"/>
      <p:bldP spid="6222" grpId="0" animBg="1"/>
      <p:bldP spid="6222" grpId="1" animBg="1"/>
      <p:bldP spid="6233" grpId="0" animBg="1"/>
      <p:bldP spid="6233" grpId="1" animBg="1"/>
      <p:bldP spid="6233" grpId="2" animBg="1"/>
      <p:bldP spid="6233" grpId="3" animBg="1"/>
      <p:bldP spid="6233" grpId="4" animBg="1"/>
      <p:bldP spid="6234" grpId="0" animBg="1"/>
      <p:bldP spid="6234" grpId="1" animBg="1"/>
      <p:bldP spid="6234" grpId="2" animBg="1"/>
      <p:bldP spid="6235" grpId="0" animBg="1"/>
      <p:bldP spid="6235" grpId="1" animBg="1"/>
      <p:bldP spid="6235" grpId="2" animBg="1"/>
      <p:bldP spid="6235" grpId="3" animBg="1"/>
      <p:bldP spid="6235" grpId="4" animBg="1"/>
      <p:bldP spid="6236" grpId="0" animBg="1"/>
      <p:bldP spid="6236" grpId="1" animBg="1"/>
      <p:bldP spid="6237" grpId="0" animBg="1"/>
      <p:bldP spid="6237" grpId="1" animBg="1"/>
      <p:bldP spid="6238" grpId="0" animBg="1"/>
      <p:bldP spid="6238" grpId="1" animBg="1"/>
      <p:bldP spid="6238" grpId="2" animBg="1"/>
      <p:bldP spid="6238" grpId="3" animBg="1"/>
      <p:bldP spid="6238" grpId="4" animBg="1"/>
      <p:bldP spid="6239" grpId="0" animBg="1"/>
      <p:bldP spid="6239" grpId="1" animBg="1"/>
      <p:bldP spid="6240" grpId="0" animBg="1"/>
      <p:bldP spid="6240"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331913" y="5661025"/>
            <a:ext cx="6624637" cy="1016000"/>
          </a:xfrm>
          <a:prstGeom prst="rect">
            <a:avLst/>
          </a:prstGeom>
          <a:solidFill>
            <a:srgbClr val="FFFF00"/>
          </a:solidFill>
          <a:ln w="9525">
            <a:solidFill>
              <a:schemeClr val="tx1"/>
            </a:solidFill>
            <a:miter lim="800000"/>
            <a:headEnd/>
            <a:tailEnd/>
          </a:ln>
          <a:effectLst/>
        </p:spPr>
        <p:txBody>
          <a:bodyPr>
            <a:spAutoFit/>
          </a:bodyPr>
          <a:lstStyle/>
          <a:p>
            <a:pPr algn="ctr"/>
            <a:r>
              <a:rPr lang="en-GB" sz="3000" b="1"/>
              <a:t>What combination of alleles must                             Mr and Mrs Granger have?</a:t>
            </a:r>
          </a:p>
        </p:txBody>
      </p:sp>
      <p:sp>
        <p:nvSpPr>
          <p:cNvPr id="9220" name="Rectangle 4"/>
          <p:cNvSpPr>
            <a:spLocks noGrp="1" noChangeArrowheads="1"/>
          </p:cNvSpPr>
          <p:nvPr>
            <p:ph type="title"/>
          </p:nvPr>
        </p:nvSpPr>
        <p:spPr>
          <a:xfrm>
            <a:off x="179388" y="0"/>
            <a:ext cx="8785225" cy="1143000"/>
          </a:xfrm>
        </p:spPr>
        <p:txBody>
          <a:bodyPr/>
          <a:lstStyle/>
          <a:p>
            <a:r>
              <a:rPr lang="en-GB" sz="4000" b="1" u="sng"/>
              <a:t>Muggle-born witches and wizards</a:t>
            </a:r>
          </a:p>
        </p:txBody>
      </p:sp>
      <p:pic>
        <p:nvPicPr>
          <p:cNvPr id="9221" name="Picture 5" descr="Mr and Mrs Granger"/>
          <p:cNvPicPr>
            <a:picLocks noChangeAspect="1" noChangeArrowheads="1"/>
          </p:cNvPicPr>
          <p:nvPr/>
        </p:nvPicPr>
        <p:blipFill>
          <a:blip r:embed="rId2" cstate="print"/>
          <a:srcRect/>
          <a:stretch>
            <a:fillRect/>
          </a:stretch>
        </p:blipFill>
        <p:spPr bwMode="auto">
          <a:xfrm>
            <a:off x="179388" y="1125538"/>
            <a:ext cx="2438400" cy="1828800"/>
          </a:xfrm>
          <a:prstGeom prst="rect">
            <a:avLst/>
          </a:prstGeom>
          <a:noFill/>
        </p:spPr>
      </p:pic>
      <p:sp>
        <p:nvSpPr>
          <p:cNvPr id="9222" name="Text Box 6"/>
          <p:cNvSpPr txBox="1">
            <a:spLocks noChangeArrowheads="1"/>
          </p:cNvSpPr>
          <p:nvPr/>
        </p:nvSpPr>
        <p:spPr bwMode="auto">
          <a:xfrm>
            <a:off x="2411413" y="1270000"/>
            <a:ext cx="2447925" cy="1552575"/>
          </a:xfrm>
          <a:prstGeom prst="rect">
            <a:avLst/>
          </a:prstGeom>
          <a:noFill/>
          <a:ln w="9525">
            <a:noFill/>
            <a:miter lim="800000"/>
            <a:headEnd/>
            <a:tailEnd/>
          </a:ln>
          <a:effectLst/>
        </p:spPr>
        <p:txBody>
          <a:bodyPr>
            <a:spAutoFit/>
          </a:bodyPr>
          <a:lstStyle/>
          <a:p>
            <a:pPr algn="ctr"/>
            <a:r>
              <a:rPr lang="en-GB" sz="2400"/>
              <a:t>Hermione’s mum and dad are both Muggles…</a:t>
            </a:r>
          </a:p>
        </p:txBody>
      </p:sp>
      <p:pic>
        <p:nvPicPr>
          <p:cNvPr id="9223" name="Picture 7" descr="Hermione"/>
          <p:cNvPicPr>
            <a:picLocks noChangeAspect="1" noChangeArrowheads="1"/>
          </p:cNvPicPr>
          <p:nvPr/>
        </p:nvPicPr>
        <p:blipFill>
          <a:blip r:embed="rId3" cstate="print"/>
          <a:srcRect/>
          <a:stretch>
            <a:fillRect/>
          </a:stretch>
        </p:blipFill>
        <p:spPr bwMode="auto">
          <a:xfrm>
            <a:off x="4859338" y="2565400"/>
            <a:ext cx="2041525" cy="2735263"/>
          </a:xfrm>
          <a:prstGeom prst="rect">
            <a:avLst/>
          </a:prstGeom>
          <a:noFill/>
        </p:spPr>
      </p:pic>
      <p:sp>
        <p:nvSpPr>
          <p:cNvPr id="9224" name="Text Box 8"/>
          <p:cNvSpPr txBox="1">
            <a:spLocks noChangeArrowheads="1"/>
          </p:cNvSpPr>
          <p:nvPr/>
        </p:nvSpPr>
        <p:spPr bwMode="auto">
          <a:xfrm>
            <a:off x="6804025" y="3470275"/>
            <a:ext cx="2339975" cy="822325"/>
          </a:xfrm>
          <a:prstGeom prst="rect">
            <a:avLst/>
          </a:prstGeom>
          <a:noFill/>
          <a:ln w="9525">
            <a:noFill/>
            <a:miter lim="800000"/>
            <a:headEnd/>
            <a:tailEnd/>
          </a:ln>
          <a:effectLst/>
        </p:spPr>
        <p:txBody>
          <a:bodyPr>
            <a:spAutoFit/>
          </a:bodyPr>
          <a:lstStyle/>
          <a:p>
            <a:pPr algn="ctr"/>
            <a:r>
              <a:rPr lang="en-GB" sz="2400"/>
              <a:t>…but Hermione is a witch.</a:t>
            </a:r>
          </a:p>
        </p:txBody>
      </p:sp>
      <p:sp>
        <p:nvSpPr>
          <p:cNvPr id="9225" name="Text Box 9"/>
          <p:cNvSpPr txBox="1">
            <a:spLocks noChangeArrowheads="1"/>
          </p:cNvSpPr>
          <p:nvPr/>
        </p:nvSpPr>
        <p:spPr bwMode="auto">
          <a:xfrm>
            <a:off x="179388" y="3162300"/>
            <a:ext cx="4537075" cy="2282825"/>
          </a:xfrm>
          <a:prstGeom prst="rect">
            <a:avLst/>
          </a:prstGeom>
          <a:noFill/>
          <a:ln w="9525">
            <a:noFill/>
            <a:miter lim="800000"/>
            <a:headEnd/>
            <a:tailEnd/>
          </a:ln>
          <a:effectLst/>
        </p:spPr>
        <p:txBody>
          <a:bodyPr>
            <a:spAutoFit/>
          </a:bodyPr>
          <a:lstStyle/>
          <a:p>
            <a:pPr algn="ctr"/>
            <a:r>
              <a:rPr lang="en-GB" sz="2400" i="1">
                <a:solidFill>
                  <a:srgbClr val="0000FF"/>
                </a:solidFill>
              </a:rPr>
              <a:t>(Some people question how Muggles are able to produce magical children. It is likely that they would have a magical ancestor, possibly several generations ago.)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22" grpId="0"/>
      <p:bldP spid="9224" grpId="0"/>
      <p:bldP spid="922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1619250" y="1989138"/>
            <a:ext cx="5905500" cy="1930400"/>
          </a:xfrm>
          <a:prstGeom prst="rect">
            <a:avLst/>
          </a:prstGeom>
          <a:solidFill>
            <a:srgbClr val="FFFF00"/>
          </a:solidFill>
          <a:ln w="9525">
            <a:solidFill>
              <a:schemeClr val="tx1"/>
            </a:solidFill>
            <a:miter lim="800000"/>
            <a:headEnd/>
            <a:tailEnd/>
          </a:ln>
          <a:effectLst/>
        </p:spPr>
        <p:txBody>
          <a:bodyPr>
            <a:spAutoFit/>
          </a:bodyPr>
          <a:lstStyle/>
          <a:p>
            <a:pPr algn="ctr"/>
            <a:r>
              <a:rPr lang="en-GB" sz="3000" b="1"/>
              <a:t>Is it possible for a child with one magical parent and one Muggle parent to be born with magical abilities?</a:t>
            </a:r>
          </a:p>
        </p:txBody>
      </p:sp>
      <p:sp>
        <p:nvSpPr>
          <p:cNvPr id="11270" name="Text Box 6"/>
          <p:cNvSpPr txBox="1">
            <a:spLocks noChangeArrowheads="1"/>
          </p:cNvSpPr>
          <p:nvPr/>
        </p:nvSpPr>
        <p:spPr bwMode="auto">
          <a:xfrm>
            <a:off x="1908175" y="4149725"/>
            <a:ext cx="5327650" cy="1569660"/>
          </a:xfrm>
          <a:prstGeom prst="rect">
            <a:avLst/>
          </a:prstGeom>
          <a:noFill/>
          <a:ln w="9525">
            <a:noFill/>
            <a:miter lim="800000"/>
            <a:headEnd/>
            <a:tailEnd/>
          </a:ln>
          <a:effectLst/>
        </p:spPr>
        <p:txBody>
          <a:bodyPr>
            <a:spAutoFit/>
          </a:bodyPr>
          <a:lstStyle/>
          <a:p>
            <a:pPr algn="ctr"/>
            <a:r>
              <a:rPr lang="en-GB" sz="2400" i="1" dirty="0">
                <a:solidFill>
                  <a:srgbClr val="0000FF"/>
                </a:solidFill>
              </a:rPr>
              <a:t>(</a:t>
            </a:r>
            <a:r>
              <a:rPr lang="en-GB" sz="2400" i="1" dirty="0" err="1">
                <a:solidFill>
                  <a:srgbClr val="0000FF"/>
                </a:solidFill>
              </a:rPr>
              <a:t>Voldemort</a:t>
            </a:r>
            <a:r>
              <a:rPr lang="en-GB" sz="2400" i="1" dirty="0">
                <a:solidFill>
                  <a:srgbClr val="0000FF"/>
                </a:solidFill>
              </a:rPr>
              <a:t> </a:t>
            </a:r>
            <a:r>
              <a:rPr lang="en-GB" sz="2400" i="1" dirty="0" smtClean="0">
                <a:solidFill>
                  <a:srgbClr val="0000FF"/>
                </a:solidFill>
              </a:rPr>
              <a:t>(Tom Riddle) was </a:t>
            </a:r>
            <a:r>
              <a:rPr lang="en-GB" sz="2400" i="1" dirty="0">
                <a:solidFill>
                  <a:srgbClr val="0000FF"/>
                </a:solidFill>
              </a:rPr>
              <a:t>a half-blood as his father</a:t>
            </a:r>
            <a:r>
              <a:rPr lang="en-GB" sz="2400" i="1" dirty="0" smtClean="0">
                <a:solidFill>
                  <a:srgbClr val="0000FF"/>
                </a:solidFill>
              </a:rPr>
              <a:t>, another Tom Riddle (</a:t>
            </a:r>
            <a:r>
              <a:rPr lang="en-GB" sz="2400" i="1" dirty="0" err="1" smtClean="0">
                <a:solidFill>
                  <a:srgbClr val="0000FF"/>
                </a:solidFill>
              </a:rPr>
              <a:t>snr</a:t>
            </a:r>
            <a:r>
              <a:rPr lang="en-GB" sz="2400" i="1" dirty="0" smtClean="0">
                <a:solidFill>
                  <a:srgbClr val="0000FF"/>
                </a:solidFill>
              </a:rPr>
              <a:t>) was </a:t>
            </a:r>
            <a:r>
              <a:rPr lang="en-GB" sz="2400" i="1" dirty="0">
                <a:solidFill>
                  <a:srgbClr val="0000FF"/>
                </a:solidFill>
              </a:rPr>
              <a:t>a </a:t>
            </a:r>
            <a:r>
              <a:rPr lang="en-GB" sz="2400" i="1" dirty="0" err="1">
                <a:solidFill>
                  <a:srgbClr val="0000FF"/>
                </a:solidFill>
              </a:rPr>
              <a:t>Muggle</a:t>
            </a:r>
            <a:r>
              <a:rPr lang="en-GB" sz="2400" i="1" dirty="0">
                <a:solidFill>
                  <a:srgbClr val="0000FF"/>
                </a:solidFill>
              </a:rPr>
              <a:t> and his mother was pure-blood.)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27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323850" y="5445125"/>
            <a:ext cx="8569325" cy="1016000"/>
          </a:xfrm>
          <a:prstGeom prst="rect">
            <a:avLst/>
          </a:prstGeom>
          <a:solidFill>
            <a:srgbClr val="FFFF00"/>
          </a:solidFill>
          <a:ln w="9525">
            <a:solidFill>
              <a:schemeClr val="tx1"/>
            </a:solidFill>
            <a:miter lim="800000"/>
            <a:headEnd/>
            <a:tailEnd/>
          </a:ln>
          <a:effectLst/>
        </p:spPr>
        <p:txBody>
          <a:bodyPr>
            <a:spAutoFit/>
          </a:bodyPr>
          <a:lstStyle/>
          <a:p>
            <a:pPr algn="ctr"/>
            <a:r>
              <a:rPr lang="en-GB" sz="3000" b="1"/>
              <a:t>So how come Argus Filch is a Squib even though both of his parents are magic?</a:t>
            </a:r>
            <a:endParaRPr lang="en-GB" sz="3000"/>
          </a:p>
        </p:txBody>
      </p:sp>
      <p:pic>
        <p:nvPicPr>
          <p:cNvPr id="5125" name="Picture 5" descr="Filch"/>
          <p:cNvPicPr>
            <a:picLocks noChangeAspect="1" noChangeArrowheads="1"/>
          </p:cNvPicPr>
          <p:nvPr/>
        </p:nvPicPr>
        <p:blipFill>
          <a:blip r:embed="rId2" cstate="print"/>
          <a:srcRect/>
          <a:stretch>
            <a:fillRect/>
          </a:stretch>
        </p:blipFill>
        <p:spPr bwMode="auto">
          <a:xfrm>
            <a:off x="1377950" y="981075"/>
            <a:ext cx="2833688" cy="4249738"/>
          </a:xfrm>
          <a:prstGeom prst="rect">
            <a:avLst/>
          </a:prstGeom>
          <a:noFill/>
        </p:spPr>
      </p:pic>
      <p:sp>
        <p:nvSpPr>
          <p:cNvPr id="5126" name="Rectangle 6"/>
          <p:cNvSpPr>
            <a:spLocks noGrp="1" noChangeArrowheads="1"/>
          </p:cNvSpPr>
          <p:nvPr>
            <p:ph type="title"/>
          </p:nvPr>
        </p:nvSpPr>
        <p:spPr>
          <a:xfrm>
            <a:off x="468313" y="0"/>
            <a:ext cx="8229600" cy="1143000"/>
          </a:xfrm>
        </p:spPr>
        <p:txBody>
          <a:bodyPr/>
          <a:lstStyle/>
          <a:p>
            <a:r>
              <a:rPr lang="en-GB" b="1" u="sng"/>
              <a:t>Squibs</a:t>
            </a:r>
          </a:p>
        </p:txBody>
      </p:sp>
      <p:sp>
        <p:nvSpPr>
          <p:cNvPr id="5127" name="Text Box 7"/>
          <p:cNvSpPr txBox="1">
            <a:spLocks noChangeArrowheads="1"/>
          </p:cNvSpPr>
          <p:nvPr/>
        </p:nvSpPr>
        <p:spPr bwMode="auto">
          <a:xfrm>
            <a:off x="4211638" y="1844675"/>
            <a:ext cx="3744912" cy="1187450"/>
          </a:xfrm>
          <a:prstGeom prst="rect">
            <a:avLst/>
          </a:prstGeom>
          <a:noFill/>
          <a:ln w="9525">
            <a:noFill/>
            <a:miter lim="800000"/>
            <a:headEnd/>
            <a:tailEnd/>
          </a:ln>
          <a:effectLst/>
        </p:spPr>
        <p:txBody>
          <a:bodyPr>
            <a:spAutoFit/>
          </a:bodyPr>
          <a:lstStyle/>
          <a:p>
            <a:pPr algn="ctr"/>
            <a:r>
              <a:rPr lang="en-GB" sz="2400"/>
              <a:t>A Squib is a child born to magical parents but who has no magical ability.  </a:t>
            </a:r>
          </a:p>
        </p:txBody>
      </p:sp>
      <p:sp>
        <p:nvSpPr>
          <p:cNvPr id="5128" name="Text Box 8"/>
          <p:cNvSpPr txBox="1">
            <a:spLocks noChangeArrowheads="1"/>
          </p:cNvSpPr>
          <p:nvPr/>
        </p:nvSpPr>
        <p:spPr bwMode="auto">
          <a:xfrm>
            <a:off x="4284663" y="3178175"/>
            <a:ext cx="3744912" cy="1187450"/>
          </a:xfrm>
          <a:prstGeom prst="rect">
            <a:avLst/>
          </a:prstGeom>
          <a:noFill/>
          <a:ln w="9525">
            <a:noFill/>
            <a:miter lim="800000"/>
            <a:headEnd/>
            <a:tailEnd/>
          </a:ln>
          <a:effectLst/>
        </p:spPr>
        <p:txBody>
          <a:bodyPr>
            <a:spAutoFit/>
          </a:bodyPr>
          <a:lstStyle/>
          <a:p>
            <a:pPr algn="ctr"/>
            <a:r>
              <a:rPr lang="en-GB" sz="2400" i="1">
                <a:solidFill>
                  <a:srgbClr val="0000FF"/>
                </a:solidFill>
              </a:rPr>
              <a:t>(It is often considered embarrassing to have a Squib in the family.)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7" grpId="0"/>
      <p:bldP spid="512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88913"/>
            <a:ext cx="8229600" cy="1143000"/>
          </a:xfrm>
        </p:spPr>
        <p:txBody>
          <a:bodyPr>
            <a:normAutofit fontScale="90000"/>
          </a:bodyPr>
          <a:lstStyle/>
          <a:p>
            <a:r>
              <a:rPr lang="en-GB" sz="12000" b="1">
                <a:solidFill>
                  <a:srgbClr val="9900FF"/>
                </a:solidFill>
                <a:latin typeface="Harry P" pitchFamily="2" charset="0"/>
              </a:rPr>
              <a:t>Your task:</a:t>
            </a:r>
          </a:p>
        </p:txBody>
      </p:sp>
      <p:sp>
        <p:nvSpPr>
          <p:cNvPr id="10243" name="Rectangle 3"/>
          <p:cNvSpPr>
            <a:spLocks noGrp="1" noChangeArrowheads="1"/>
          </p:cNvSpPr>
          <p:nvPr>
            <p:ph type="body" idx="1"/>
          </p:nvPr>
        </p:nvSpPr>
        <p:spPr>
          <a:xfrm>
            <a:off x="0" y="1495425"/>
            <a:ext cx="9144000" cy="4525963"/>
          </a:xfrm>
        </p:spPr>
        <p:txBody>
          <a:bodyPr/>
          <a:lstStyle/>
          <a:p>
            <a:pPr>
              <a:spcBef>
                <a:spcPct val="40000"/>
              </a:spcBef>
            </a:pPr>
            <a:r>
              <a:rPr lang="en-GB"/>
              <a:t>Choose </a:t>
            </a:r>
            <a:r>
              <a:rPr lang="en-GB" b="1" u="sng"/>
              <a:t>2</a:t>
            </a:r>
            <a:r>
              <a:rPr lang="en-GB"/>
              <a:t> examples of Harry Potter genetics.</a:t>
            </a:r>
          </a:p>
          <a:p>
            <a:pPr>
              <a:spcBef>
                <a:spcPct val="40000"/>
              </a:spcBef>
            </a:pPr>
            <a:r>
              <a:rPr lang="en-GB"/>
              <a:t>Draw a </a:t>
            </a:r>
            <a:r>
              <a:rPr lang="en-GB" b="1">
                <a:solidFill>
                  <a:srgbClr val="FF0000"/>
                </a:solidFill>
              </a:rPr>
              <a:t>genetic cross diagram</a:t>
            </a:r>
            <a:r>
              <a:rPr lang="en-GB"/>
              <a:t> for each one.</a:t>
            </a:r>
          </a:p>
          <a:p>
            <a:pPr>
              <a:spcBef>
                <a:spcPct val="40000"/>
              </a:spcBef>
            </a:pPr>
            <a:r>
              <a:rPr lang="en-GB"/>
              <a:t>Next to each diagram, give the </a:t>
            </a:r>
            <a:r>
              <a:rPr lang="en-GB" b="1">
                <a:solidFill>
                  <a:srgbClr val="FF0000"/>
                </a:solidFill>
              </a:rPr>
              <a:t>% chance</a:t>
            </a:r>
            <a:r>
              <a:rPr lang="en-GB"/>
              <a:t> of a child being a witch or wizard in that family.</a:t>
            </a:r>
          </a:p>
        </p:txBody>
      </p:sp>
      <p:sp>
        <p:nvSpPr>
          <p:cNvPr id="10244" name="Text Box 4"/>
          <p:cNvSpPr txBox="1">
            <a:spLocks noChangeArrowheads="1"/>
          </p:cNvSpPr>
          <p:nvPr/>
        </p:nvSpPr>
        <p:spPr bwMode="auto">
          <a:xfrm>
            <a:off x="323850" y="4210050"/>
            <a:ext cx="8569325" cy="2387600"/>
          </a:xfrm>
          <a:prstGeom prst="rect">
            <a:avLst/>
          </a:prstGeom>
          <a:solidFill>
            <a:srgbClr val="FFFF00"/>
          </a:solidFill>
          <a:ln w="9525">
            <a:solidFill>
              <a:schemeClr val="tx1"/>
            </a:solidFill>
            <a:miter lim="800000"/>
            <a:headEnd/>
            <a:tailEnd/>
          </a:ln>
          <a:effectLst/>
        </p:spPr>
        <p:txBody>
          <a:bodyPr>
            <a:spAutoFit/>
          </a:bodyPr>
          <a:lstStyle/>
          <a:p>
            <a:pPr marL="185738" lvl="1" indent="-6350">
              <a:tabLst>
                <a:tab pos="0" algn="l"/>
              </a:tabLst>
            </a:pPr>
            <a:r>
              <a:rPr lang="en-GB" sz="3000"/>
              <a:t>1. </a:t>
            </a:r>
            <a:r>
              <a:rPr lang="en-GB" sz="3000" b="1">
                <a:solidFill>
                  <a:srgbClr val="FF0000"/>
                </a:solidFill>
              </a:rPr>
              <a:t>M</a:t>
            </a:r>
            <a:r>
              <a:rPr lang="en-GB" sz="3000" b="1">
                <a:solidFill>
                  <a:srgbClr val="0000FF"/>
                </a:solidFill>
              </a:rPr>
              <a:t>m</a:t>
            </a:r>
            <a:r>
              <a:rPr lang="en-GB" sz="3000"/>
              <a:t> and </a:t>
            </a:r>
            <a:r>
              <a:rPr lang="en-GB" sz="3000" b="1">
                <a:solidFill>
                  <a:srgbClr val="FF0000"/>
                </a:solidFill>
              </a:rPr>
              <a:t>M</a:t>
            </a:r>
            <a:r>
              <a:rPr lang="en-GB" sz="3000" b="1">
                <a:solidFill>
                  <a:srgbClr val="0000FF"/>
                </a:solidFill>
              </a:rPr>
              <a:t>m</a:t>
            </a:r>
            <a:r>
              <a:rPr lang="en-GB" sz="3000"/>
              <a:t>  </a:t>
            </a:r>
            <a:r>
              <a:rPr lang="en-GB" sz="2100" i="1"/>
              <a:t>(The Grangers or Harry’s mum’s family)</a:t>
            </a:r>
          </a:p>
          <a:p>
            <a:pPr marL="185738" lvl="1" indent="-6350">
              <a:tabLst>
                <a:tab pos="0" algn="l"/>
              </a:tabLst>
            </a:pPr>
            <a:r>
              <a:rPr lang="en-GB" sz="3000"/>
              <a:t>2. </a:t>
            </a:r>
            <a:r>
              <a:rPr lang="en-GB" sz="3000" b="1">
                <a:solidFill>
                  <a:srgbClr val="0000FF"/>
                </a:solidFill>
              </a:rPr>
              <a:t>mm</a:t>
            </a:r>
            <a:r>
              <a:rPr lang="en-GB" sz="3000"/>
              <a:t> and </a:t>
            </a:r>
            <a:r>
              <a:rPr lang="en-GB" sz="3000" b="1">
                <a:solidFill>
                  <a:srgbClr val="0000FF"/>
                </a:solidFill>
              </a:rPr>
              <a:t>mm</a:t>
            </a:r>
            <a:r>
              <a:rPr lang="en-GB" sz="3000"/>
              <a:t>  </a:t>
            </a:r>
            <a:r>
              <a:rPr lang="en-GB" sz="2100" i="1"/>
              <a:t>(The Weasleys)</a:t>
            </a:r>
          </a:p>
          <a:p>
            <a:pPr marL="185738" lvl="1" indent="-6350">
              <a:tabLst>
                <a:tab pos="0" algn="l"/>
              </a:tabLst>
            </a:pPr>
            <a:r>
              <a:rPr lang="en-GB" sz="3000"/>
              <a:t>3. </a:t>
            </a:r>
            <a:r>
              <a:rPr lang="en-GB" sz="3000" b="1">
                <a:solidFill>
                  <a:srgbClr val="FF0000"/>
                </a:solidFill>
              </a:rPr>
              <a:t>MM</a:t>
            </a:r>
            <a:r>
              <a:rPr lang="en-GB" sz="3000"/>
              <a:t> and </a:t>
            </a:r>
            <a:r>
              <a:rPr lang="en-GB" sz="3000" b="1">
                <a:solidFill>
                  <a:srgbClr val="FF0000"/>
                </a:solidFill>
              </a:rPr>
              <a:t>M</a:t>
            </a:r>
            <a:r>
              <a:rPr lang="en-GB" sz="3000" b="1">
                <a:solidFill>
                  <a:srgbClr val="0000FF"/>
                </a:solidFill>
              </a:rPr>
              <a:t>m</a:t>
            </a:r>
            <a:r>
              <a:rPr lang="en-GB" sz="3000"/>
              <a:t>  </a:t>
            </a:r>
            <a:r>
              <a:rPr lang="en-GB" sz="2100" i="1"/>
              <a:t>(The Dursleys)</a:t>
            </a:r>
          </a:p>
          <a:p>
            <a:pPr marL="185738" lvl="1" indent="-6350">
              <a:tabLst>
                <a:tab pos="0" algn="l"/>
              </a:tabLst>
            </a:pPr>
            <a:r>
              <a:rPr lang="en-GB" sz="3000"/>
              <a:t>4. </a:t>
            </a:r>
            <a:r>
              <a:rPr lang="en-GB" sz="3000" b="1">
                <a:solidFill>
                  <a:srgbClr val="FF0000"/>
                </a:solidFill>
              </a:rPr>
              <a:t>MM</a:t>
            </a:r>
            <a:r>
              <a:rPr lang="en-GB" sz="3000"/>
              <a:t> and </a:t>
            </a:r>
            <a:r>
              <a:rPr lang="en-GB" sz="3000" b="1">
                <a:solidFill>
                  <a:srgbClr val="0000FF"/>
                </a:solidFill>
              </a:rPr>
              <a:t>mm</a:t>
            </a:r>
            <a:endParaRPr lang="en-GB" sz="2400" b="1"/>
          </a:p>
          <a:p>
            <a:pPr marL="185738" lvl="1" indent="-6350">
              <a:tabLst>
                <a:tab pos="0" algn="l"/>
              </a:tabLst>
            </a:pPr>
            <a:r>
              <a:rPr lang="en-GB" sz="3000"/>
              <a:t>5. </a:t>
            </a:r>
            <a:r>
              <a:rPr lang="en-GB" sz="3000" b="1">
                <a:solidFill>
                  <a:srgbClr val="FF0000"/>
                </a:solidFill>
              </a:rPr>
              <a:t>M</a:t>
            </a:r>
            <a:r>
              <a:rPr lang="en-GB" sz="3000" b="1">
                <a:solidFill>
                  <a:srgbClr val="0000FF"/>
                </a:solidFill>
              </a:rPr>
              <a:t>m</a:t>
            </a:r>
            <a:r>
              <a:rPr lang="en-GB" sz="3000" b="1"/>
              <a:t> </a:t>
            </a:r>
            <a:r>
              <a:rPr lang="en-GB" sz="3000"/>
              <a:t>and</a:t>
            </a:r>
            <a:r>
              <a:rPr lang="en-GB" sz="3000" b="1"/>
              <a:t> </a:t>
            </a:r>
            <a:r>
              <a:rPr lang="en-GB" sz="3000" b="1">
                <a:solidFill>
                  <a:srgbClr val="0000FF"/>
                </a:solidFill>
              </a:rPr>
              <a:t>mm</a:t>
            </a:r>
            <a:r>
              <a:rPr lang="en-GB" sz="2400" b="1">
                <a:solidFill>
                  <a:srgbClr val="0000FF"/>
                </a:solidFill>
              </a:rPr>
              <a:t>  </a:t>
            </a:r>
            <a:r>
              <a:rPr lang="en-GB" sz="2400" i="1"/>
              <a:t>(Voldemort’s family)</a:t>
            </a:r>
          </a:p>
        </p:txBody>
      </p:sp>
      <p:sp>
        <p:nvSpPr>
          <p:cNvPr id="10245" name="Text Box 5"/>
          <p:cNvSpPr txBox="1">
            <a:spLocks noChangeArrowheads="1"/>
          </p:cNvSpPr>
          <p:nvPr/>
        </p:nvSpPr>
        <p:spPr bwMode="auto">
          <a:xfrm>
            <a:off x="7235825" y="260350"/>
            <a:ext cx="1728788" cy="336550"/>
          </a:xfrm>
          <a:prstGeom prst="rect">
            <a:avLst/>
          </a:prstGeom>
          <a:noFill/>
          <a:ln w="9525">
            <a:noFill/>
            <a:miter lim="800000"/>
            <a:headEnd/>
            <a:tailEnd/>
          </a:ln>
          <a:effectLst/>
        </p:spPr>
        <p:txBody>
          <a:bodyPr>
            <a:spAutoFit/>
          </a:bodyPr>
          <a:lstStyle/>
          <a:p>
            <a:pPr algn="ctr">
              <a:spcBef>
                <a:spcPct val="50000"/>
              </a:spcBef>
            </a:pPr>
            <a:r>
              <a:rPr lang="en-GB" sz="800" b="1" u="sng">
                <a:hlinkClick r:id="rId2" action="ppaction://hlinksldjump"/>
              </a:rPr>
              <a:t>One way of drawing genetic cross diagrams…</a:t>
            </a:r>
            <a:endParaRPr lang="en-GB" sz="800" b="1" u="sng"/>
          </a:p>
        </p:txBody>
      </p:sp>
      <p:sp>
        <p:nvSpPr>
          <p:cNvPr id="10246" name="Text Box 6"/>
          <p:cNvSpPr txBox="1">
            <a:spLocks noChangeArrowheads="1"/>
          </p:cNvSpPr>
          <p:nvPr/>
        </p:nvSpPr>
        <p:spPr bwMode="auto">
          <a:xfrm>
            <a:off x="7885113" y="4437063"/>
            <a:ext cx="100806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3" action="ppaction://hlinksldjump"/>
              </a:rPr>
              <a:t>Slide 5</a:t>
            </a:r>
            <a:endParaRPr lang="en-GB" sz="800" b="1" u="sng"/>
          </a:p>
        </p:txBody>
      </p:sp>
      <p:sp>
        <p:nvSpPr>
          <p:cNvPr id="10247" name="Text Box 7"/>
          <p:cNvSpPr txBox="1">
            <a:spLocks noChangeArrowheads="1"/>
          </p:cNvSpPr>
          <p:nvPr/>
        </p:nvSpPr>
        <p:spPr bwMode="auto">
          <a:xfrm>
            <a:off x="7885113" y="4868863"/>
            <a:ext cx="100806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4" action="ppaction://hlinksldjump"/>
              </a:rPr>
              <a:t>Slide 7</a:t>
            </a:r>
            <a:endParaRPr lang="en-GB" sz="800" b="1" u="sng"/>
          </a:p>
        </p:txBody>
      </p:sp>
      <p:sp>
        <p:nvSpPr>
          <p:cNvPr id="10248" name="Text Box 8"/>
          <p:cNvSpPr txBox="1">
            <a:spLocks noChangeArrowheads="1"/>
          </p:cNvSpPr>
          <p:nvPr/>
        </p:nvSpPr>
        <p:spPr bwMode="auto">
          <a:xfrm>
            <a:off x="7885113" y="5300663"/>
            <a:ext cx="100806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5" action="ppaction://hlinksldjump"/>
              </a:rPr>
              <a:t>Slide 6</a:t>
            </a:r>
            <a:endParaRPr lang="en-GB" sz="800" b="1" u="sng"/>
          </a:p>
        </p:txBody>
      </p:sp>
      <p:sp>
        <p:nvSpPr>
          <p:cNvPr id="10249" name="Text Box 9"/>
          <p:cNvSpPr txBox="1">
            <a:spLocks noChangeArrowheads="1"/>
          </p:cNvSpPr>
          <p:nvPr/>
        </p:nvSpPr>
        <p:spPr bwMode="auto">
          <a:xfrm>
            <a:off x="7235825" y="860425"/>
            <a:ext cx="1728788" cy="336550"/>
          </a:xfrm>
          <a:prstGeom prst="rect">
            <a:avLst/>
          </a:prstGeom>
          <a:noFill/>
          <a:ln w="9525">
            <a:noFill/>
            <a:miter lim="800000"/>
            <a:headEnd/>
            <a:tailEnd/>
          </a:ln>
          <a:effectLst/>
        </p:spPr>
        <p:txBody>
          <a:bodyPr>
            <a:spAutoFit/>
          </a:bodyPr>
          <a:lstStyle/>
          <a:p>
            <a:pPr algn="ctr">
              <a:spcBef>
                <a:spcPct val="50000"/>
              </a:spcBef>
            </a:pPr>
            <a:r>
              <a:rPr lang="en-GB" sz="800" b="1" u="sng">
                <a:hlinkClick r:id="rId6" action="ppaction://hlinksldjump"/>
              </a:rPr>
              <a:t>Another way of drawing genetic cross diagrams… Punnet squ...</a:t>
            </a:r>
            <a:endParaRPr lang="en-GB" sz="800" b="1"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6" grpId="0"/>
      <p:bldP spid="10247" grpId="0"/>
      <p:bldP spid="1024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88913"/>
            <a:ext cx="8229600" cy="1143000"/>
          </a:xfrm>
        </p:spPr>
        <p:txBody>
          <a:bodyPr>
            <a:normAutofit fontScale="90000"/>
          </a:bodyPr>
          <a:lstStyle/>
          <a:p>
            <a:r>
              <a:rPr lang="en-GB" sz="12000" b="1">
                <a:solidFill>
                  <a:srgbClr val="9900FF"/>
                </a:solidFill>
                <a:latin typeface="Harry P" pitchFamily="2" charset="0"/>
              </a:rPr>
              <a:t>Extension task:</a:t>
            </a:r>
          </a:p>
        </p:txBody>
      </p:sp>
      <p:sp>
        <p:nvSpPr>
          <p:cNvPr id="25603" name="Rectangle 3"/>
          <p:cNvSpPr>
            <a:spLocks noGrp="1" noChangeArrowheads="1"/>
          </p:cNvSpPr>
          <p:nvPr>
            <p:ph type="body" idx="1"/>
          </p:nvPr>
        </p:nvSpPr>
        <p:spPr>
          <a:xfrm>
            <a:off x="0" y="1855788"/>
            <a:ext cx="9144000" cy="4525962"/>
          </a:xfrm>
        </p:spPr>
        <p:txBody>
          <a:bodyPr>
            <a:normAutofit lnSpcReduction="10000"/>
          </a:bodyPr>
          <a:lstStyle/>
          <a:p>
            <a:pPr>
              <a:spcBef>
                <a:spcPct val="100000"/>
              </a:spcBef>
            </a:pPr>
            <a:r>
              <a:rPr lang="en-GB" sz="3000"/>
              <a:t>Write a paragraph to explain how witches and wizards can be born of Muggle parents.</a:t>
            </a:r>
          </a:p>
          <a:p>
            <a:pPr>
              <a:spcBef>
                <a:spcPct val="100000"/>
              </a:spcBef>
            </a:pPr>
            <a:r>
              <a:rPr lang="en-GB" sz="3000"/>
              <a:t>Add another paragraph to explain why it is very rare for Squibs to be born into wizarding families.</a:t>
            </a:r>
          </a:p>
          <a:p>
            <a:pPr>
              <a:spcBef>
                <a:spcPct val="100000"/>
              </a:spcBef>
            </a:pPr>
            <a:r>
              <a:rPr lang="en-GB" sz="3000"/>
              <a:t>Mr and Mrs Weasley have had 6 boys and 1 girl.    If they had another child, what would be the % chance of it being a girl? Draw a genetic cross diagram to help you explain. </a:t>
            </a:r>
            <a:r>
              <a:rPr lang="en-GB" sz="3000" b="1"/>
              <a:t>(Girl =</a:t>
            </a:r>
            <a:r>
              <a:rPr lang="en-GB" sz="3000">
                <a:solidFill>
                  <a:srgbClr val="FF0000"/>
                </a:solidFill>
              </a:rPr>
              <a:t> </a:t>
            </a:r>
            <a:r>
              <a:rPr lang="en-GB" sz="3000" b="1">
                <a:solidFill>
                  <a:srgbClr val="FF0000"/>
                </a:solidFill>
              </a:rPr>
              <a:t>XX</a:t>
            </a:r>
            <a:r>
              <a:rPr lang="en-GB" sz="3000" b="1"/>
              <a:t>. Boy =</a:t>
            </a:r>
            <a:r>
              <a:rPr lang="en-GB" sz="3000">
                <a:solidFill>
                  <a:srgbClr val="FF0000"/>
                </a:solidFill>
              </a:rPr>
              <a:t> </a:t>
            </a:r>
            <a:r>
              <a:rPr lang="en-GB" sz="3000" b="1">
                <a:solidFill>
                  <a:srgbClr val="FF0000"/>
                </a:solidFill>
              </a:rPr>
              <a:t>XY</a:t>
            </a:r>
            <a:r>
              <a:rPr lang="en-GB" sz="3000" b="1"/>
              <a:t>)</a:t>
            </a:r>
          </a:p>
        </p:txBody>
      </p:sp>
      <p:sp>
        <p:nvSpPr>
          <p:cNvPr id="25605" name="Text Box 5"/>
          <p:cNvSpPr txBox="1">
            <a:spLocks noChangeArrowheads="1"/>
          </p:cNvSpPr>
          <p:nvPr/>
        </p:nvSpPr>
        <p:spPr bwMode="auto">
          <a:xfrm>
            <a:off x="7235825" y="260350"/>
            <a:ext cx="1728788" cy="214313"/>
          </a:xfrm>
          <a:prstGeom prst="rect">
            <a:avLst/>
          </a:prstGeom>
          <a:noFill/>
          <a:ln w="9525">
            <a:noFill/>
            <a:miter lim="800000"/>
            <a:headEnd/>
            <a:tailEnd/>
          </a:ln>
          <a:effectLst/>
        </p:spPr>
        <p:txBody>
          <a:bodyPr>
            <a:spAutoFit/>
          </a:bodyPr>
          <a:lstStyle/>
          <a:p>
            <a:pPr algn="ctr">
              <a:spcBef>
                <a:spcPct val="50000"/>
              </a:spcBef>
            </a:pPr>
            <a:r>
              <a:rPr lang="en-GB" sz="800" b="1" u="sng">
                <a:hlinkClick r:id="rId2" action="ppaction://hlinksldjump"/>
              </a:rPr>
              <a:t>Your task:</a:t>
            </a:r>
            <a:endParaRPr lang="en-GB" sz="800" b="1" u="sng"/>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3850" y="115888"/>
            <a:ext cx="8496300" cy="1143000"/>
          </a:xfrm>
        </p:spPr>
        <p:txBody>
          <a:bodyPr/>
          <a:lstStyle/>
          <a:p>
            <a:r>
              <a:rPr lang="en-GB" sz="3200"/>
              <a:t>One way of drawing genetic cross diagrams…</a:t>
            </a:r>
            <a:endParaRPr lang="en-GB" sz="4800" b="1"/>
          </a:p>
        </p:txBody>
      </p:sp>
      <p:sp>
        <p:nvSpPr>
          <p:cNvPr id="28675" name="Line 3"/>
          <p:cNvSpPr>
            <a:spLocks noChangeShapeType="1"/>
          </p:cNvSpPr>
          <p:nvPr/>
        </p:nvSpPr>
        <p:spPr bwMode="auto">
          <a:xfrm>
            <a:off x="1547813" y="3068638"/>
            <a:ext cx="215900" cy="2160587"/>
          </a:xfrm>
          <a:prstGeom prst="line">
            <a:avLst/>
          </a:prstGeom>
          <a:noFill/>
          <a:ln w="57150">
            <a:solidFill>
              <a:schemeClr val="tx1"/>
            </a:solidFill>
            <a:round/>
            <a:headEnd/>
            <a:tailEnd/>
          </a:ln>
          <a:effectLst/>
        </p:spPr>
        <p:txBody>
          <a:bodyPr/>
          <a:lstStyle/>
          <a:p>
            <a:endParaRPr lang="en-GB"/>
          </a:p>
        </p:txBody>
      </p:sp>
      <p:sp>
        <p:nvSpPr>
          <p:cNvPr id="28676" name="Line 4"/>
          <p:cNvSpPr>
            <a:spLocks noChangeShapeType="1"/>
          </p:cNvSpPr>
          <p:nvPr/>
        </p:nvSpPr>
        <p:spPr bwMode="auto">
          <a:xfrm flipH="1">
            <a:off x="1763713" y="3068638"/>
            <a:ext cx="4464050" cy="2160587"/>
          </a:xfrm>
          <a:prstGeom prst="line">
            <a:avLst/>
          </a:prstGeom>
          <a:noFill/>
          <a:ln w="57150">
            <a:solidFill>
              <a:schemeClr val="tx1"/>
            </a:solidFill>
            <a:round/>
            <a:headEnd/>
            <a:tailEnd/>
          </a:ln>
          <a:effectLst/>
        </p:spPr>
        <p:txBody>
          <a:bodyPr/>
          <a:lstStyle/>
          <a:p>
            <a:endParaRPr lang="en-GB"/>
          </a:p>
        </p:txBody>
      </p:sp>
      <p:sp>
        <p:nvSpPr>
          <p:cNvPr id="28677" name="Line 5"/>
          <p:cNvSpPr>
            <a:spLocks noChangeShapeType="1"/>
          </p:cNvSpPr>
          <p:nvPr/>
        </p:nvSpPr>
        <p:spPr bwMode="auto">
          <a:xfrm>
            <a:off x="1547813" y="3068638"/>
            <a:ext cx="1944687" cy="2160587"/>
          </a:xfrm>
          <a:prstGeom prst="line">
            <a:avLst/>
          </a:prstGeom>
          <a:noFill/>
          <a:ln w="57150">
            <a:solidFill>
              <a:schemeClr val="tx1"/>
            </a:solidFill>
            <a:round/>
            <a:headEnd/>
            <a:tailEnd/>
          </a:ln>
          <a:effectLst/>
        </p:spPr>
        <p:txBody>
          <a:bodyPr/>
          <a:lstStyle/>
          <a:p>
            <a:endParaRPr lang="en-GB"/>
          </a:p>
        </p:txBody>
      </p:sp>
      <p:sp>
        <p:nvSpPr>
          <p:cNvPr id="28678" name="Line 6"/>
          <p:cNvSpPr>
            <a:spLocks noChangeShapeType="1"/>
          </p:cNvSpPr>
          <p:nvPr/>
        </p:nvSpPr>
        <p:spPr bwMode="auto">
          <a:xfrm flipH="1">
            <a:off x="3492500" y="3068638"/>
            <a:ext cx="4175125" cy="2160587"/>
          </a:xfrm>
          <a:prstGeom prst="line">
            <a:avLst/>
          </a:prstGeom>
          <a:noFill/>
          <a:ln w="57150">
            <a:solidFill>
              <a:schemeClr val="tx1"/>
            </a:solidFill>
            <a:round/>
            <a:headEnd/>
            <a:tailEnd/>
          </a:ln>
          <a:effectLst/>
        </p:spPr>
        <p:txBody>
          <a:bodyPr/>
          <a:lstStyle/>
          <a:p>
            <a:endParaRPr lang="en-GB"/>
          </a:p>
        </p:txBody>
      </p:sp>
      <p:sp>
        <p:nvSpPr>
          <p:cNvPr id="28679" name="Line 7"/>
          <p:cNvSpPr>
            <a:spLocks noChangeShapeType="1"/>
          </p:cNvSpPr>
          <p:nvPr/>
        </p:nvSpPr>
        <p:spPr bwMode="auto">
          <a:xfrm>
            <a:off x="2987675" y="3068638"/>
            <a:ext cx="2160588" cy="2160587"/>
          </a:xfrm>
          <a:prstGeom prst="line">
            <a:avLst/>
          </a:prstGeom>
          <a:noFill/>
          <a:ln w="57150">
            <a:solidFill>
              <a:schemeClr val="tx1"/>
            </a:solidFill>
            <a:round/>
            <a:headEnd/>
            <a:tailEnd/>
          </a:ln>
          <a:effectLst/>
        </p:spPr>
        <p:txBody>
          <a:bodyPr/>
          <a:lstStyle/>
          <a:p>
            <a:endParaRPr lang="en-GB"/>
          </a:p>
        </p:txBody>
      </p:sp>
      <p:sp>
        <p:nvSpPr>
          <p:cNvPr id="28680" name="Line 8"/>
          <p:cNvSpPr>
            <a:spLocks noChangeShapeType="1"/>
          </p:cNvSpPr>
          <p:nvPr/>
        </p:nvSpPr>
        <p:spPr bwMode="auto">
          <a:xfrm flipH="1">
            <a:off x="5148263" y="3068638"/>
            <a:ext cx="1079500" cy="2160587"/>
          </a:xfrm>
          <a:prstGeom prst="line">
            <a:avLst/>
          </a:prstGeom>
          <a:noFill/>
          <a:ln w="57150">
            <a:solidFill>
              <a:schemeClr val="tx1"/>
            </a:solidFill>
            <a:round/>
            <a:headEnd/>
            <a:tailEnd/>
          </a:ln>
          <a:effectLst/>
        </p:spPr>
        <p:txBody>
          <a:bodyPr/>
          <a:lstStyle/>
          <a:p>
            <a:endParaRPr lang="en-GB"/>
          </a:p>
        </p:txBody>
      </p:sp>
      <p:sp>
        <p:nvSpPr>
          <p:cNvPr id="28681" name="Line 9"/>
          <p:cNvSpPr>
            <a:spLocks noChangeShapeType="1"/>
          </p:cNvSpPr>
          <p:nvPr/>
        </p:nvSpPr>
        <p:spPr bwMode="auto">
          <a:xfrm>
            <a:off x="2987675" y="3068638"/>
            <a:ext cx="3889375" cy="2160587"/>
          </a:xfrm>
          <a:prstGeom prst="line">
            <a:avLst/>
          </a:prstGeom>
          <a:noFill/>
          <a:ln w="57150">
            <a:solidFill>
              <a:schemeClr val="tx1"/>
            </a:solidFill>
            <a:round/>
            <a:headEnd/>
            <a:tailEnd/>
          </a:ln>
          <a:effectLst/>
        </p:spPr>
        <p:txBody>
          <a:bodyPr/>
          <a:lstStyle/>
          <a:p>
            <a:endParaRPr lang="en-GB"/>
          </a:p>
        </p:txBody>
      </p:sp>
      <p:sp>
        <p:nvSpPr>
          <p:cNvPr id="28682" name="Line 10"/>
          <p:cNvSpPr>
            <a:spLocks noChangeShapeType="1"/>
          </p:cNvSpPr>
          <p:nvPr/>
        </p:nvSpPr>
        <p:spPr bwMode="auto">
          <a:xfrm flipH="1">
            <a:off x="6877050" y="3068638"/>
            <a:ext cx="790575" cy="2160587"/>
          </a:xfrm>
          <a:prstGeom prst="line">
            <a:avLst/>
          </a:prstGeom>
          <a:noFill/>
          <a:ln w="57150">
            <a:solidFill>
              <a:schemeClr val="tx1"/>
            </a:solidFill>
            <a:round/>
            <a:headEnd/>
            <a:tailEnd/>
          </a:ln>
          <a:effectLst/>
        </p:spPr>
        <p:txBody>
          <a:bodyPr/>
          <a:lstStyle/>
          <a:p>
            <a:endParaRPr lang="en-GB"/>
          </a:p>
        </p:txBody>
      </p:sp>
      <p:sp>
        <p:nvSpPr>
          <p:cNvPr id="28683" name="Text Box 11"/>
          <p:cNvSpPr txBox="1">
            <a:spLocks noChangeArrowheads="1"/>
          </p:cNvSpPr>
          <p:nvPr/>
        </p:nvSpPr>
        <p:spPr bwMode="auto">
          <a:xfrm>
            <a:off x="1692275" y="1597025"/>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28684" name="Text Box 12"/>
          <p:cNvSpPr txBox="1">
            <a:spLocks noChangeArrowheads="1"/>
          </p:cNvSpPr>
          <p:nvPr/>
        </p:nvSpPr>
        <p:spPr bwMode="auto">
          <a:xfrm>
            <a:off x="1258888" y="5229225"/>
            <a:ext cx="1152525" cy="698500"/>
          </a:xfrm>
          <a:prstGeom prst="rect">
            <a:avLst/>
          </a:prstGeom>
          <a:solidFill>
            <a:schemeClr val="bg1"/>
          </a:solidFill>
          <a:ln w="57150">
            <a:solidFill>
              <a:schemeClr val="tx1"/>
            </a:solidFill>
            <a:miter lim="800000"/>
            <a:headEnd/>
            <a:tailEnd/>
          </a:ln>
          <a:effectLst/>
        </p:spPr>
        <p:txBody>
          <a:bodyPr>
            <a:spAutoFit/>
          </a:bodyPr>
          <a:lstStyle/>
          <a:p>
            <a:pPr algn="ctr">
              <a:spcBef>
                <a:spcPct val="50000"/>
              </a:spcBef>
            </a:pPr>
            <a:r>
              <a:rPr lang="en-GB" sz="3600" b="1">
                <a:solidFill>
                  <a:srgbClr val="FF0000"/>
                </a:solidFill>
              </a:rPr>
              <a:t>MM</a:t>
            </a:r>
            <a:endParaRPr lang="en-GB" sz="3600" b="1">
              <a:solidFill>
                <a:srgbClr val="0000FF"/>
              </a:solidFill>
            </a:endParaRPr>
          </a:p>
        </p:txBody>
      </p:sp>
      <p:sp>
        <p:nvSpPr>
          <p:cNvPr id="28685" name="Text Box 13"/>
          <p:cNvSpPr txBox="1">
            <a:spLocks noChangeArrowheads="1"/>
          </p:cNvSpPr>
          <p:nvPr/>
        </p:nvSpPr>
        <p:spPr bwMode="auto">
          <a:xfrm>
            <a:off x="6227763" y="5229225"/>
            <a:ext cx="1152525" cy="698500"/>
          </a:xfrm>
          <a:prstGeom prst="rect">
            <a:avLst/>
          </a:prstGeom>
          <a:solidFill>
            <a:schemeClr val="bg1"/>
          </a:solidFill>
          <a:ln w="57150">
            <a:solidFill>
              <a:schemeClr val="tx1"/>
            </a:solidFill>
            <a:miter lim="800000"/>
            <a:headEnd/>
            <a:tailEnd/>
          </a:ln>
          <a:effectLst/>
        </p:spPr>
        <p:txBody>
          <a:bodyPr>
            <a:spAutoFit/>
          </a:bodyPr>
          <a:lstStyle/>
          <a:p>
            <a:pPr algn="ctr">
              <a:spcBef>
                <a:spcPct val="50000"/>
              </a:spcBef>
            </a:pPr>
            <a:r>
              <a:rPr lang="en-GB" sz="3600" b="1">
                <a:solidFill>
                  <a:srgbClr val="0000FF"/>
                </a:solidFill>
              </a:rPr>
              <a:t>mm</a:t>
            </a:r>
          </a:p>
        </p:txBody>
      </p:sp>
      <p:sp>
        <p:nvSpPr>
          <p:cNvPr id="28686" name="Text Box 14"/>
          <p:cNvSpPr txBox="1">
            <a:spLocks noChangeArrowheads="1"/>
          </p:cNvSpPr>
          <p:nvPr/>
        </p:nvSpPr>
        <p:spPr bwMode="auto">
          <a:xfrm>
            <a:off x="2914650" y="5229225"/>
            <a:ext cx="1152525" cy="698500"/>
          </a:xfrm>
          <a:prstGeom prst="rect">
            <a:avLst/>
          </a:prstGeom>
          <a:solidFill>
            <a:schemeClr val="bg1"/>
          </a:solidFill>
          <a:ln w="57150">
            <a:solidFill>
              <a:schemeClr val="tx1"/>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28687" name="Text Box 15"/>
          <p:cNvSpPr txBox="1">
            <a:spLocks noChangeArrowheads="1"/>
          </p:cNvSpPr>
          <p:nvPr/>
        </p:nvSpPr>
        <p:spPr bwMode="auto">
          <a:xfrm>
            <a:off x="6299200" y="1557338"/>
            <a:ext cx="1152525"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r>
              <a:rPr lang="en-GB" sz="3600" b="1">
                <a:solidFill>
                  <a:srgbClr val="0000FF"/>
                </a:solidFill>
              </a:rPr>
              <a:t>m</a:t>
            </a:r>
          </a:p>
        </p:txBody>
      </p:sp>
      <p:sp>
        <p:nvSpPr>
          <p:cNvPr id="28688" name="Text Box 16"/>
          <p:cNvSpPr txBox="1">
            <a:spLocks noChangeArrowheads="1"/>
          </p:cNvSpPr>
          <p:nvPr/>
        </p:nvSpPr>
        <p:spPr bwMode="auto">
          <a:xfrm>
            <a:off x="1116013" y="2420938"/>
            <a:ext cx="865187"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endParaRPr lang="en-GB" sz="3600" b="1">
              <a:solidFill>
                <a:srgbClr val="0000FF"/>
              </a:solidFill>
            </a:endParaRPr>
          </a:p>
        </p:txBody>
      </p:sp>
      <p:sp>
        <p:nvSpPr>
          <p:cNvPr id="28689" name="Text Box 17"/>
          <p:cNvSpPr txBox="1">
            <a:spLocks noChangeArrowheads="1"/>
          </p:cNvSpPr>
          <p:nvPr/>
        </p:nvSpPr>
        <p:spPr bwMode="auto">
          <a:xfrm>
            <a:off x="2555875"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28690" name="Text Box 18"/>
          <p:cNvSpPr txBox="1">
            <a:spLocks noChangeArrowheads="1"/>
          </p:cNvSpPr>
          <p:nvPr/>
        </p:nvSpPr>
        <p:spPr bwMode="auto">
          <a:xfrm>
            <a:off x="5724525"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FF0000"/>
                </a:solidFill>
              </a:rPr>
              <a:t>M</a:t>
            </a:r>
            <a:endParaRPr lang="en-GB" sz="3600" b="1">
              <a:solidFill>
                <a:srgbClr val="0000FF"/>
              </a:solidFill>
            </a:endParaRPr>
          </a:p>
        </p:txBody>
      </p:sp>
      <p:sp>
        <p:nvSpPr>
          <p:cNvPr id="28691" name="Text Box 19"/>
          <p:cNvSpPr txBox="1">
            <a:spLocks noChangeArrowheads="1"/>
          </p:cNvSpPr>
          <p:nvPr/>
        </p:nvSpPr>
        <p:spPr bwMode="auto">
          <a:xfrm>
            <a:off x="7162800" y="2420938"/>
            <a:ext cx="865188" cy="679450"/>
          </a:xfrm>
          <a:prstGeom prst="rect">
            <a:avLst/>
          </a:prstGeom>
          <a:solidFill>
            <a:schemeClr val="bg1"/>
          </a:solidFill>
          <a:ln w="38100">
            <a:solidFill>
              <a:srgbClr val="000000"/>
            </a:solidFill>
            <a:miter lim="800000"/>
            <a:headEnd/>
            <a:tailEnd/>
          </a:ln>
          <a:effectLst/>
        </p:spPr>
        <p:txBody>
          <a:bodyPr>
            <a:spAutoFit/>
          </a:bodyPr>
          <a:lstStyle/>
          <a:p>
            <a:pPr algn="ctr">
              <a:spcBef>
                <a:spcPct val="50000"/>
              </a:spcBef>
            </a:pPr>
            <a:r>
              <a:rPr lang="en-GB" sz="3600" b="1">
                <a:solidFill>
                  <a:srgbClr val="0000FF"/>
                </a:solidFill>
              </a:rPr>
              <a:t>m</a:t>
            </a:r>
          </a:p>
        </p:txBody>
      </p:sp>
      <p:sp>
        <p:nvSpPr>
          <p:cNvPr id="28692" name="Text Box 20"/>
          <p:cNvSpPr txBox="1">
            <a:spLocks noChangeArrowheads="1"/>
          </p:cNvSpPr>
          <p:nvPr/>
        </p:nvSpPr>
        <p:spPr bwMode="auto">
          <a:xfrm>
            <a:off x="4572000" y="5229225"/>
            <a:ext cx="1152525" cy="698500"/>
          </a:xfrm>
          <a:prstGeom prst="rect">
            <a:avLst/>
          </a:prstGeom>
          <a:solidFill>
            <a:schemeClr val="bg1"/>
          </a:solidFill>
          <a:ln w="57150">
            <a:solidFill>
              <a:schemeClr val="tx1"/>
            </a:solidFill>
            <a:miter lim="800000"/>
            <a:headEnd/>
            <a:tailEnd/>
          </a:ln>
          <a:effectLst/>
        </p:spPr>
        <p:txBody>
          <a:bodyPr>
            <a:spAutoFit/>
          </a:bodyPr>
          <a:lstStyle/>
          <a:p>
            <a:pPr algn="ctr">
              <a:spcBef>
                <a:spcPct val="50000"/>
              </a:spcBef>
            </a:pPr>
            <a:r>
              <a:rPr lang="en-GB" sz="3600" b="1">
                <a:solidFill>
                  <a:srgbClr val="0000FF"/>
                </a:solidFill>
              </a:rPr>
              <a:t>m</a:t>
            </a:r>
            <a:r>
              <a:rPr lang="en-GB" sz="3600" b="1">
                <a:solidFill>
                  <a:srgbClr val="FF0000"/>
                </a:solidFill>
              </a:rPr>
              <a:t>M</a:t>
            </a:r>
            <a:endParaRPr lang="en-GB" sz="3600" b="1">
              <a:solidFill>
                <a:srgbClr val="0000FF"/>
              </a:solidFill>
            </a:endParaRPr>
          </a:p>
        </p:txBody>
      </p:sp>
      <p:sp>
        <p:nvSpPr>
          <p:cNvPr id="28693" name="Text Box 21"/>
          <p:cNvSpPr txBox="1">
            <a:spLocks noChangeArrowheads="1"/>
          </p:cNvSpPr>
          <p:nvPr/>
        </p:nvSpPr>
        <p:spPr bwMode="auto">
          <a:xfrm>
            <a:off x="1258888" y="1196975"/>
            <a:ext cx="2016125" cy="366713"/>
          </a:xfrm>
          <a:prstGeom prst="rect">
            <a:avLst/>
          </a:prstGeom>
          <a:noFill/>
          <a:ln w="9525">
            <a:noFill/>
            <a:miter lim="800000"/>
            <a:headEnd/>
            <a:tailEnd/>
          </a:ln>
          <a:effectLst/>
        </p:spPr>
        <p:txBody>
          <a:bodyPr>
            <a:spAutoFit/>
          </a:bodyPr>
          <a:lstStyle/>
          <a:p>
            <a:pPr algn="ctr">
              <a:spcBef>
                <a:spcPct val="50000"/>
              </a:spcBef>
            </a:pPr>
            <a:r>
              <a:rPr lang="en-GB"/>
              <a:t>Mother’s alleles</a:t>
            </a:r>
          </a:p>
        </p:txBody>
      </p:sp>
      <p:sp>
        <p:nvSpPr>
          <p:cNvPr id="28694" name="Text Box 22"/>
          <p:cNvSpPr txBox="1">
            <a:spLocks noChangeArrowheads="1"/>
          </p:cNvSpPr>
          <p:nvPr/>
        </p:nvSpPr>
        <p:spPr bwMode="auto">
          <a:xfrm>
            <a:off x="5867400" y="1190625"/>
            <a:ext cx="2016125" cy="366713"/>
          </a:xfrm>
          <a:prstGeom prst="rect">
            <a:avLst/>
          </a:prstGeom>
          <a:noFill/>
          <a:ln w="9525">
            <a:noFill/>
            <a:miter lim="800000"/>
            <a:headEnd/>
            <a:tailEnd/>
          </a:ln>
          <a:effectLst/>
        </p:spPr>
        <p:txBody>
          <a:bodyPr>
            <a:spAutoFit/>
          </a:bodyPr>
          <a:lstStyle/>
          <a:p>
            <a:pPr algn="ctr">
              <a:spcBef>
                <a:spcPct val="50000"/>
              </a:spcBef>
            </a:pPr>
            <a:r>
              <a:rPr lang="en-GB"/>
              <a:t>Father’s alleles</a:t>
            </a:r>
          </a:p>
        </p:txBody>
      </p:sp>
      <p:sp>
        <p:nvSpPr>
          <p:cNvPr id="28695" name="Text Box 23"/>
          <p:cNvSpPr txBox="1">
            <a:spLocks noChangeArrowheads="1"/>
          </p:cNvSpPr>
          <p:nvPr/>
        </p:nvSpPr>
        <p:spPr bwMode="auto">
          <a:xfrm>
            <a:off x="8027988" y="188913"/>
            <a:ext cx="111601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2" action="ppaction://hlinksldjump"/>
              </a:rPr>
              <a:t>Your task:</a:t>
            </a:r>
            <a:endParaRPr lang="en-GB" sz="800" b="1"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6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6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6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867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867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868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6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67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6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867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867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868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67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6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69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867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868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69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68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68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868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868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8682"/>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868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28681"/>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28682"/>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28685"/>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28692"/>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28686"/>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28684"/>
                                        </p:tgtEl>
                                        <p:attrNameLst>
                                          <p:attrName>style.visibility</p:attrName>
                                        </p:attrNameLst>
                                      </p:cBhvr>
                                      <p:to>
                                        <p:strVal val="visible"/>
                                      </p:to>
                                    </p:set>
                                  </p:childTnLst>
                                </p:cTn>
                              </p:par>
                              <p:par>
                                <p:cTn id="107" presetID="1" presetClass="entr" presetSubtype="0" fill="hold" grpId="2" nodeType="withEffect">
                                  <p:stCondLst>
                                    <p:cond delay="0"/>
                                  </p:stCondLst>
                                  <p:childTnLst>
                                    <p:set>
                                      <p:cBhvr>
                                        <p:cTn id="108" dur="1" fill="hold">
                                          <p:stCondLst>
                                            <p:cond delay="0"/>
                                          </p:stCondLst>
                                        </p:cTn>
                                        <p:tgtEl>
                                          <p:spTgt spid="28675"/>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28676"/>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28677"/>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28678"/>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28679"/>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5" grpId="1" animBg="1"/>
      <p:bldP spid="28675" grpId="2" animBg="1"/>
      <p:bldP spid="28676" grpId="0" animBg="1"/>
      <p:bldP spid="28676" grpId="1" animBg="1"/>
      <p:bldP spid="28676" grpId="2" animBg="1"/>
      <p:bldP spid="28677" grpId="0" animBg="1"/>
      <p:bldP spid="28677" grpId="1" animBg="1"/>
      <p:bldP spid="28677" grpId="2" animBg="1"/>
      <p:bldP spid="28678" grpId="0" animBg="1"/>
      <p:bldP spid="28678" grpId="1" animBg="1"/>
      <p:bldP spid="28678" grpId="2" animBg="1"/>
      <p:bldP spid="28679" grpId="0" animBg="1"/>
      <p:bldP spid="28679" grpId="1" animBg="1"/>
      <p:bldP spid="28679" grpId="2" animBg="1"/>
      <p:bldP spid="28680" grpId="0" animBg="1"/>
      <p:bldP spid="28680" grpId="1" animBg="1"/>
      <p:bldP spid="28680" grpId="2" animBg="1"/>
      <p:bldP spid="28681" grpId="0" animBg="1"/>
      <p:bldP spid="28681" grpId="1" animBg="1"/>
      <p:bldP spid="28681" grpId="2" animBg="1"/>
      <p:bldP spid="28682" grpId="0" animBg="1"/>
      <p:bldP spid="28682" grpId="1" animBg="1"/>
      <p:bldP spid="28682" grpId="2" animBg="1"/>
      <p:bldP spid="28684" grpId="0" animBg="1"/>
      <p:bldP spid="28684" grpId="1" animBg="1"/>
      <p:bldP spid="28684" grpId="2" animBg="1"/>
      <p:bldP spid="28685" grpId="0" animBg="1"/>
      <p:bldP spid="28685" grpId="1" animBg="1"/>
      <p:bldP spid="28685" grpId="2" animBg="1"/>
      <p:bldP spid="28686" grpId="0" animBg="1"/>
      <p:bldP spid="28686" grpId="1" animBg="1"/>
      <p:bldP spid="28686" grpId="2" animBg="1"/>
      <p:bldP spid="28688" grpId="0" animBg="1"/>
      <p:bldP spid="28689" grpId="0" animBg="1"/>
      <p:bldP spid="28690" grpId="0" animBg="1"/>
      <p:bldP spid="28691" grpId="0" animBg="1"/>
      <p:bldP spid="28692" grpId="0" animBg="1"/>
      <p:bldP spid="28692" grpId="1" animBg="1"/>
      <p:bldP spid="28692" grpId="2"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14338"/>
            <a:ext cx="8229600" cy="1143000"/>
          </a:xfrm>
        </p:spPr>
        <p:txBody>
          <a:bodyPr>
            <a:normAutofit fontScale="90000"/>
          </a:bodyPr>
          <a:lstStyle/>
          <a:p>
            <a:r>
              <a:rPr lang="en-GB" sz="3200"/>
              <a:t>Another way of drawing genetic cross diagrams…</a:t>
            </a:r>
            <a:br>
              <a:rPr lang="en-GB" sz="3200"/>
            </a:br>
            <a:r>
              <a:rPr lang="en-GB" sz="4800" b="1"/>
              <a:t>Punnet squares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GB">
                <a:solidFill>
                  <a:srgbClr val="9933FF"/>
                </a:solidFill>
                <a:latin typeface="Comic Sans MS" pitchFamily="66" charset="0"/>
              </a:rPr>
              <a:t>Guess the hybrid…</a:t>
            </a:r>
          </a:p>
        </p:txBody>
      </p:sp>
      <p:sp>
        <p:nvSpPr>
          <p:cNvPr id="53251" name="Rectangle 3"/>
          <p:cNvSpPr>
            <a:spLocks noGrp="1" noChangeArrowheads="1"/>
          </p:cNvSpPr>
          <p:nvPr>
            <p:ph type="body" sz="half" idx="1"/>
          </p:nvPr>
        </p:nvSpPr>
        <p:spPr/>
        <p:txBody>
          <a:bodyPr/>
          <a:lstStyle/>
          <a:p>
            <a:pPr>
              <a:buFontTx/>
              <a:buNone/>
            </a:pPr>
            <a:endParaRPr lang="en-GB" sz="2800"/>
          </a:p>
          <a:p>
            <a:pPr>
              <a:buFontTx/>
              <a:buNone/>
            </a:pPr>
            <a:endParaRPr lang="en-GB" sz="2800"/>
          </a:p>
          <a:p>
            <a:pPr algn="ctr">
              <a:buFontTx/>
              <a:buNone/>
            </a:pPr>
            <a:r>
              <a:rPr lang="en-GB" sz="2800"/>
              <a:t> Zorse</a:t>
            </a:r>
          </a:p>
          <a:p>
            <a:pPr>
              <a:buFontTx/>
              <a:buNone/>
            </a:pPr>
            <a:endParaRPr lang="en-GB" sz="2800"/>
          </a:p>
          <a:p>
            <a:pPr>
              <a:buFontTx/>
              <a:buNone/>
            </a:pPr>
            <a:endParaRPr lang="en-GB" sz="2800"/>
          </a:p>
          <a:p>
            <a:pPr algn="ctr">
              <a:buFontTx/>
              <a:buNone/>
            </a:pPr>
            <a:r>
              <a:rPr lang="en-GB" sz="2800"/>
              <a:t> </a:t>
            </a:r>
            <a:r>
              <a:rPr lang="en-GB" sz="2800" b="1">
                <a:solidFill>
                  <a:schemeClr val="accent2"/>
                </a:solidFill>
              </a:rPr>
              <a:t>Zebra</a:t>
            </a:r>
            <a:r>
              <a:rPr lang="en-GB" sz="2800" b="1"/>
              <a:t> and </a:t>
            </a:r>
            <a:r>
              <a:rPr lang="en-GB" sz="2800" b="1">
                <a:solidFill>
                  <a:srgbClr val="FF66CC"/>
                </a:solidFill>
              </a:rPr>
              <a:t>Horse</a:t>
            </a:r>
          </a:p>
        </p:txBody>
      </p:sp>
      <p:pic>
        <p:nvPicPr>
          <p:cNvPr id="53252" name="Picture 4" descr="A zorse in an 1899 photograph from J.C. Ewart's The Penycuik Experiments. &quot;Romulus: one year old.&quot;">
            <a:hlinkClick r:id="rId3" tooltip="A zorse in an 1899 photograph from J.C. Ewart's The Penycuik Experiments. &quot;Romulus: one year old.&quot;"/>
          </p:cNvPr>
          <p:cNvPicPr>
            <a:picLocks noChangeAspect="1" noChangeArrowheads="1"/>
          </p:cNvPicPr>
          <p:nvPr/>
        </p:nvPicPr>
        <p:blipFill>
          <a:blip r:embed="rId4" cstate="print"/>
          <a:srcRect/>
          <a:stretch>
            <a:fillRect/>
          </a:stretch>
        </p:blipFill>
        <p:spPr bwMode="auto">
          <a:xfrm>
            <a:off x="4643438" y="1852613"/>
            <a:ext cx="4105275" cy="3448050"/>
          </a:xfrm>
          <a:prstGeom prst="rect">
            <a:avLst/>
          </a:prstGeom>
          <a:noFill/>
        </p:spPr>
      </p:pic>
      <p:sp>
        <p:nvSpPr>
          <p:cNvPr id="53253" name="Text Box 5"/>
          <p:cNvSpPr txBox="1">
            <a:spLocks noChangeArrowheads="1"/>
          </p:cNvSpPr>
          <p:nvPr/>
        </p:nvSpPr>
        <p:spPr bwMode="auto">
          <a:xfrm>
            <a:off x="611188" y="5661025"/>
            <a:ext cx="8137525" cy="915988"/>
          </a:xfrm>
          <a:prstGeom prst="rect">
            <a:avLst/>
          </a:prstGeom>
          <a:noFill/>
          <a:ln w="9525">
            <a:noFill/>
            <a:miter lim="800000"/>
            <a:headEnd/>
            <a:tailEnd/>
          </a:ln>
          <a:effectLst/>
        </p:spPr>
        <p:txBody>
          <a:bodyPr>
            <a:spAutoFit/>
          </a:bodyPr>
          <a:lstStyle/>
          <a:p>
            <a:pPr>
              <a:spcBef>
                <a:spcPct val="50000"/>
              </a:spcBef>
            </a:pPr>
            <a:r>
              <a:rPr lang="en-GB"/>
              <a:t>The zorse is shaped more like a horse than a zebra, but has boldly striped legs and, often, stripes on the body or neck. Like most other interspecies hybrids, it is infertile.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457200" y="414338"/>
            <a:ext cx="8229600" cy="1143000"/>
          </a:xfrm>
        </p:spPr>
        <p:txBody>
          <a:bodyPr>
            <a:normAutofit fontScale="90000"/>
          </a:bodyPr>
          <a:lstStyle/>
          <a:p>
            <a:r>
              <a:rPr lang="en-GB" sz="3200"/>
              <a:t>Another way of drawing genetic cross diagrams…</a:t>
            </a:r>
            <a:br>
              <a:rPr lang="en-GB" sz="3200"/>
            </a:br>
            <a:r>
              <a:rPr lang="en-GB" sz="4800" b="1"/>
              <a:t>Punnet squares</a:t>
            </a:r>
          </a:p>
        </p:txBody>
      </p:sp>
      <p:graphicFrame>
        <p:nvGraphicFramePr>
          <p:cNvPr id="17470" name="Group 62"/>
          <p:cNvGraphicFramePr>
            <a:graphicFrameLocks noGrp="1"/>
          </p:cNvGraphicFramePr>
          <p:nvPr>
            <p:ph idx="1"/>
          </p:nvPr>
        </p:nvGraphicFramePr>
        <p:xfrm>
          <a:off x="468313" y="1998663"/>
          <a:ext cx="8229600" cy="4525963"/>
        </p:xfrm>
        <a:graphic>
          <a:graphicData uri="http://schemas.openxmlformats.org/drawingml/2006/table">
            <a:tbl>
              <a:tblPr/>
              <a:tblGrid>
                <a:gridCol w="2743200"/>
                <a:gridCol w="2743200"/>
                <a:gridCol w="2743200"/>
              </a:tblGrid>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r>
              <a:tr h="150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36" name="Line 28"/>
          <p:cNvSpPr>
            <a:spLocks noChangeShapeType="1"/>
          </p:cNvSpPr>
          <p:nvPr/>
        </p:nvSpPr>
        <p:spPr bwMode="auto">
          <a:xfrm>
            <a:off x="468313" y="2790825"/>
            <a:ext cx="2735262" cy="0"/>
          </a:xfrm>
          <a:prstGeom prst="line">
            <a:avLst/>
          </a:prstGeom>
          <a:noFill/>
          <a:ln w="9525">
            <a:solidFill>
              <a:schemeClr val="tx1"/>
            </a:solidFill>
            <a:round/>
            <a:headEnd/>
            <a:tailEnd/>
          </a:ln>
          <a:effectLst/>
        </p:spPr>
        <p:txBody>
          <a:bodyPr/>
          <a:lstStyle/>
          <a:p>
            <a:endParaRPr lang="en-GB"/>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414338"/>
            <a:ext cx="8229600" cy="1143000"/>
          </a:xfrm>
        </p:spPr>
        <p:txBody>
          <a:bodyPr>
            <a:normAutofit fontScale="90000"/>
          </a:bodyPr>
          <a:lstStyle/>
          <a:p>
            <a:r>
              <a:rPr lang="en-GB" sz="3200"/>
              <a:t>Another way of drawing genetic cross diagrams…</a:t>
            </a:r>
            <a:br>
              <a:rPr lang="en-GB" sz="3200"/>
            </a:br>
            <a:r>
              <a:rPr lang="en-GB" sz="4800" b="1"/>
              <a:t>Punnet squares</a:t>
            </a:r>
          </a:p>
        </p:txBody>
      </p:sp>
      <p:graphicFrame>
        <p:nvGraphicFramePr>
          <p:cNvPr id="22531" name="Group 3"/>
          <p:cNvGraphicFramePr>
            <a:graphicFrameLocks noGrp="1"/>
          </p:cNvGraphicFramePr>
          <p:nvPr>
            <p:ph idx="1"/>
          </p:nvPr>
        </p:nvGraphicFramePr>
        <p:xfrm>
          <a:off x="468313" y="1998663"/>
          <a:ext cx="8229600" cy="4525963"/>
        </p:xfrm>
        <a:graphic>
          <a:graphicData uri="http://schemas.openxmlformats.org/drawingml/2006/table">
            <a:tbl>
              <a:tblPr/>
              <a:tblGrid>
                <a:gridCol w="2743200"/>
                <a:gridCol w="2743200"/>
                <a:gridCol w="2743200"/>
              </a:tblGrid>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r>
              <a:tr h="150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51" name="Text Box 23"/>
          <p:cNvSpPr txBox="1">
            <a:spLocks noChangeArrowheads="1"/>
          </p:cNvSpPr>
          <p:nvPr/>
        </p:nvSpPr>
        <p:spPr bwMode="auto">
          <a:xfrm>
            <a:off x="468313" y="2070100"/>
            <a:ext cx="2735262" cy="549275"/>
          </a:xfrm>
          <a:prstGeom prst="rect">
            <a:avLst/>
          </a:prstGeom>
          <a:noFill/>
          <a:ln w="9525">
            <a:noFill/>
            <a:miter lim="800000"/>
            <a:headEnd/>
            <a:tailEnd/>
          </a:ln>
          <a:effectLst/>
        </p:spPr>
        <p:txBody>
          <a:bodyPr>
            <a:spAutoFit/>
          </a:bodyPr>
          <a:lstStyle/>
          <a:p>
            <a:pPr>
              <a:spcBef>
                <a:spcPct val="50000"/>
              </a:spcBef>
            </a:pPr>
            <a:r>
              <a:rPr lang="en-GB" sz="2100" b="1"/>
              <a:t>Mother’s alleles  </a:t>
            </a:r>
            <a:r>
              <a:rPr lang="en-GB" sz="3000" b="1">
                <a:cs typeface="Arial" charset="0"/>
              </a:rPr>
              <a:t>→</a:t>
            </a:r>
          </a:p>
        </p:txBody>
      </p:sp>
      <p:sp>
        <p:nvSpPr>
          <p:cNvPr id="22552" name="Line 24"/>
          <p:cNvSpPr>
            <a:spLocks noChangeShapeType="1"/>
          </p:cNvSpPr>
          <p:nvPr/>
        </p:nvSpPr>
        <p:spPr bwMode="auto">
          <a:xfrm>
            <a:off x="468313" y="2790825"/>
            <a:ext cx="2735262" cy="0"/>
          </a:xfrm>
          <a:prstGeom prst="line">
            <a:avLst/>
          </a:prstGeom>
          <a:noFill/>
          <a:ln w="9525">
            <a:solidFill>
              <a:schemeClr val="tx1"/>
            </a:solidFill>
            <a:round/>
            <a:headEnd/>
            <a:tailEnd/>
          </a:ln>
          <a:effectLst/>
        </p:spPr>
        <p:txBody>
          <a:bodyPr/>
          <a:lstStyle/>
          <a:p>
            <a:endParaRPr lang="en-GB"/>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14338"/>
            <a:ext cx="8229600" cy="1143000"/>
          </a:xfrm>
        </p:spPr>
        <p:txBody>
          <a:bodyPr>
            <a:normAutofit fontScale="90000"/>
          </a:bodyPr>
          <a:lstStyle/>
          <a:p>
            <a:r>
              <a:rPr lang="en-GB" sz="3200"/>
              <a:t>Another way of drawing genetic cross diagrams…</a:t>
            </a:r>
            <a:br>
              <a:rPr lang="en-GB" sz="3200"/>
            </a:br>
            <a:r>
              <a:rPr lang="en-GB" sz="4800" b="1"/>
              <a:t>Punnet squares</a:t>
            </a:r>
          </a:p>
        </p:txBody>
      </p:sp>
      <p:graphicFrame>
        <p:nvGraphicFramePr>
          <p:cNvPr id="21507" name="Group 3"/>
          <p:cNvGraphicFramePr>
            <a:graphicFrameLocks noGrp="1"/>
          </p:cNvGraphicFramePr>
          <p:nvPr>
            <p:ph idx="1"/>
          </p:nvPr>
        </p:nvGraphicFramePr>
        <p:xfrm>
          <a:off x="468313" y="1998663"/>
          <a:ext cx="8229600" cy="4525963"/>
        </p:xfrm>
        <a:graphic>
          <a:graphicData uri="http://schemas.openxmlformats.org/drawingml/2006/table">
            <a:tbl>
              <a:tblPr/>
              <a:tblGrid>
                <a:gridCol w="2743200"/>
                <a:gridCol w="2743200"/>
                <a:gridCol w="2743200"/>
              </a:tblGrid>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r>
              <a:tr h="150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0000FF"/>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27" name="Text Box 23"/>
          <p:cNvSpPr txBox="1">
            <a:spLocks noChangeArrowheads="1"/>
          </p:cNvSpPr>
          <p:nvPr/>
        </p:nvSpPr>
        <p:spPr bwMode="auto">
          <a:xfrm>
            <a:off x="468313" y="2070100"/>
            <a:ext cx="2735262" cy="549275"/>
          </a:xfrm>
          <a:prstGeom prst="rect">
            <a:avLst/>
          </a:prstGeom>
          <a:noFill/>
          <a:ln w="9525">
            <a:noFill/>
            <a:miter lim="800000"/>
            <a:headEnd/>
            <a:tailEnd/>
          </a:ln>
          <a:effectLst/>
        </p:spPr>
        <p:txBody>
          <a:bodyPr>
            <a:spAutoFit/>
          </a:bodyPr>
          <a:lstStyle/>
          <a:p>
            <a:pPr>
              <a:spcBef>
                <a:spcPct val="50000"/>
              </a:spcBef>
            </a:pPr>
            <a:r>
              <a:rPr lang="en-GB" sz="2100" b="1"/>
              <a:t>Mother’s alleles  </a:t>
            </a:r>
            <a:r>
              <a:rPr lang="en-GB" sz="3000" b="1">
                <a:cs typeface="Arial" charset="0"/>
              </a:rPr>
              <a:t>→</a:t>
            </a:r>
          </a:p>
        </p:txBody>
      </p:sp>
      <p:sp>
        <p:nvSpPr>
          <p:cNvPr id="21528" name="Line 24"/>
          <p:cNvSpPr>
            <a:spLocks noChangeShapeType="1"/>
          </p:cNvSpPr>
          <p:nvPr/>
        </p:nvSpPr>
        <p:spPr bwMode="auto">
          <a:xfrm>
            <a:off x="468313" y="2790825"/>
            <a:ext cx="2735262" cy="0"/>
          </a:xfrm>
          <a:prstGeom prst="line">
            <a:avLst/>
          </a:prstGeom>
          <a:noFill/>
          <a:ln w="9525">
            <a:solidFill>
              <a:schemeClr val="tx1"/>
            </a:solidFill>
            <a:round/>
            <a:headEnd/>
            <a:tailEnd/>
          </a:ln>
          <a:effectLst/>
        </p:spPr>
        <p:txBody>
          <a:bodyPr/>
          <a:lstStyle/>
          <a:p>
            <a:endParaRPr lang="en-GB"/>
          </a:p>
        </p:txBody>
      </p:sp>
      <p:sp>
        <p:nvSpPr>
          <p:cNvPr id="21529" name="Text Box 25"/>
          <p:cNvSpPr txBox="1">
            <a:spLocks noChangeArrowheads="1"/>
          </p:cNvSpPr>
          <p:nvPr/>
        </p:nvSpPr>
        <p:spPr bwMode="auto">
          <a:xfrm>
            <a:off x="468313" y="2862263"/>
            <a:ext cx="2735262" cy="549275"/>
          </a:xfrm>
          <a:prstGeom prst="rect">
            <a:avLst/>
          </a:prstGeom>
          <a:noFill/>
          <a:ln w="9525">
            <a:noFill/>
            <a:miter lim="800000"/>
            <a:headEnd/>
            <a:tailEnd/>
          </a:ln>
          <a:effectLst/>
        </p:spPr>
        <p:txBody>
          <a:bodyPr>
            <a:spAutoFit/>
          </a:bodyPr>
          <a:lstStyle/>
          <a:p>
            <a:pPr>
              <a:spcBef>
                <a:spcPct val="50000"/>
              </a:spcBef>
            </a:pPr>
            <a:r>
              <a:rPr lang="en-GB" sz="2100" b="1"/>
              <a:t>Father’s alleles  </a:t>
            </a:r>
            <a:r>
              <a:rPr lang="en-GB" sz="3000" b="1">
                <a:cs typeface="Arial" charset="0"/>
              </a:rPr>
              <a: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414338"/>
            <a:ext cx="8229600" cy="1143000"/>
          </a:xfrm>
        </p:spPr>
        <p:txBody>
          <a:bodyPr>
            <a:normAutofit fontScale="90000"/>
          </a:bodyPr>
          <a:lstStyle/>
          <a:p>
            <a:r>
              <a:rPr lang="en-GB" sz="3200"/>
              <a:t>Another way of drawing genetic cross diagrams…</a:t>
            </a:r>
            <a:br>
              <a:rPr lang="en-GB" sz="3200"/>
            </a:br>
            <a:r>
              <a:rPr lang="en-GB" sz="4800" b="1"/>
              <a:t>Punnet squares</a:t>
            </a:r>
          </a:p>
        </p:txBody>
      </p:sp>
      <p:graphicFrame>
        <p:nvGraphicFramePr>
          <p:cNvPr id="24579" name="Group 3"/>
          <p:cNvGraphicFramePr>
            <a:graphicFrameLocks noGrp="1"/>
          </p:cNvGraphicFramePr>
          <p:nvPr>
            <p:ph idx="1"/>
          </p:nvPr>
        </p:nvGraphicFramePr>
        <p:xfrm>
          <a:off x="468313" y="1998663"/>
          <a:ext cx="8229600" cy="4525963"/>
        </p:xfrm>
        <a:graphic>
          <a:graphicData uri="http://schemas.openxmlformats.org/drawingml/2006/table">
            <a:tbl>
              <a:tblPr/>
              <a:tblGrid>
                <a:gridCol w="2743200"/>
                <a:gridCol w="2743200"/>
                <a:gridCol w="2743200"/>
              </a:tblGrid>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r>
              <a:tr h="150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599" name="Text Box 23"/>
          <p:cNvSpPr txBox="1">
            <a:spLocks noChangeArrowheads="1"/>
          </p:cNvSpPr>
          <p:nvPr/>
        </p:nvSpPr>
        <p:spPr bwMode="auto">
          <a:xfrm>
            <a:off x="468313" y="2070100"/>
            <a:ext cx="2735262" cy="549275"/>
          </a:xfrm>
          <a:prstGeom prst="rect">
            <a:avLst/>
          </a:prstGeom>
          <a:noFill/>
          <a:ln w="9525">
            <a:noFill/>
            <a:miter lim="800000"/>
            <a:headEnd/>
            <a:tailEnd/>
          </a:ln>
          <a:effectLst/>
        </p:spPr>
        <p:txBody>
          <a:bodyPr>
            <a:spAutoFit/>
          </a:bodyPr>
          <a:lstStyle/>
          <a:p>
            <a:pPr>
              <a:spcBef>
                <a:spcPct val="50000"/>
              </a:spcBef>
            </a:pPr>
            <a:r>
              <a:rPr lang="en-GB" sz="2100" b="1"/>
              <a:t>Mother’s alleles  </a:t>
            </a:r>
            <a:r>
              <a:rPr lang="en-GB" sz="3000" b="1">
                <a:cs typeface="Arial" charset="0"/>
              </a:rPr>
              <a:t>→</a:t>
            </a:r>
          </a:p>
        </p:txBody>
      </p:sp>
      <p:sp>
        <p:nvSpPr>
          <p:cNvPr id="24600" name="Line 24"/>
          <p:cNvSpPr>
            <a:spLocks noChangeShapeType="1"/>
          </p:cNvSpPr>
          <p:nvPr/>
        </p:nvSpPr>
        <p:spPr bwMode="auto">
          <a:xfrm>
            <a:off x="468313" y="2790825"/>
            <a:ext cx="2735262" cy="0"/>
          </a:xfrm>
          <a:prstGeom prst="line">
            <a:avLst/>
          </a:prstGeom>
          <a:noFill/>
          <a:ln w="9525">
            <a:solidFill>
              <a:schemeClr val="tx1"/>
            </a:solidFill>
            <a:round/>
            <a:headEnd/>
            <a:tailEnd/>
          </a:ln>
          <a:effectLst/>
        </p:spPr>
        <p:txBody>
          <a:bodyPr/>
          <a:lstStyle/>
          <a:p>
            <a:endParaRPr lang="en-GB"/>
          </a:p>
        </p:txBody>
      </p:sp>
      <p:sp>
        <p:nvSpPr>
          <p:cNvPr id="24601" name="Text Box 25"/>
          <p:cNvSpPr txBox="1">
            <a:spLocks noChangeArrowheads="1"/>
          </p:cNvSpPr>
          <p:nvPr/>
        </p:nvSpPr>
        <p:spPr bwMode="auto">
          <a:xfrm>
            <a:off x="468313" y="2862263"/>
            <a:ext cx="2735262" cy="549275"/>
          </a:xfrm>
          <a:prstGeom prst="rect">
            <a:avLst/>
          </a:prstGeom>
          <a:noFill/>
          <a:ln w="9525">
            <a:noFill/>
            <a:miter lim="800000"/>
            <a:headEnd/>
            <a:tailEnd/>
          </a:ln>
          <a:effectLst/>
        </p:spPr>
        <p:txBody>
          <a:bodyPr>
            <a:spAutoFit/>
          </a:bodyPr>
          <a:lstStyle/>
          <a:p>
            <a:pPr>
              <a:spcBef>
                <a:spcPct val="50000"/>
              </a:spcBef>
            </a:pPr>
            <a:r>
              <a:rPr lang="en-GB" sz="2100" b="1"/>
              <a:t>Father’s alleles  </a:t>
            </a:r>
            <a:r>
              <a:rPr lang="en-GB" sz="3000" b="1">
                <a:cs typeface="Arial" charset="0"/>
              </a:rPr>
              <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14338"/>
            <a:ext cx="8229600" cy="1143000"/>
          </a:xfrm>
        </p:spPr>
        <p:txBody>
          <a:bodyPr>
            <a:normAutofit fontScale="90000"/>
          </a:bodyPr>
          <a:lstStyle/>
          <a:p>
            <a:r>
              <a:rPr lang="en-GB" sz="3200"/>
              <a:t>Another way of drawing genetic cross diagrams…</a:t>
            </a:r>
            <a:br>
              <a:rPr lang="en-GB" sz="3200"/>
            </a:br>
            <a:r>
              <a:rPr lang="en-GB" sz="4800" b="1"/>
              <a:t>Punnet squares</a:t>
            </a:r>
          </a:p>
        </p:txBody>
      </p:sp>
      <p:graphicFrame>
        <p:nvGraphicFramePr>
          <p:cNvPr id="20507" name="Group 27"/>
          <p:cNvGraphicFramePr>
            <a:graphicFrameLocks noGrp="1"/>
          </p:cNvGraphicFramePr>
          <p:nvPr>
            <p:ph idx="1"/>
          </p:nvPr>
        </p:nvGraphicFramePr>
        <p:xfrm>
          <a:off x="468313" y="1998663"/>
          <a:ext cx="8229600" cy="4525963"/>
        </p:xfrm>
        <a:graphic>
          <a:graphicData uri="http://schemas.openxmlformats.org/drawingml/2006/table">
            <a:tbl>
              <a:tblPr/>
              <a:tblGrid>
                <a:gridCol w="2743200"/>
                <a:gridCol w="2743200"/>
                <a:gridCol w="2743200"/>
              </a:tblGrid>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800" b="1" i="0" u="none" strike="noStrike" cap="none" normalizeH="0" baseline="0" smtClean="0">
                        <a:ln>
                          <a:noFill/>
                        </a:ln>
                        <a:solidFill>
                          <a:srgbClr val="FF0000"/>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C0C0C0"/>
                    </a:solidFill>
                  </a:tcPr>
                </a:tc>
              </a:tr>
              <a:tr h="150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FF0000"/>
                          </a:solidFill>
                          <a:effectLst/>
                          <a:latin typeface="Arial" charset="0"/>
                        </a:rPr>
                        <a:t>M</a:t>
                      </a: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p>
                  </a:txBody>
                  <a:tcPr marL="90000" marR="90000" marT="46800" marB="46800" anchor="ctr" anchorCtr="1" horzOverflow="overflow">
                    <a:lnL w="28575"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a:t>
                      </a:r>
                      <a:r>
                        <a:rPr kumimoji="0" lang="en-GB" sz="4800" b="1" i="0" u="none" strike="noStrike" cap="none" normalizeH="0" baseline="0" smtClean="0">
                          <a:ln>
                            <a:noFill/>
                          </a:ln>
                          <a:solidFill>
                            <a:srgbClr val="FF0000"/>
                          </a:solidFill>
                          <a:effectLst/>
                          <a:latin typeface="Arial" charset="0"/>
                        </a:rPr>
                        <a:t>M</a:t>
                      </a:r>
                    </a:p>
                  </a:txBody>
                  <a:tcPr marL="90000" marR="90000" marT="46800" marB="46800" anchor="ctr" anchorCtr="1"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4800" b="1" i="0" u="none" strike="noStrike" cap="none" normalizeH="0" baseline="0" smtClean="0">
                          <a:ln>
                            <a:noFill/>
                          </a:ln>
                          <a:solidFill>
                            <a:srgbClr val="0000FF"/>
                          </a:solidFill>
                          <a:effectLst/>
                          <a:latin typeface="Arial" charset="0"/>
                        </a:rPr>
                        <a:t>mm</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20503" name="Text Box 23"/>
          <p:cNvSpPr txBox="1">
            <a:spLocks noChangeArrowheads="1"/>
          </p:cNvSpPr>
          <p:nvPr/>
        </p:nvSpPr>
        <p:spPr bwMode="auto">
          <a:xfrm>
            <a:off x="468313" y="2070100"/>
            <a:ext cx="2735262" cy="549275"/>
          </a:xfrm>
          <a:prstGeom prst="rect">
            <a:avLst/>
          </a:prstGeom>
          <a:noFill/>
          <a:ln w="9525">
            <a:noFill/>
            <a:miter lim="800000"/>
            <a:headEnd/>
            <a:tailEnd/>
          </a:ln>
          <a:effectLst/>
        </p:spPr>
        <p:txBody>
          <a:bodyPr>
            <a:spAutoFit/>
          </a:bodyPr>
          <a:lstStyle/>
          <a:p>
            <a:pPr>
              <a:spcBef>
                <a:spcPct val="50000"/>
              </a:spcBef>
            </a:pPr>
            <a:r>
              <a:rPr lang="en-GB" sz="2100" b="1"/>
              <a:t>Mother’s alleles  </a:t>
            </a:r>
            <a:r>
              <a:rPr lang="en-GB" sz="3000" b="1">
                <a:cs typeface="Arial" charset="0"/>
              </a:rPr>
              <a:t>→</a:t>
            </a:r>
          </a:p>
        </p:txBody>
      </p:sp>
      <p:sp>
        <p:nvSpPr>
          <p:cNvPr id="20504" name="Line 24"/>
          <p:cNvSpPr>
            <a:spLocks noChangeShapeType="1"/>
          </p:cNvSpPr>
          <p:nvPr/>
        </p:nvSpPr>
        <p:spPr bwMode="auto">
          <a:xfrm>
            <a:off x="468313" y="2790825"/>
            <a:ext cx="2735262" cy="0"/>
          </a:xfrm>
          <a:prstGeom prst="line">
            <a:avLst/>
          </a:prstGeom>
          <a:noFill/>
          <a:ln w="9525">
            <a:solidFill>
              <a:schemeClr val="tx1"/>
            </a:solidFill>
            <a:round/>
            <a:headEnd/>
            <a:tailEnd/>
          </a:ln>
          <a:effectLst/>
        </p:spPr>
        <p:txBody>
          <a:bodyPr/>
          <a:lstStyle/>
          <a:p>
            <a:endParaRPr lang="en-GB"/>
          </a:p>
        </p:txBody>
      </p:sp>
      <p:sp>
        <p:nvSpPr>
          <p:cNvPr id="20505" name="Text Box 25"/>
          <p:cNvSpPr txBox="1">
            <a:spLocks noChangeArrowheads="1"/>
          </p:cNvSpPr>
          <p:nvPr/>
        </p:nvSpPr>
        <p:spPr bwMode="auto">
          <a:xfrm>
            <a:off x="468313" y="2862263"/>
            <a:ext cx="2735262" cy="549275"/>
          </a:xfrm>
          <a:prstGeom prst="rect">
            <a:avLst/>
          </a:prstGeom>
          <a:noFill/>
          <a:ln w="9525">
            <a:noFill/>
            <a:miter lim="800000"/>
            <a:headEnd/>
            <a:tailEnd/>
          </a:ln>
          <a:effectLst/>
        </p:spPr>
        <p:txBody>
          <a:bodyPr>
            <a:spAutoFit/>
          </a:bodyPr>
          <a:lstStyle/>
          <a:p>
            <a:pPr>
              <a:spcBef>
                <a:spcPct val="50000"/>
              </a:spcBef>
            </a:pPr>
            <a:r>
              <a:rPr lang="en-GB" sz="2100" b="1"/>
              <a:t>Father’s alleles  </a:t>
            </a:r>
            <a:r>
              <a:rPr lang="en-GB" sz="3000" b="1">
                <a:cs typeface="Arial" charset="0"/>
              </a:rPr>
              <a:t>↓</a:t>
            </a:r>
          </a:p>
        </p:txBody>
      </p:sp>
      <p:sp>
        <p:nvSpPr>
          <p:cNvPr id="20506" name="Text Box 26"/>
          <p:cNvSpPr txBox="1">
            <a:spLocks noChangeArrowheads="1"/>
          </p:cNvSpPr>
          <p:nvPr/>
        </p:nvSpPr>
        <p:spPr bwMode="auto">
          <a:xfrm>
            <a:off x="8027988" y="188913"/>
            <a:ext cx="1116012" cy="215900"/>
          </a:xfrm>
          <a:prstGeom prst="rect">
            <a:avLst/>
          </a:prstGeom>
          <a:noFill/>
          <a:ln w="9525">
            <a:noFill/>
            <a:miter lim="800000"/>
            <a:headEnd/>
            <a:tailEnd/>
          </a:ln>
          <a:effectLst/>
        </p:spPr>
        <p:txBody>
          <a:bodyPr>
            <a:spAutoFit/>
          </a:bodyPr>
          <a:lstStyle/>
          <a:p>
            <a:pPr algn="ctr">
              <a:spcBef>
                <a:spcPct val="50000"/>
              </a:spcBef>
            </a:pPr>
            <a:r>
              <a:rPr lang="en-GB" sz="800" b="1" u="sng">
                <a:hlinkClick r:id="rId2" action="ppaction://hlinksldjump"/>
              </a:rPr>
              <a:t>Your task:</a:t>
            </a:r>
            <a:endParaRPr lang="en-GB" sz="800" b="1" u="sng"/>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endParaRPr lang="en-US"/>
          </a:p>
        </p:txBody>
      </p:sp>
      <p:sp>
        <p:nvSpPr>
          <p:cNvPr id="2051" name="Rectangle 3"/>
          <p:cNvSpPr>
            <a:spLocks noGrp="1" noChangeArrowheads="1"/>
          </p:cNvSpPr>
          <p:nvPr>
            <p:ph type="subTitle" idx="1"/>
          </p:nvPr>
        </p:nvSpPr>
        <p:spPr/>
        <p:txBody>
          <a:bodyPr/>
          <a:lstStyle/>
          <a:p>
            <a:endParaRPr lang="en-US"/>
          </a:p>
        </p:txBody>
      </p:sp>
      <p:pic>
        <p:nvPicPr>
          <p:cNvPr id="2053" name="Picture 5" descr="henry8"/>
          <p:cNvPicPr>
            <a:picLocks noChangeAspect="1" noChangeArrowheads="1"/>
          </p:cNvPicPr>
          <p:nvPr/>
        </p:nvPicPr>
        <p:blipFill>
          <a:blip r:embed="rId2" cstate="print"/>
          <a:srcRect/>
          <a:stretch>
            <a:fillRect/>
          </a:stretch>
        </p:blipFill>
        <p:spPr bwMode="auto">
          <a:xfrm>
            <a:off x="2411413" y="0"/>
            <a:ext cx="3760787" cy="68580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should be able to discuss…</a:t>
            </a:r>
            <a:endParaRPr lang="en-GB" dirty="0"/>
          </a:p>
        </p:txBody>
      </p:sp>
      <p:sp>
        <p:nvSpPr>
          <p:cNvPr id="3" name="Content Placeholder 2"/>
          <p:cNvSpPr>
            <a:spLocks noGrp="1"/>
          </p:cNvSpPr>
          <p:nvPr>
            <p:ph idx="1"/>
          </p:nvPr>
        </p:nvSpPr>
        <p:spPr/>
        <p:txBody>
          <a:bodyPr/>
          <a:lstStyle/>
          <a:p>
            <a:r>
              <a:rPr lang="en-GB" dirty="0"/>
              <a:t>Alleles as different forms of the same gene.</a:t>
            </a:r>
          </a:p>
          <a:p>
            <a:r>
              <a:rPr lang="en-GB" dirty="0"/>
              <a:t>An understanding of the principles of monohybrid and </a:t>
            </a:r>
            <a:r>
              <a:rPr lang="en-GB" dirty="0" err="1" smtClean="0"/>
              <a:t>dihybrid</a:t>
            </a:r>
            <a:r>
              <a:rPr lang="en-GB" dirty="0" smtClean="0"/>
              <a:t> </a:t>
            </a:r>
            <a:r>
              <a:rPr lang="en-GB" dirty="0" err="1" smtClean="0"/>
              <a:t>Mendelian</a:t>
            </a:r>
            <a:r>
              <a:rPr lang="en-GB" dirty="0" smtClean="0"/>
              <a:t> </a:t>
            </a:r>
            <a:r>
              <a:rPr lang="en-GB" dirty="0"/>
              <a:t>inheritance. Chi squared. </a:t>
            </a:r>
            <a:r>
              <a:rPr lang="en-GB" dirty="0" err="1"/>
              <a:t>Codominance</a:t>
            </a:r>
            <a:r>
              <a:rPr lang="en-GB" dirty="0"/>
              <a:t>. Linkage.</a:t>
            </a:r>
          </a:p>
          <a:p>
            <a:r>
              <a:rPr lang="en-GB" dirty="0">
                <a:solidFill>
                  <a:srgbClr val="C00000"/>
                </a:solidFill>
              </a:rPr>
              <a:t>Sex linkage as illustrated by haemophilia.</a:t>
            </a:r>
          </a:p>
        </p:txBody>
      </p:sp>
      <p:sp>
        <p:nvSpPr>
          <p:cNvPr id="4" name="Date Placeholder 3"/>
          <p:cNvSpPr>
            <a:spLocks noGrp="1"/>
          </p:cNvSpPr>
          <p:nvPr>
            <p:ph type="dt" sz="half" idx="10"/>
          </p:nvPr>
        </p:nvSpPr>
        <p:spPr/>
        <p:txBody>
          <a:bodyPr/>
          <a:lstStyle/>
          <a:p>
            <a:fld id="{4F5DC394-0CA4-47AE-9E0D-A72019AEE523}" type="datetime1">
              <a:rPr lang="en-GB" smtClean="0"/>
              <a:pPr/>
              <a:t>11/02/2014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116</a:t>
            </a:fld>
            <a:endParaRPr lang="en-GB"/>
          </a:p>
        </p:txBody>
      </p:sp>
    </p:spTree>
    <p:extLst>
      <p:ext uri="{BB962C8B-B14F-4D97-AF65-F5344CB8AC3E}">
        <p14:creationId xmlns:p14="http://schemas.microsoft.com/office/powerpoint/2010/main" val="3435341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sp>
        <p:nvSpPr>
          <p:cNvPr id="8195" name="Rectangle 3"/>
          <p:cNvSpPr>
            <a:spLocks noGrp="1" noChangeArrowheads="1"/>
          </p:cNvSpPr>
          <p:nvPr>
            <p:ph type="body" idx="1"/>
          </p:nvPr>
        </p:nvSpPr>
        <p:spPr/>
        <p:txBody>
          <a:bodyPr/>
          <a:lstStyle/>
          <a:p>
            <a:endParaRPr lang="en-US"/>
          </a:p>
        </p:txBody>
      </p:sp>
      <p:pic>
        <p:nvPicPr>
          <p:cNvPr id="8197" name="Picture 5" descr="Anatomy_and_physiology_of_animals-human_chromosome"/>
          <p:cNvPicPr>
            <a:picLocks noChangeAspect="1" noChangeArrowheads="1"/>
          </p:cNvPicPr>
          <p:nvPr/>
        </p:nvPicPr>
        <p:blipFill>
          <a:blip r:embed="rId2" cstate="print"/>
          <a:srcRect/>
          <a:stretch>
            <a:fillRect/>
          </a:stretch>
        </p:blipFill>
        <p:spPr bwMode="auto">
          <a:xfrm>
            <a:off x="971550" y="-28575"/>
            <a:ext cx="7056438" cy="6777038"/>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type="body" idx="1"/>
          </p:nvPr>
        </p:nvSpPr>
        <p:spPr/>
        <p:txBody>
          <a:bodyPr/>
          <a:lstStyle/>
          <a:p>
            <a:endParaRPr lang="en-US"/>
          </a:p>
        </p:txBody>
      </p:sp>
      <p:pic>
        <p:nvPicPr>
          <p:cNvPr id="6149" name="Picture 5" descr="chromosome"/>
          <p:cNvPicPr>
            <a:picLocks noChangeAspect="1" noChangeArrowheads="1"/>
          </p:cNvPicPr>
          <p:nvPr/>
        </p:nvPicPr>
        <p:blipFill>
          <a:blip r:embed="rId2" cstate="print"/>
          <a:srcRect/>
          <a:stretch>
            <a:fillRect/>
          </a:stretch>
        </p:blipFill>
        <p:spPr bwMode="auto">
          <a:xfrm>
            <a:off x="1185863" y="0"/>
            <a:ext cx="6772275" cy="68580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pic>
        <p:nvPicPr>
          <p:cNvPr id="7173" name="Picture 5" descr="nmlfemale"/>
          <p:cNvPicPr>
            <a:picLocks noChangeAspect="1" noChangeArrowheads="1"/>
          </p:cNvPicPr>
          <p:nvPr/>
        </p:nvPicPr>
        <p:blipFill>
          <a:blip r:embed="rId2" cstate="print"/>
          <a:srcRect/>
          <a:stretch>
            <a:fillRect/>
          </a:stretch>
        </p:blipFill>
        <p:spPr bwMode="auto">
          <a:xfrm>
            <a:off x="1116013" y="100013"/>
            <a:ext cx="6985000" cy="672941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GB">
                <a:solidFill>
                  <a:srgbClr val="9933FF"/>
                </a:solidFill>
                <a:latin typeface="Comic Sans MS" pitchFamily="66" charset="0"/>
              </a:rPr>
              <a:t>Guess the hybrid…</a:t>
            </a:r>
          </a:p>
        </p:txBody>
      </p:sp>
      <p:sp>
        <p:nvSpPr>
          <p:cNvPr id="55299" name="Rectangle 3"/>
          <p:cNvSpPr>
            <a:spLocks noGrp="1" noChangeArrowheads="1"/>
          </p:cNvSpPr>
          <p:nvPr>
            <p:ph type="body" sz="half" idx="1"/>
          </p:nvPr>
        </p:nvSpPr>
        <p:spPr/>
        <p:txBody>
          <a:bodyPr/>
          <a:lstStyle/>
          <a:p>
            <a:pPr>
              <a:buFontTx/>
              <a:buNone/>
            </a:pPr>
            <a:endParaRPr lang="en-GB" sz="2800"/>
          </a:p>
          <a:p>
            <a:pPr>
              <a:buFontTx/>
              <a:buNone/>
            </a:pPr>
            <a:endParaRPr lang="en-GB" sz="2800"/>
          </a:p>
          <a:p>
            <a:pPr algn="ctr">
              <a:buFontTx/>
              <a:buNone/>
            </a:pPr>
            <a:r>
              <a:rPr lang="en-GB" sz="2800"/>
              <a:t> Wholphin</a:t>
            </a:r>
          </a:p>
          <a:p>
            <a:pPr>
              <a:buFontTx/>
              <a:buNone/>
            </a:pPr>
            <a:endParaRPr lang="en-GB" sz="2800"/>
          </a:p>
          <a:p>
            <a:pPr>
              <a:buFontTx/>
              <a:buNone/>
            </a:pPr>
            <a:endParaRPr lang="en-GB" sz="2800"/>
          </a:p>
          <a:p>
            <a:pPr algn="ctr">
              <a:buFontTx/>
              <a:buNone/>
            </a:pPr>
            <a:r>
              <a:rPr lang="en-GB" sz="2800"/>
              <a:t> </a:t>
            </a:r>
            <a:r>
              <a:rPr lang="en-GB" sz="2800" b="1">
                <a:solidFill>
                  <a:schemeClr val="accent2"/>
                </a:solidFill>
              </a:rPr>
              <a:t>Whale</a:t>
            </a:r>
            <a:r>
              <a:rPr lang="en-GB" sz="2800" b="1"/>
              <a:t> and </a:t>
            </a:r>
            <a:r>
              <a:rPr lang="en-GB" sz="2800" b="1">
                <a:solidFill>
                  <a:srgbClr val="FF66CC"/>
                </a:solidFill>
              </a:rPr>
              <a:t>Dolphin</a:t>
            </a:r>
          </a:p>
        </p:txBody>
      </p:sp>
      <p:pic>
        <p:nvPicPr>
          <p:cNvPr id="55300" name="Picture 4" descr="Wholphin"/>
          <p:cNvPicPr>
            <a:picLocks noChangeAspect="1" noChangeArrowheads="1"/>
          </p:cNvPicPr>
          <p:nvPr/>
        </p:nvPicPr>
        <p:blipFill>
          <a:blip r:embed="rId3" cstate="print"/>
          <a:srcRect/>
          <a:stretch>
            <a:fillRect/>
          </a:stretch>
        </p:blipFill>
        <p:spPr bwMode="auto">
          <a:xfrm>
            <a:off x="4932363" y="1598613"/>
            <a:ext cx="3484562" cy="3201987"/>
          </a:xfrm>
          <a:prstGeom prst="rect">
            <a:avLst/>
          </a:prstGeom>
          <a:noFill/>
        </p:spPr>
      </p:pic>
      <p:sp>
        <p:nvSpPr>
          <p:cNvPr id="55301" name="Text Box 5"/>
          <p:cNvSpPr txBox="1">
            <a:spLocks noChangeArrowheads="1"/>
          </p:cNvSpPr>
          <p:nvPr/>
        </p:nvSpPr>
        <p:spPr bwMode="auto">
          <a:xfrm>
            <a:off x="250825" y="5084763"/>
            <a:ext cx="8569325" cy="1465262"/>
          </a:xfrm>
          <a:prstGeom prst="rect">
            <a:avLst/>
          </a:prstGeom>
          <a:noFill/>
          <a:ln w="9525">
            <a:noFill/>
            <a:miter lim="800000"/>
            <a:headEnd/>
            <a:tailEnd/>
          </a:ln>
          <a:effectLst/>
        </p:spPr>
        <p:txBody>
          <a:bodyPr>
            <a:spAutoFit/>
          </a:bodyPr>
          <a:lstStyle/>
          <a:p>
            <a:pPr>
              <a:spcBef>
                <a:spcPct val="50000"/>
              </a:spcBef>
            </a:pPr>
            <a:r>
              <a:rPr lang="en-GB"/>
              <a:t>A </a:t>
            </a:r>
            <a:r>
              <a:rPr lang="en-GB" b="1"/>
              <a:t>wolphin</a:t>
            </a:r>
            <a:r>
              <a:rPr lang="en-GB"/>
              <a:t> or </a:t>
            </a:r>
            <a:r>
              <a:rPr lang="en-GB" b="1"/>
              <a:t>wholphin</a:t>
            </a:r>
            <a:r>
              <a:rPr lang="en-GB"/>
              <a:t> is a rare hybrid, formed from a cross between a bottlenose dolphin </a:t>
            </a:r>
            <a:r>
              <a:rPr lang="en-GB" i="1"/>
              <a:t>Tursiops truncatus</a:t>
            </a:r>
            <a:r>
              <a:rPr lang="en-GB"/>
              <a:t> (mother), and a false killer whale </a:t>
            </a:r>
            <a:r>
              <a:rPr lang="en-GB" i="1"/>
              <a:t>Pseudorca crassidens</a:t>
            </a:r>
            <a:r>
              <a:rPr lang="en-GB"/>
              <a:t> (father). The wolphin's size, colour and shape are intermediate between the parent species. Named Kekaimalu, she has 66 teeth - intermediate between a bottlenose (88 teeth) and false killer whale (44 teeth). The wolphin proved fertile.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type="body" idx="1"/>
          </p:nvPr>
        </p:nvSpPr>
        <p:spPr/>
        <p:txBody>
          <a:bodyPr/>
          <a:lstStyle/>
          <a:p>
            <a:endParaRPr lang="en-US"/>
          </a:p>
        </p:txBody>
      </p:sp>
      <p:pic>
        <p:nvPicPr>
          <p:cNvPr id="9221" name="Picture 5" descr="Klinefelter+syndrome"/>
          <p:cNvPicPr>
            <a:picLocks noChangeAspect="1" noChangeArrowheads="1"/>
          </p:cNvPicPr>
          <p:nvPr/>
        </p:nvPicPr>
        <p:blipFill>
          <a:blip r:embed="rId2" cstate="print"/>
          <a:srcRect/>
          <a:stretch>
            <a:fillRect/>
          </a:stretch>
        </p:blipFill>
        <p:spPr bwMode="auto">
          <a:xfrm>
            <a:off x="2335213" y="0"/>
            <a:ext cx="4473575" cy="685800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p:txBody>
          <a:bodyPr/>
          <a:lstStyle/>
          <a:p>
            <a:r>
              <a:rPr lang="en-GB"/>
              <a:t>Caster Semenya</a:t>
            </a:r>
          </a:p>
        </p:txBody>
      </p:sp>
      <p:pic>
        <p:nvPicPr>
          <p:cNvPr id="4100" name="Picture 4"/>
          <p:cNvPicPr>
            <a:picLocks noChangeAspect="1" noChangeArrowheads="1"/>
          </p:cNvPicPr>
          <p:nvPr/>
        </p:nvPicPr>
        <p:blipFill>
          <a:blip r:embed="rId2" cstate="print"/>
          <a:srcRect/>
          <a:stretch>
            <a:fillRect/>
          </a:stretch>
        </p:blipFill>
        <p:spPr bwMode="auto">
          <a:xfrm>
            <a:off x="1619250" y="2492375"/>
            <a:ext cx="6048375" cy="3629025"/>
          </a:xfrm>
          <a:prstGeom prst="rect">
            <a:avLst/>
          </a:prstGeom>
          <a:noFill/>
          <a:ln w="9525" algn="ctr">
            <a:noFill/>
            <a:miter lim="800000"/>
            <a:headEnd/>
            <a:tailEnd/>
          </a:ln>
          <a:effectLst/>
        </p:spPr>
      </p:pic>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18814836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rmAutofit fontScale="90000"/>
          </a:bodyPr>
          <a:lstStyle/>
          <a:p>
            <a:r>
              <a:rPr lang="en-GB" dirty="0" smtClean="0"/>
              <a:t>Write down the sex chromosomes during the chorus…</a:t>
            </a:r>
            <a:endParaRPr lang="en-GB" dirty="0"/>
          </a:p>
        </p:txBody>
      </p:sp>
      <p:sp>
        <p:nvSpPr>
          <p:cNvPr id="3" name="Content Placeholder 2"/>
          <p:cNvSpPr>
            <a:spLocks noGrp="1"/>
          </p:cNvSpPr>
          <p:nvPr>
            <p:ph idx="1"/>
          </p:nvPr>
        </p:nvSpPr>
        <p:spPr>
          <a:xfrm>
            <a:off x="457200" y="3933056"/>
            <a:ext cx="8229600" cy="2193107"/>
          </a:xfrm>
        </p:spPr>
        <p:txBody>
          <a:bodyPr/>
          <a:lstStyle/>
          <a:p>
            <a:r>
              <a:rPr lang="en-GB" dirty="0" smtClean="0">
                <a:hlinkClick r:id="rId2"/>
              </a:rPr>
              <a:t>http://www.youtube.com/watch?v=WDswiT87oo8</a:t>
            </a:r>
            <a:endParaRPr lang="en-GB" dirty="0" smtClean="0"/>
          </a:p>
          <a:p>
            <a:endParaRPr lang="en-GB" dirty="0"/>
          </a:p>
        </p:txBody>
      </p:sp>
    </p:spTree>
    <p:extLst>
      <p:ext uri="{BB962C8B-B14F-4D97-AF65-F5344CB8AC3E}">
        <p14:creationId xmlns:p14="http://schemas.microsoft.com/office/powerpoint/2010/main" val="14442502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124744"/>
            <a:ext cx="8136904" cy="1631216"/>
          </a:xfrm>
          <a:prstGeom prst="rect">
            <a:avLst/>
          </a:prstGeom>
          <a:noFill/>
        </p:spPr>
        <p:txBody>
          <a:bodyPr wrap="square" rtlCol="0">
            <a:spAutoFit/>
          </a:bodyPr>
          <a:lstStyle/>
          <a:p>
            <a:r>
              <a:rPr lang="en-GB" sz="2000" dirty="0" smtClean="0">
                <a:latin typeface="Century Gothic" pitchFamily="34" charset="0"/>
              </a:rPr>
              <a:t>Sex linkage occurs when the genes for a certain characteristic are carried on the sex chromosomes.</a:t>
            </a:r>
          </a:p>
          <a:p>
            <a:endParaRPr lang="en-GB" sz="2000" dirty="0">
              <a:latin typeface="Century Gothic" pitchFamily="34" charset="0"/>
            </a:endParaRPr>
          </a:p>
          <a:p>
            <a:r>
              <a:rPr lang="en-GB" sz="2000" dirty="0" smtClean="0">
                <a:latin typeface="Century Gothic" pitchFamily="34" charset="0"/>
              </a:rPr>
              <a:t>They do not determine the sex of the organism, they just happen to occur on the sex chromosomes.</a:t>
            </a:r>
            <a:endParaRPr lang="en-GB" sz="2000" dirty="0">
              <a:latin typeface="Century Gothic" pitchFamily="34" charset="0"/>
            </a:endParaRPr>
          </a:p>
        </p:txBody>
      </p:sp>
      <p:sp>
        <p:nvSpPr>
          <p:cNvPr id="3" name="TextBox 2"/>
          <p:cNvSpPr txBox="1"/>
          <p:nvPr/>
        </p:nvSpPr>
        <p:spPr>
          <a:xfrm>
            <a:off x="467544" y="3501008"/>
            <a:ext cx="7920880" cy="707886"/>
          </a:xfrm>
          <a:prstGeom prst="rect">
            <a:avLst/>
          </a:prstGeom>
          <a:noFill/>
        </p:spPr>
        <p:txBody>
          <a:bodyPr wrap="square" rtlCol="0">
            <a:spAutoFit/>
          </a:bodyPr>
          <a:lstStyle/>
          <a:p>
            <a:r>
              <a:rPr lang="en-GB" sz="2000" dirty="0" smtClean="0">
                <a:latin typeface="Century Gothic" pitchFamily="34" charset="0"/>
              </a:rPr>
              <a:t>The Y chromosome is shorter than the X chromosome, so it carries fewer alleles.</a:t>
            </a:r>
            <a:endParaRPr lang="en-GB" sz="2000" dirty="0">
              <a:latin typeface="Century Gothic" pitchFamily="34" charset="0"/>
            </a:endParaRPr>
          </a:p>
        </p:txBody>
      </p:sp>
    </p:spTree>
    <p:extLst>
      <p:ext uri="{BB962C8B-B14F-4D97-AF65-F5344CB8AC3E}">
        <p14:creationId xmlns:p14="http://schemas.microsoft.com/office/powerpoint/2010/main" val="2107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7992888" cy="4093428"/>
          </a:xfrm>
          <a:prstGeom prst="rect">
            <a:avLst/>
          </a:prstGeom>
          <a:noFill/>
        </p:spPr>
        <p:txBody>
          <a:bodyPr wrap="square" rtlCol="0">
            <a:spAutoFit/>
          </a:bodyPr>
          <a:lstStyle/>
          <a:p>
            <a:r>
              <a:rPr lang="en-GB" sz="2000" dirty="0" smtClean="0">
                <a:latin typeface="Century Gothic" pitchFamily="34" charset="0"/>
              </a:rPr>
              <a:t>The allele for colour vision is carried on the part of the X chromosome that is missing from the Y chromosome.</a:t>
            </a:r>
          </a:p>
          <a:p>
            <a:endParaRPr lang="en-GB" sz="2000" dirty="0">
              <a:latin typeface="Century Gothic" pitchFamily="34" charset="0"/>
            </a:endParaRPr>
          </a:p>
          <a:p>
            <a:r>
              <a:rPr lang="en-GB" sz="2000" dirty="0" smtClean="0">
                <a:latin typeface="Century Gothic" pitchFamily="34" charset="0"/>
              </a:rPr>
              <a:t>There is a recessive allele that causes colour blindness.</a:t>
            </a:r>
          </a:p>
          <a:p>
            <a:endParaRPr lang="en-GB" sz="2000" dirty="0">
              <a:latin typeface="Century Gothic" pitchFamily="34" charset="0"/>
            </a:endParaRPr>
          </a:p>
          <a:p>
            <a:r>
              <a:rPr lang="en-GB" sz="2000" dirty="0" smtClean="0">
                <a:latin typeface="Century Gothic" pitchFamily="34" charset="0"/>
              </a:rPr>
              <a:t>Females inherit 2 alleles for colour vision, one on each X chromosome, if they inherit one faulty allele, they are unaffected.</a:t>
            </a:r>
          </a:p>
          <a:p>
            <a:endParaRPr lang="en-GB" sz="2000" dirty="0">
              <a:latin typeface="Century Gothic" pitchFamily="34" charset="0"/>
            </a:endParaRPr>
          </a:p>
          <a:p>
            <a:r>
              <a:rPr lang="en-GB" sz="2000" dirty="0" smtClean="0">
                <a:latin typeface="Century Gothic" pitchFamily="34" charset="0"/>
              </a:rPr>
              <a:t>Males only inherit one allele from their mother, if they inherit the faulty allele they are colour blind.</a:t>
            </a:r>
          </a:p>
          <a:p>
            <a:endParaRPr lang="en-GB" sz="2000" dirty="0">
              <a:latin typeface="Century Gothic" pitchFamily="34" charset="0"/>
            </a:endParaRPr>
          </a:p>
          <a:p>
            <a:r>
              <a:rPr lang="en-GB" sz="2000" dirty="0" smtClean="0">
                <a:latin typeface="Century Gothic" pitchFamily="34" charset="0"/>
              </a:rPr>
              <a:t>As a result, colour blindness is more prevalent in males.</a:t>
            </a:r>
            <a:endParaRPr lang="en-GB" sz="2000" dirty="0">
              <a:latin typeface="Century Gothic" pitchFamily="34" charset="0"/>
            </a:endParaRPr>
          </a:p>
        </p:txBody>
      </p:sp>
    </p:spTree>
    <p:extLst>
      <p:ext uri="{BB962C8B-B14F-4D97-AF65-F5344CB8AC3E}">
        <p14:creationId xmlns:p14="http://schemas.microsoft.com/office/powerpoint/2010/main" val="15938967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r>
              <a:rPr lang="en-GB" dirty="0" smtClean="0">
                <a:hlinkClick r:id="rId2"/>
              </a:rPr>
              <a:t>http://www.youtube.com/watch?v=CWyrp3hu4KE</a:t>
            </a:r>
            <a:endParaRPr lang="en-GB" dirty="0" smtClean="0"/>
          </a:p>
          <a:p>
            <a:endParaRPr lang="en-GB" dirty="0"/>
          </a:p>
        </p:txBody>
      </p:sp>
    </p:spTree>
    <p:extLst>
      <p:ext uri="{BB962C8B-B14F-4D97-AF65-F5344CB8AC3E}">
        <p14:creationId xmlns:p14="http://schemas.microsoft.com/office/powerpoint/2010/main" val="15306743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Personal\Jonah\IMAG0315.jpg"/>
          <p:cNvPicPr>
            <a:picLocks noChangeAspect="1" noChangeArrowheads="1"/>
          </p:cNvPicPr>
          <p:nvPr/>
        </p:nvPicPr>
        <p:blipFill>
          <a:blip r:embed="rId2" cstate="print"/>
          <a:srcRect/>
          <a:stretch>
            <a:fillRect/>
          </a:stretch>
        </p:blipFill>
        <p:spPr bwMode="auto">
          <a:xfrm>
            <a:off x="467544" y="-1"/>
            <a:ext cx="4572000" cy="6858001"/>
          </a:xfrm>
          <a:prstGeom prst="rect">
            <a:avLst/>
          </a:prstGeom>
          <a:noFill/>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5915"/>
            <a:ext cx="5143500" cy="6858000"/>
          </a:xfrm>
          <a:prstGeom prst="rect">
            <a:avLst/>
          </a:prstGeom>
        </p:spPr>
      </p:pic>
    </p:spTree>
    <p:extLst>
      <p:ext uri="{BB962C8B-B14F-4D97-AF65-F5344CB8AC3E}">
        <p14:creationId xmlns:p14="http://schemas.microsoft.com/office/powerpoint/2010/main" val="3850321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D8018-7BDC-418D-B34C-C0EEA326458C}" type="datetime1">
              <a:rPr lang="en-GB" smtClean="0"/>
              <a:pPr/>
              <a:t>11/02/2014</a:t>
            </a:fld>
            <a:endParaRPr lang="en-GB"/>
          </a:p>
        </p:txBody>
      </p:sp>
      <p:sp>
        <p:nvSpPr>
          <p:cNvPr id="3" name="Footer Placeholder 2"/>
          <p:cNvSpPr>
            <a:spLocks noGrp="1"/>
          </p:cNvSpPr>
          <p:nvPr>
            <p:ph type="ftr" sz="quarter" idx="11"/>
          </p:nvPr>
        </p:nvSpPr>
        <p:spPr/>
        <p:txBody>
          <a:bodyPr/>
          <a:lstStyle/>
          <a:p>
            <a:r>
              <a:rPr lang="en-GB" smtClean="0"/>
              <a:t>Mr A Lovat </a:t>
            </a:r>
            <a:endParaRPr lang="en-GB"/>
          </a:p>
        </p:txBody>
      </p:sp>
      <p:sp>
        <p:nvSpPr>
          <p:cNvPr id="4" name="Slide Number Placeholder 3"/>
          <p:cNvSpPr>
            <a:spLocks noGrp="1"/>
          </p:cNvSpPr>
          <p:nvPr>
            <p:ph type="sldNum" sz="quarter" idx="12"/>
          </p:nvPr>
        </p:nvSpPr>
        <p:spPr/>
        <p:txBody>
          <a:bodyPr/>
          <a:lstStyle/>
          <a:p>
            <a:fld id="{4C189E12-4EBC-49B6-AD2A-A00411212FCA}" type="slidenum">
              <a:rPr lang="en-GB" smtClean="0"/>
              <a:pPr/>
              <a:t>127</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29301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Personal\Ethiopia Favs\August 08 673.jpg"/>
          <p:cNvPicPr>
            <a:picLocks noChangeAspect="1" noChangeArrowheads="1"/>
          </p:cNvPicPr>
          <p:nvPr/>
        </p:nvPicPr>
        <p:blipFill>
          <a:blip r:embed="rId2" cstate="print"/>
          <a:srcRect/>
          <a:stretch>
            <a:fillRect/>
          </a:stretch>
        </p:blipFill>
        <p:spPr bwMode="auto">
          <a:xfrm>
            <a:off x="-23997" y="188640"/>
            <a:ext cx="9167998" cy="6120680"/>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476672"/>
            <a:ext cx="2409732" cy="3212976"/>
          </a:xfrm>
          <a:prstGeom prst="rect">
            <a:avLst/>
          </a:prstGeom>
        </p:spPr>
      </p:pic>
    </p:spTree>
    <p:extLst>
      <p:ext uri="{BB962C8B-B14F-4D97-AF65-F5344CB8AC3E}">
        <p14:creationId xmlns:p14="http://schemas.microsoft.com/office/powerpoint/2010/main" val="35697184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678041"/>
            <a:ext cx="7992888" cy="1015663"/>
          </a:xfrm>
          <a:prstGeom prst="rect">
            <a:avLst/>
          </a:prstGeom>
          <a:noFill/>
        </p:spPr>
        <p:txBody>
          <a:bodyPr wrap="square" rtlCol="0">
            <a:spAutoFit/>
          </a:bodyPr>
          <a:lstStyle/>
          <a:p>
            <a:r>
              <a:rPr lang="en-GB" sz="2000" dirty="0" smtClean="0">
                <a:latin typeface="Century Gothic" pitchFamily="34" charset="0"/>
              </a:rPr>
              <a:t>Haemophilia is another example of  sex linked inheritance, where females can be unaffected carriers, but males will suffer from the disease if they inherit the faulty allele.</a:t>
            </a:r>
            <a:endParaRPr lang="en-GB" sz="2000" dirty="0">
              <a:latin typeface="Century Gothic" pitchFamily="34" charset="0"/>
            </a:endParaRPr>
          </a:p>
        </p:txBody>
      </p:sp>
      <p:graphicFrame>
        <p:nvGraphicFramePr>
          <p:cNvPr id="3" name="Table 2"/>
          <p:cNvGraphicFramePr>
            <a:graphicFrameLocks noGrp="1"/>
          </p:cNvGraphicFramePr>
          <p:nvPr>
            <p:extLst/>
          </p:nvPr>
        </p:nvGraphicFramePr>
        <p:xfrm>
          <a:off x="2339752" y="3429000"/>
          <a:ext cx="4608513" cy="1188720"/>
        </p:xfrm>
        <a:graphic>
          <a:graphicData uri="http://schemas.openxmlformats.org/drawingml/2006/table">
            <a:tbl>
              <a:tblPr firstRow="1" bandRow="1">
                <a:tableStyleId>{C083E6E3-FA7D-4D7B-A595-EF9225AFEA82}</a:tableStyleId>
              </a:tblPr>
              <a:tblGrid>
                <a:gridCol w="1536171"/>
                <a:gridCol w="1536171"/>
                <a:gridCol w="1536171"/>
              </a:tblGrid>
              <a:tr h="0">
                <a:tc>
                  <a:txBody>
                    <a:bodyPr/>
                    <a:lstStyle/>
                    <a:p>
                      <a:pPr algn="ctr"/>
                      <a:r>
                        <a:rPr lang="en-GB" sz="2000" dirty="0" smtClean="0">
                          <a:latin typeface="Century Gothic" pitchFamily="34" charset="0"/>
                        </a:rPr>
                        <a:t>Gametes</a:t>
                      </a:r>
                      <a:endParaRPr lang="en-GB" sz="2000" dirty="0">
                        <a:latin typeface="Century Gothic" pitchFamily="34" charset="0"/>
                      </a:endParaRPr>
                    </a:p>
                  </a:txBody>
                  <a:tcPr/>
                </a:tc>
                <a:tc>
                  <a:txBody>
                    <a:bodyPr/>
                    <a:lstStyle/>
                    <a:p>
                      <a:pPr algn="ctr"/>
                      <a:r>
                        <a:rPr lang="en-GB" sz="2000" b="0" dirty="0" smtClean="0">
                          <a:latin typeface="Century Gothic" pitchFamily="34" charset="0"/>
                        </a:rPr>
                        <a:t>X</a:t>
                      </a:r>
                      <a:r>
                        <a:rPr lang="en-GB" sz="2000" b="0" baseline="30000" dirty="0" smtClean="0">
                          <a:latin typeface="Century Gothic" pitchFamily="34" charset="0"/>
                        </a:rPr>
                        <a:t>H</a:t>
                      </a:r>
                      <a:endParaRPr lang="en-GB" sz="2000" b="0" baseline="30000" dirty="0">
                        <a:latin typeface="Century Gothic" pitchFamily="34" charset="0"/>
                      </a:endParaRPr>
                    </a:p>
                  </a:txBody>
                  <a:tcPr/>
                </a:tc>
                <a:tc>
                  <a:txBody>
                    <a:bodyPr/>
                    <a:lstStyle/>
                    <a:p>
                      <a:pPr algn="ctr"/>
                      <a:r>
                        <a:rPr lang="en-GB" sz="2000" b="0" dirty="0" err="1" smtClean="0">
                          <a:latin typeface="Century Gothic" pitchFamily="34" charset="0"/>
                        </a:rPr>
                        <a:t>X</a:t>
                      </a:r>
                      <a:r>
                        <a:rPr lang="en-GB" sz="2000" b="0" baseline="30000" dirty="0" err="1" smtClean="0">
                          <a:latin typeface="Century Gothic" pitchFamily="34" charset="0"/>
                        </a:rPr>
                        <a:t>h</a:t>
                      </a:r>
                      <a:endParaRPr lang="en-GB" sz="2000" b="0" baseline="30000" dirty="0">
                        <a:latin typeface="Century Gothic" pitchFamily="34" charset="0"/>
                      </a:endParaRPr>
                    </a:p>
                  </a:txBody>
                  <a:tcPr/>
                </a:tc>
              </a:tr>
              <a:tr h="370840">
                <a:tc>
                  <a:txBody>
                    <a:bodyPr/>
                    <a:lstStyle/>
                    <a:p>
                      <a:pPr algn="ctr"/>
                      <a:r>
                        <a:rPr lang="en-GB" sz="2000" dirty="0" smtClean="0">
                          <a:latin typeface="Century Gothic" pitchFamily="34" charset="0"/>
                        </a:rPr>
                        <a:t>X</a:t>
                      </a:r>
                      <a:r>
                        <a:rPr lang="en-GB" sz="2000" baseline="30000" dirty="0" smtClean="0">
                          <a:latin typeface="Century Gothic" pitchFamily="34" charset="0"/>
                        </a:rPr>
                        <a:t>H</a:t>
                      </a:r>
                      <a:endParaRPr lang="en-GB" sz="2000" baseline="30000" dirty="0">
                        <a:latin typeface="Century Gothic" pitchFamily="34" charset="0"/>
                      </a:endParaRPr>
                    </a:p>
                  </a:txBody>
                  <a:tcPr/>
                </a:tc>
                <a:tc>
                  <a:txBody>
                    <a:bodyPr/>
                    <a:lstStyle/>
                    <a:p>
                      <a:pPr algn="ctr"/>
                      <a:r>
                        <a:rPr lang="en-GB" sz="2000" dirty="0" smtClean="0">
                          <a:latin typeface="Century Gothic" pitchFamily="34" charset="0"/>
                        </a:rPr>
                        <a:t>X</a:t>
                      </a:r>
                      <a:r>
                        <a:rPr lang="en-GB" sz="2000" baseline="30000" dirty="0" smtClean="0">
                          <a:latin typeface="Century Gothic" pitchFamily="34" charset="0"/>
                        </a:rPr>
                        <a:t>H</a:t>
                      </a:r>
                      <a:r>
                        <a:rPr lang="en-GB" sz="2000" dirty="0" smtClean="0">
                          <a:latin typeface="Century Gothic" pitchFamily="34" charset="0"/>
                        </a:rPr>
                        <a:t>X</a:t>
                      </a:r>
                      <a:r>
                        <a:rPr lang="en-GB" sz="2000" baseline="30000" dirty="0" smtClean="0">
                          <a:latin typeface="Century Gothic" pitchFamily="34" charset="0"/>
                        </a:rPr>
                        <a:t>H</a:t>
                      </a:r>
                      <a:endParaRPr lang="en-GB" sz="2000" baseline="30000" dirty="0">
                        <a:latin typeface="Century Gothic" pitchFamily="34" charset="0"/>
                      </a:endParaRPr>
                    </a:p>
                  </a:txBody>
                  <a:tcPr/>
                </a:tc>
                <a:tc>
                  <a:txBody>
                    <a:bodyPr/>
                    <a:lstStyle/>
                    <a:p>
                      <a:pPr algn="ctr"/>
                      <a:r>
                        <a:rPr lang="en-GB" sz="2000" dirty="0" err="1" smtClean="0">
                          <a:latin typeface="Century Gothic" pitchFamily="34" charset="0"/>
                        </a:rPr>
                        <a:t>X</a:t>
                      </a:r>
                      <a:r>
                        <a:rPr lang="en-GB" sz="2000" baseline="30000" dirty="0" err="1" smtClean="0">
                          <a:latin typeface="Century Gothic" pitchFamily="34" charset="0"/>
                        </a:rPr>
                        <a:t>H</a:t>
                      </a:r>
                      <a:r>
                        <a:rPr lang="en-GB" sz="2000" dirty="0" err="1" smtClean="0">
                          <a:latin typeface="Century Gothic" pitchFamily="34" charset="0"/>
                        </a:rPr>
                        <a:t>X</a:t>
                      </a:r>
                      <a:r>
                        <a:rPr lang="en-GB" sz="2000" baseline="30000" dirty="0" err="1" smtClean="0">
                          <a:latin typeface="Century Gothic" pitchFamily="34" charset="0"/>
                        </a:rPr>
                        <a:t>h</a:t>
                      </a:r>
                      <a:endParaRPr lang="en-GB" sz="2000" baseline="30000" dirty="0">
                        <a:latin typeface="Century Gothic" pitchFamily="34" charset="0"/>
                      </a:endParaRPr>
                    </a:p>
                  </a:txBody>
                  <a:tcPr/>
                </a:tc>
              </a:tr>
              <a:tr h="370840">
                <a:tc>
                  <a:txBody>
                    <a:bodyPr/>
                    <a:lstStyle/>
                    <a:p>
                      <a:pPr algn="ctr"/>
                      <a:r>
                        <a:rPr lang="en-GB" sz="2000" dirty="0" smtClean="0">
                          <a:latin typeface="Century Gothic" pitchFamily="34" charset="0"/>
                        </a:rPr>
                        <a:t>Y</a:t>
                      </a:r>
                      <a:endParaRPr lang="en-GB" sz="2000" dirty="0">
                        <a:latin typeface="Century Gothic" pitchFamily="34" charset="0"/>
                      </a:endParaRPr>
                    </a:p>
                  </a:txBody>
                  <a:tcPr/>
                </a:tc>
                <a:tc>
                  <a:txBody>
                    <a:bodyPr/>
                    <a:lstStyle/>
                    <a:p>
                      <a:pPr algn="ctr"/>
                      <a:r>
                        <a:rPr lang="en-GB" sz="2000" dirty="0" smtClean="0">
                          <a:latin typeface="Century Gothic" pitchFamily="34" charset="0"/>
                        </a:rPr>
                        <a:t>X</a:t>
                      </a:r>
                      <a:r>
                        <a:rPr lang="en-GB" sz="2000" baseline="30000" dirty="0" smtClean="0">
                          <a:latin typeface="Century Gothic" pitchFamily="34" charset="0"/>
                        </a:rPr>
                        <a:t>H</a:t>
                      </a:r>
                      <a:r>
                        <a:rPr lang="en-GB" sz="2000" dirty="0" smtClean="0">
                          <a:latin typeface="Century Gothic" pitchFamily="34" charset="0"/>
                        </a:rPr>
                        <a:t>Y</a:t>
                      </a:r>
                      <a:endParaRPr lang="en-GB" sz="2000" dirty="0">
                        <a:latin typeface="Century Gothic" pitchFamily="34" charset="0"/>
                      </a:endParaRPr>
                    </a:p>
                  </a:txBody>
                  <a:tcPr/>
                </a:tc>
                <a:tc>
                  <a:txBody>
                    <a:bodyPr/>
                    <a:lstStyle/>
                    <a:p>
                      <a:pPr algn="ctr"/>
                      <a:r>
                        <a:rPr lang="en-GB" sz="2000" dirty="0" err="1" smtClean="0">
                          <a:latin typeface="Century Gothic" pitchFamily="34" charset="0"/>
                        </a:rPr>
                        <a:t>X</a:t>
                      </a:r>
                      <a:r>
                        <a:rPr lang="en-GB" sz="2000" baseline="30000" dirty="0" err="1" smtClean="0">
                          <a:latin typeface="Century Gothic" pitchFamily="34" charset="0"/>
                        </a:rPr>
                        <a:t>h</a:t>
                      </a:r>
                      <a:r>
                        <a:rPr lang="en-GB" sz="2000" dirty="0" err="1" smtClean="0">
                          <a:latin typeface="Century Gothic" pitchFamily="34" charset="0"/>
                        </a:rPr>
                        <a:t>Y</a:t>
                      </a:r>
                      <a:endParaRPr lang="en-GB" sz="2000" dirty="0">
                        <a:latin typeface="Century Gothic" pitchFamily="34" charset="0"/>
                      </a:endParaRPr>
                    </a:p>
                  </a:txBody>
                  <a:tcPr/>
                </a:tc>
              </a:tr>
            </a:tbl>
          </a:graphicData>
        </a:graphic>
      </p:graphicFrame>
      <p:sp>
        <p:nvSpPr>
          <p:cNvPr id="4" name="TextBox 3"/>
          <p:cNvSpPr txBox="1"/>
          <p:nvPr/>
        </p:nvSpPr>
        <p:spPr>
          <a:xfrm>
            <a:off x="3563888" y="4797152"/>
            <a:ext cx="3960440" cy="369332"/>
          </a:xfrm>
          <a:prstGeom prst="rect">
            <a:avLst/>
          </a:prstGeom>
          <a:noFill/>
        </p:spPr>
        <p:txBody>
          <a:bodyPr wrap="square" rtlCol="0">
            <a:spAutoFit/>
          </a:bodyPr>
          <a:lstStyle/>
          <a:p>
            <a:r>
              <a:rPr lang="en-GB" dirty="0" smtClean="0"/>
              <a:t>Normal			Sufferer</a:t>
            </a:r>
            <a:endParaRPr lang="en-GB" dirty="0"/>
          </a:p>
        </p:txBody>
      </p:sp>
      <p:sp>
        <p:nvSpPr>
          <p:cNvPr id="5" name="TextBox 4"/>
          <p:cNvSpPr txBox="1"/>
          <p:nvPr/>
        </p:nvSpPr>
        <p:spPr>
          <a:xfrm>
            <a:off x="5148064" y="2924944"/>
            <a:ext cx="3672408" cy="369332"/>
          </a:xfrm>
          <a:prstGeom prst="rect">
            <a:avLst/>
          </a:prstGeom>
          <a:noFill/>
        </p:spPr>
        <p:txBody>
          <a:bodyPr wrap="square" rtlCol="0">
            <a:spAutoFit/>
          </a:bodyPr>
          <a:lstStyle/>
          <a:p>
            <a:r>
              <a:rPr lang="en-GB" dirty="0" smtClean="0"/>
              <a:t>Normal		Carrier</a:t>
            </a:r>
            <a:endParaRPr lang="en-GB" dirty="0"/>
          </a:p>
        </p:txBody>
      </p:sp>
      <p:cxnSp>
        <p:nvCxnSpPr>
          <p:cNvPr id="7" name="Straight Arrow Connector 6"/>
          <p:cNvCxnSpPr>
            <a:endCxn id="3" idx="2"/>
          </p:cNvCxnSpPr>
          <p:nvPr/>
        </p:nvCxnSpPr>
        <p:spPr>
          <a:xfrm flipV="1">
            <a:off x="4463988" y="4617720"/>
            <a:ext cx="180020" cy="364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228184" y="4617720"/>
            <a:ext cx="144016" cy="364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60032" y="3294276"/>
            <a:ext cx="684076" cy="566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16216" y="3294276"/>
            <a:ext cx="1008112" cy="566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348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solidFill>
                  <a:srgbClr val="9933FF"/>
                </a:solidFill>
                <a:latin typeface="Comic Sans MS" pitchFamily="66" charset="0"/>
              </a:rPr>
              <a:t>Hybrids</a:t>
            </a:r>
          </a:p>
        </p:txBody>
      </p:sp>
      <p:sp>
        <p:nvSpPr>
          <p:cNvPr id="57347" name="Rectangle 3"/>
          <p:cNvSpPr>
            <a:spLocks noGrp="1" noChangeArrowheads="1"/>
          </p:cNvSpPr>
          <p:nvPr>
            <p:ph type="body" idx="1"/>
          </p:nvPr>
        </p:nvSpPr>
        <p:spPr/>
        <p:txBody>
          <a:bodyPr/>
          <a:lstStyle/>
          <a:p>
            <a:r>
              <a:rPr lang="en-GB" sz="2800"/>
              <a:t>Animals of the same species have the same number of chromosomes.</a:t>
            </a:r>
          </a:p>
          <a:p>
            <a:r>
              <a:rPr lang="en-GB" sz="2800"/>
              <a:t>Different species cannot usually interbreed- but some do to produce a hybrid.</a:t>
            </a:r>
          </a:p>
          <a:p>
            <a:r>
              <a:rPr lang="en-GB" sz="2800"/>
              <a:t>Often the hybrid offspring is infertile – due to the amount of chromosomes it has.</a:t>
            </a:r>
          </a:p>
          <a:p>
            <a:pPr>
              <a:buFontTx/>
              <a:buNone/>
            </a:pPr>
            <a:endParaRPr lang="en-GB" sz="2800"/>
          </a:p>
          <a:p>
            <a:pPr lvl="1">
              <a:buFontTx/>
              <a:buNone/>
            </a:pPr>
            <a:r>
              <a:rPr lang="en-GB" sz="2400"/>
              <a:t>	E.g Donkeys have 34 and horses have 32 so the offspring have 33 and the chromosomes cannot pair up!</a:t>
            </a:r>
          </a:p>
          <a:p>
            <a:pPr>
              <a:buFontTx/>
              <a:buNone/>
            </a:pPr>
            <a:endParaRPr lang="en-GB" sz="280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92696"/>
            <a:ext cx="8136904" cy="3416320"/>
          </a:xfrm>
          <a:prstGeom prst="rect">
            <a:avLst/>
          </a:prstGeom>
          <a:noFill/>
        </p:spPr>
        <p:txBody>
          <a:bodyPr wrap="square" rtlCol="0">
            <a:spAutoFit/>
          </a:bodyPr>
          <a:lstStyle/>
          <a:p>
            <a:r>
              <a:rPr lang="en-GB" u="sng" dirty="0" smtClean="0">
                <a:latin typeface="Century Gothic" pitchFamily="34" charset="0"/>
              </a:rPr>
              <a:t>Tortoiseshell Cats</a:t>
            </a:r>
          </a:p>
          <a:p>
            <a:endParaRPr lang="en-GB" u="sng" dirty="0">
              <a:latin typeface="Century Gothic" pitchFamily="34" charset="0"/>
            </a:endParaRPr>
          </a:p>
          <a:p>
            <a:r>
              <a:rPr lang="en-GB" dirty="0" smtClean="0">
                <a:latin typeface="Century Gothic" pitchFamily="34" charset="0"/>
              </a:rPr>
              <a:t>All tortoiseshell cats are female, this is because the allele for coat colour is carried on the X chromosome.</a:t>
            </a:r>
          </a:p>
          <a:p>
            <a:endParaRPr lang="en-GB" dirty="0">
              <a:latin typeface="Century Gothic" pitchFamily="34" charset="0"/>
            </a:endParaRPr>
          </a:p>
          <a:p>
            <a:r>
              <a:rPr lang="en-GB" dirty="0" smtClean="0">
                <a:latin typeface="Century Gothic" pitchFamily="34" charset="0"/>
              </a:rPr>
              <a:t>If a female cat inherits a black allele and a ginger allele she will be tortoiseshell.</a:t>
            </a:r>
          </a:p>
          <a:p>
            <a:r>
              <a:rPr lang="en-GB" dirty="0" smtClean="0">
                <a:latin typeface="Century Gothic" pitchFamily="34" charset="0"/>
              </a:rPr>
              <a:t>X</a:t>
            </a:r>
            <a:r>
              <a:rPr lang="en-GB" baseline="30000" dirty="0" smtClean="0">
                <a:latin typeface="Century Gothic" pitchFamily="34" charset="0"/>
              </a:rPr>
              <a:t>B</a:t>
            </a:r>
            <a:r>
              <a:rPr lang="en-GB" dirty="0" smtClean="0">
                <a:latin typeface="Century Gothic" pitchFamily="34" charset="0"/>
              </a:rPr>
              <a:t>X</a:t>
            </a:r>
            <a:r>
              <a:rPr lang="en-GB" baseline="30000" dirty="0" smtClean="0">
                <a:latin typeface="Century Gothic" pitchFamily="34" charset="0"/>
              </a:rPr>
              <a:t>G</a:t>
            </a:r>
          </a:p>
          <a:p>
            <a:endParaRPr lang="en-GB" dirty="0">
              <a:latin typeface="Century Gothic" pitchFamily="34" charset="0"/>
            </a:endParaRPr>
          </a:p>
          <a:p>
            <a:r>
              <a:rPr lang="en-GB" dirty="0" smtClean="0">
                <a:latin typeface="Century Gothic" pitchFamily="34" charset="0"/>
              </a:rPr>
              <a:t>A male cat can only inherit one of these alleles so he will be either black or ginger.</a:t>
            </a:r>
          </a:p>
          <a:p>
            <a:r>
              <a:rPr lang="en-GB" dirty="0" smtClean="0">
                <a:latin typeface="Century Gothic" pitchFamily="34" charset="0"/>
              </a:rPr>
              <a:t>X</a:t>
            </a:r>
            <a:r>
              <a:rPr lang="en-GB" baseline="30000" dirty="0" smtClean="0">
                <a:latin typeface="Century Gothic" pitchFamily="34" charset="0"/>
              </a:rPr>
              <a:t>B</a:t>
            </a:r>
            <a:r>
              <a:rPr lang="en-GB" dirty="0" smtClean="0">
                <a:latin typeface="Century Gothic" pitchFamily="34" charset="0"/>
              </a:rPr>
              <a:t>Y or X</a:t>
            </a:r>
            <a:r>
              <a:rPr lang="en-GB" baseline="30000" dirty="0" smtClean="0">
                <a:latin typeface="Century Gothic" pitchFamily="34" charset="0"/>
              </a:rPr>
              <a:t>G</a:t>
            </a:r>
            <a:r>
              <a:rPr lang="en-GB" dirty="0" smtClean="0">
                <a:latin typeface="Century Gothic" pitchFamily="34" charset="0"/>
              </a:rPr>
              <a:t>Y</a:t>
            </a:r>
            <a:endParaRPr lang="en-GB" dirty="0">
              <a:latin typeface="Century Gothic" pitchFamily="34" charset="0"/>
            </a:endParaRPr>
          </a:p>
        </p:txBody>
      </p:sp>
    </p:spTree>
    <p:extLst>
      <p:ext uri="{BB962C8B-B14F-4D97-AF65-F5344CB8AC3E}">
        <p14:creationId xmlns:p14="http://schemas.microsoft.com/office/powerpoint/2010/main" val="176772715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20688"/>
            <a:ext cx="8208912" cy="3416320"/>
          </a:xfrm>
          <a:prstGeom prst="rect">
            <a:avLst/>
          </a:prstGeom>
          <a:noFill/>
        </p:spPr>
        <p:txBody>
          <a:bodyPr wrap="square" rtlCol="0">
            <a:spAutoFit/>
          </a:bodyPr>
          <a:lstStyle/>
          <a:p>
            <a:r>
              <a:rPr lang="en-GB" u="sng" dirty="0" smtClean="0">
                <a:latin typeface="Century Gothic" pitchFamily="34" charset="0"/>
              </a:rPr>
              <a:t>X Chromosome Inactivation</a:t>
            </a:r>
          </a:p>
          <a:p>
            <a:endParaRPr lang="en-GB" u="sng" dirty="0">
              <a:latin typeface="Century Gothic" pitchFamily="34" charset="0"/>
            </a:endParaRPr>
          </a:p>
          <a:p>
            <a:r>
              <a:rPr lang="en-GB" dirty="0" smtClean="0">
                <a:latin typeface="Century Gothic" pitchFamily="34" charset="0"/>
              </a:rPr>
              <a:t>Early in a female’s embryonic development, one of the X chromosomes is inactivated. This supercoils to form a </a:t>
            </a:r>
            <a:r>
              <a:rPr lang="en-GB" b="1" dirty="0" smtClean="0">
                <a:latin typeface="Century Gothic" pitchFamily="34" charset="0"/>
              </a:rPr>
              <a:t>Barr Body.</a:t>
            </a:r>
            <a:endParaRPr lang="en-GB" dirty="0" smtClean="0">
              <a:latin typeface="Century Gothic" pitchFamily="34" charset="0"/>
            </a:endParaRPr>
          </a:p>
          <a:p>
            <a:endParaRPr lang="en-GB" dirty="0">
              <a:latin typeface="Century Gothic" pitchFamily="34" charset="0"/>
            </a:endParaRPr>
          </a:p>
          <a:p>
            <a:r>
              <a:rPr lang="en-GB" dirty="0" smtClean="0">
                <a:latin typeface="Century Gothic" pitchFamily="34" charset="0"/>
              </a:rPr>
              <a:t>This occurs randomly in each cell, so all the cells that descend from that cell will have either their maternal or paternal X chromosome switched off.</a:t>
            </a:r>
          </a:p>
          <a:p>
            <a:endParaRPr lang="en-GB" dirty="0">
              <a:latin typeface="Century Gothic" pitchFamily="34" charset="0"/>
            </a:endParaRPr>
          </a:p>
          <a:p>
            <a:r>
              <a:rPr lang="en-GB" dirty="0" smtClean="0">
                <a:latin typeface="Century Gothic" pitchFamily="34" charset="0"/>
              </a:rPr>
              <a:t>Tortoiseshell cats will have a unique pattern depending upon which chromosome is switched off, as one carries the black gene and one carries the orange gene. </a:t>
            </a:r>
            <a:endParaRPr lang="en-GB" dirty="0">
              <a:latin typeface="Century Gothic" pitchFamily="34" charset="0"/>
            </a:endParaRPr>
          </a:p>
        </p:txBody>
      </p:sp>
    </p:spTree>
    <p:extLst>
      <p:ext uri="{BB962C8B-B14F-4D97-AF65-F5344CB8AC3E}">
        <p14:creationId xmlns:p14="http://schemas.microsoft.com/office/powerpoint/2010/main" val="5860405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764704"/>
            <a:ext cx="8208912" cy="1323439"/>
          </a:xfrm>
          <a:prstGeom prst="rect">
            <a:avLst/>
          </a:prstGeom>
          <a:noFill/>
        </p:spPr>
        <p:txBody>
          <a:bodyPr wrap="square" rtlCol="0">
            <a:spAutoFit/>
          </a:bodyPr>
          <a:lstStyle/>
          <a:p>
            <a:r>
              <a:rPr lang="en-GB" sz="2000" u="sng" dirty="0" smtClean="0">
                <a:latin typeface="Century Gothic" pitchFamily="34" charset="0"/>
              </a:rPr>
              <a:t>Lethal Genes</a:t>
            </a:r>
          </a:p>
          <a:p>
            <a:endParaRPr lang="en-GB" sz="2000" u="sng" dirty="0">
              <a:latin typeface="Century Gothic" pitchFamily="34" charset="0"/>
            </a:endParaRPr>
          </a:p>
          <a:p>
            <a:r>
              <a:rPr lang="en-GB" sz="2000" dirty="0" smtClean="0">
                <a:latin typeface="Century Gothic" pitchFamily="34" charset="0"/>
              </a:rPr>
              <a:t>Some genes when expressed in the homozygous condition can be fatal for the developing embryo, e.g. the </a:t>
            </a:r>
            <a:r>
              <a:rPr lang="en-GB" sz="2000" dirty="0" err="1" smtClean="0">
                <a:latin typeface="Century Gothic" pitchFamily="34" charset="0"/>
              </a:rPr>
              <a:t>manx</a:t>
            </a:r>
            <a:r>
              <a:rPr lang="en-GB" sz="2000" dirty="0" smtClean="0">
                <a:latin typeface="Century Gothic" pitchFamily="34" charset="0"/>
              </a:rPr>
              <a:t> cat</a:t>
            </a:r>
            <a:endParaRPr lang="en-GB" sz="2000" dirty="0">
              <a:latin typeface="Century Gothic"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084" y="2978712"/>
            <a:ext cx="3364954" cy="234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http://upload.wikimedia.org/wikipedia/en/3/3e/Manxcat.jpg"/>
          <p:cNvPicPr>
            <a:picLocks noChangeAspect="1" noChangeArrowheads="1"/>
          </p:cNvPicPr>
          <p:nvPr/>
        </p:nvPicPr>
        <p:blipFill>
          <a:blip r:embed="rId3" cstate="print"/>
          <a:srcRect/>
          <a:stretch>
            <a:fillRect/>
          </a:stretch>
        </p:blipFill>
        <p:spPr bwMode="auto">
          <a:xfrm>
            <a:off x="4614880" y="2420888"/>
            <a:ext cx="3637938" cy="3744416"/>
          </a:xfrm>
          <a:prstGeom prst="rect">
            <a:avLst/>
          </a:prstGeom>
          <a:noFill/>
        </p:spPr>
      </p:pic>
    </p:spTree>
    <p:extLst>
      <p:ext uri="{BB962C8B-B14F-4D97-AF65-F5344CB8AC3E}">
        <p14:creationId xmlns:p14="http://schemas.microsoft.com/office/powerpoint/2010/main" val="26724863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802" y="1628800"/>
            <a:ext cx="8208912" cy="2246769"/>
          </a:xfrm>
          <a:prstGeom prst="rect">
            <a:avLst/>
          </a:prstGeom>
          <a:noFill/>
        </p:spPr>
        <p:txBody>
          <a:bodyPr wrap="square" rtlCol="0">
            <a:spAutoFit/>
          </a:bodyPr>
          <a:lstStyle/>
          <a:p>
            <a:r>
              <a:rPr lang="en-GB" sz="2000" dirty="0">
                <a:latin typeface="Century Gothic" pitchFamily="34" charset="0"/>
              </a:rPr>
              <a:t>T</a:t>
            </a:r>
            <a:r>
              <a:rPr lang="en-GB" sz="2000" dirty="0" smtClean="0">
                <a:latin typeface="Century Gothic" pitchFamily="34" charset="0"/>
              </a:rPr>
              <a:t>he </a:t>
            </a:r>
            <a:r>
              <a:rPr lang="en-GB" sz="2000" dirty="0" err="1" smtClean="0">
                <a:latin typeface="Century Gothic" pitchFamily="34" charset="0"/>
              </a:rPr>
              <a:t>manx</a:t>
            </a:r>
            <a:r>
              <a:rPr lang="en-GB" sz="2000" dirty="0" smtClean="0">
                <a:latin typeface="Century Gothic" pitchFamily="34" charset="0"/>
              </a:rPr>
              <a:t> gene is dominant over the gene that produces a tail.</a:t>
            </a:r>
          </a:p>
          <a:p>
            <a:endParaRPr lang="en-GB" sz="2000" dirty="0">
              <a:latin typeface="Century Gothic" pitchFamily="34" charset="0"/>
            </a:endParaRPr>
          </a:p>
          <a:p>
            <a:r>
              <a:rPr lang="en-GB" sz="2000" dirty="0" smtClean="0">
                <a:latin typeface="Century Gothic" pitchFamily="34" charset="0"/>
              </a:rPr>
              <a:t>If the cat inherits a heterozygous allele combination the gene will be expressed and the cat will not have a tail.</a:t>
            </a:r>
          </a:p>
          <a:p>
            <a:endParaRPr lang="en-GB" sz="2000" dirty="0">
              <a:latin typeface="Century Gothic" pitchFamily="34" charset="0"/>
            </a:endParaRPr>
          </a:p>
          <a:p>
            <a:r>
              <a:rPr lang="en-GB" sz="2000" dirty="0" smtClean="0">
                <a:latin typeface="Century Gothic" pitchFamily="34" charset="0"/>
              </a:rPr>
              <a:t>If the cat inherits a homozygous dominant allele the combination, the foetus will not survive.</a:t>
            </a:r>
            <a:endParaRPr lang="en-GB" sz="2000" dirty="0">
              <a:latin typeface="Century Gothic" pitchFamily="34" charset="0"/>
            </a:endParaRPr>
          </a:p>
        </p:txBody>
      </p:sp>
    </p:spTree>
    <p:extLst>
      <p:ext uri="{BB962C8B-B14F-4D97-AF65-F5344CB8AC3E}">
        <p14:creationId xmlns:p14="http://schemas.microsoft.com/office/powerpoint/2010/main" val="6861347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980728"/>
            <a:ext cx="7848872" cy="5472608"/>
          </a:xfrm>
        </p:spPr>
        <p:txBody>
          <a:bodyPr>
            <a:normAutofit lnSpcReduction="10000"/>
          </a:bodyPr>
          <a:lstStyle/>
          <a:p>
            <a:r>
              <a:rPr lang="en-GB" dirty="0" smtClean="0">
                <a:solidFill>
                  <a:schemeClr val="tx1"/>
                </a:solidFill>
              </a:rPr>
              <a:t>Birds, insects like butterflies, frogs</a:t>
            </a:r>
            <a:r>
              <a:rPr lang="en-GB" dirty="0">
                <a:solidFill>
                  <a:schemeClr val="tx1"/>
                </a:solidFill>
              </a:rPr>
              <a:t> </a:t>
            </a:r>
            <a:r>
              <a:rPr lang="en-GB" dirty="0" smtClean="0">
                <a:solidFill>
                  <a:schemeClr val="tx1"/>
                </a:solidFill>
              </a:rPr>
              <a:t>and some species of fish have a different system for determining gender. In these animals it is the female gamete that determines the sex of an individual. Female gametes can either contain a Z chromosome or a W chromosome. Male gametes contain only the Z chromosome. Females of these species are ZW and males are ZZ.</a:t>
            </a:r>
          </a:p>
          <a:p>
            <a:r>
              <a:rPr lang="en-GB" dirty="0" smtClean="0">
                <a:solidFill>
                  <a:schemeClr val="tx1"/>
                </a:solidFill>
                <a:hlinkClick r:id="rId2"/>
              </a:rPr>
              <a:t>http://www.nature.com/news/2004/041025/full/news041025-1.html</a:t>
            </a:r>
            <a:endParaRPr lang="en-GB" dirty="0" smtClean="0">
              <a:solidFill>
                <a:schemeClr val="tx1"/>
              </a:solidFill>
            </a:endParaRPr>
          </a:p>
          <a:p>
            <a:endParaRPr lang="en-GB" dirty="0" smtClean="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191234103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692696"/>
            <a:ext cx="7848872" cy="1200329"/>
          </a:xfrm>
          <a:prstGeom prst="rect">
            <a:avLst/>
          </a:prstGeom>
          <a:noFill/>
        </p:spPr>
        <p:txBody>
          <a:bodyPr wrap="square" rtlCol="0">
            <a:spAutoFit/>
          </a:bodyPr>
          <a:lstStyle/>
          <a:p>
            <a:r>
              <a:rPr lang="en-GB" u="sng" dirty="0" smtClean="0">
                <a:latin typeface="Century Gothic" pitchFamily="34" charset="0"/>
              </a:rPr>
              <a:t>Questions</a:t>
            </a:r>
            <a:endParaRPr lang="en-GB" dirty="0" smtClean="0">
              <a:latin typeface="Century Gothic" pitchFamily="34" charset="0"/>
            </a:endParaRPr>
          </a:p>
          <a:p>
            <a:endParaRPr lang="en-GB" u="sng" dirty="0">
              <a:latin typeface="Century Gothic" pitchFamily="34" charset="0"/>
            </a:endParaRPr>
          </a:p>
          <a:p>
            <a:r>
              <a:rPr lang="en-GB" dirty="0" smtClean="0">
                <a:latin typeface="Century Gothic" pitchFamily="34" charset="0"/>
              </a:rPr>
              <a:t>1. The genotype and phenotype of certain cat coat colours are shown in the table: </a:t>
            </a:r>
            <a:endParaRPr lang="en-GB" dirty="0">
              <a:latin typeface="Century Gothic" pitchFamily="34" charset="0"/>
            </a:endParaRPr>
          </a:p>
        </p:txBody>
      </p:sp>
      <p:graphicFrame>
        <p:nvGraphicFramePr>
          <p:cNvPr id="3" name="Table 2"/>
          <p:cNvGraphicFramePr>
            <a:graphicFrameLocks noGrp="1"/>
          </p:cNvGraphicFramePr>
          <p:nvPr>
            <p:extLst/>
          </p:nvPr>
        </p:nvGraphicFramePr>
        <p:xfrm>
          <a:off x="2915816" y="1893025"/>
          <a:ext cx="4968553" cy="1854200"/>
        </p:xfrm>
        <a:graphic>
          <a:graphicData uri="http://schemas.openxmlformats.org/drawingml/2006/table">
            <a:tbl>
              <a:tblPr firstRow="1" bandRow="1">
                <a:tableStyleId>{3B4B98B0-60AC-42C2-AFA5-B58CD77FA1E5}</a:tableStyleId>
              </a:tblPr>
              <a:tblGrid>
                <a:gridCol w="1894703"/>
                <a:gridCol w="1894703"/>
                <a:gridCol w="1179147"/>
              </a:tblGrid>
              <a:tr h="370840">
                <a:tc rowSpan="2">
                  <a:txBody>
                    <a:bodyPr/>
                    <a:lstStyle/>
                    <a:p>
                      <a:r>
                        <a:rPr lang="en-GB" dirty="0" smtClean="0">
                          <a:latin typeface="Century Gothic" pitchFamily="34" charset="0"/>
                        </a:rPr>
                        <a:t>Phenotype</a:t>
                      </a:r>
                      <a:endParaRPr lang="en-GB" dirty="0">
                        <a:latin typeface="Century Gothic" pitchFamily="34" charset="0"/>
                      </a:endParaRPr>
                    </a:p>
                  </a:txBody>
                  <a:tcPr/>
                </a:tc>
                <a:tc gridSpan="2">
                  <a:txBody>
                    <a:bodyPr/>
                    <a:lstStyle/>
                    <a:p>
                      <a:r>
                        <a:rPr lang="en-GB" dirty="0" smtClean="0">
                          <a:latin typeface="Century Gothic" pitchFamily="34" charset="0"/>
                        </a:rPr>
                        <a:t>Genotype</a:t>
                      </a:r>
                      <a:endParaRPr lang="en-GB" dirty="0">
                        <a:latin typeface="Century Gothic" pitchFamily="34" charset="0"/>
                      </a:endParaRPr>
                    </a:p>
                  </a:txBody>
                  <a:tcPr/>
                </a:tc>
                <a:tc hMerge="1">
                  <a:txBody>
                    <a:bodyPr/>
                    <a:lstStyle/>
                    <a:p>
                      <a:endParaRPr lang="en-GB" dirty="0"/>
                    </a:p>
                  </a:txBody>
                  <a:tcPr/>
                </a:tc>
              </a:tr>
              <a:tr h="370840">
                <a:tc vMerge="1">
                  <a:txBody>
                    <a:bodyPr/>
                    <a:lstStyle/>
                    <a:p>
                      <a:endParaRPr lang="en-GB" dirty="0"/>
                    </a:p>
                  </a:txBody>
                  <a:tcPr/>
                </a:tc>
                <a:tc>
                  <a:txBody>
                    <a:bodyPr/>
                    <a:lstStyle/>
                    <a:p>
                      <a:r>
                        <a:rPr lang="en-GB" dirty="0" smtClean="0">
                          <a:latin typeface="Century Gothic" pitchFamily="34" charset="0"/>
                        </a:rPr>
                        <a:t>Male </a:t>
                      </a:r>
                      <a:endParaRPr lang="en-GB" dirty="0">
                        <a:latin typeface="Century Gothic" pitchFamily="34" charset="0"/>
                      </a:endParaRPr>
                    </a:p>
                  </a:txBody>
                  <a:tcPr/>
                </a:tc>
                <a:tc>
                  <a:txBody>
                    <a:bodyPr/>
                    <a:lstStyle/>
                    <a:p>
                      <a:r>
                        <a:rPr lang="en-GB" dirty="0" smtClean="0">
                          <a:latin typeface="Century Gothic" pitchFamily="34" charset="0"/>
                        </a:rPr>
                        <a:t>Female</a:t>
                      </a:r>
                      <a:endParaRPr lang="en-GB" dirty="0">
                        <a:latin typeface="Century Gothic" pitchFamily="34" charset="0"/>
                      </a:endParaRPr>
                    </a:p>
                  </a:txBody>
                  <a:tcPr/>
                </a:tc>
              </a:tr>
              <a:tr h="370840">
                <a:tc>
                  <a:txBody>
                    <a:bodyPr/>
                    <a:lstStyle/>
                    <a:p>
                      <a:r>
                        <a:rPr lang="en-GB" dirty="0" smtClean="0">
                          <a:latin typeface="Century Gothic" pitchFamily="34" charset="0"/>
                        </a:rPr>
                        <a:t>Black</a:t>
                      </a:r>
                      <a:endParaRPr lang="en-GB" dirty="0">
                        <a:latin typeface="Century Gothic" pitchFamily="34" charset="0"/>
                      </a:endParaRPr>
                    </a:p>
                  </a:txBody>
                  <a:tcPr/>
                </a:tc>
                <a:tc>
                  <a:txBody>
                    <a:bodyPr/>
                    <a:lstStyle/>
                    <a:p>
                      <a:r>
                        <a:rPr lang="en-GB" dirty="0" err="1" smtClean="0">
                          <a:latin typeface="Century Gothic" pitchFamily="34" charset="0"/>
                        </a:rPr>
                        <a:t>X</a:t>
                      </a:r>
                      <a:r>
                        <a:rPr lang="en-GB" baseline="30000" dirty="0" err="1" smtClean="0">
                          <a:latin typeface="Century Gothic" pitchFamily="34" charset="0"/>
                        </a:rPr>
                        <a:t>g</a:t>
                      </a:r>
                      <a:r>
                        <a:rPr lang="en-GB" dirty="0" err="1" smtClean="0">
                          <a:latin typeface="Century Gothic" pitchFamily="34" charset="0"/>
                        </a:rPr>
                        <a:t>Y</a:t>
                      </a:r>
                      <a:endParaRPr lang="en-GB" dirty="0">
                        <a:latin typeface="Century Gothic" pitchFamily="34" charset="0"/>
                      </a:endParaRPr>
                    </a:p>
                  </a:txBody>
                  <a:tcPr/>
                </a:tc>
                <a:tc>
                  <a:txBody>
                    <a:bodyPr/>
                    <a:lstStyle/>
                    <a:p>
                      <a:r>
                        <a:rPr lang="en-GB" dirty="0" err="1" smtClean="0">
                          <a:latin typeface="Century Gothic" pitchFamily="34" charset="0"/>
                        </a:rPr>
                        <a:t>X</a:t>
                      </a:r>
                      <a:r>
                        <a:rPr lang="en-GB" baseline="30000" dirty="0" err="1" smtClean="0">
                          <a:latin typeface="Century Gothic" pitchFamily="34" charset="0"/>
                        </a:rPr>
                        <a:t>g</a:t>
                      </a:r>
                      <a:r>
                        <a:rPr lang="en-GB" dirty="0" err="1" smtClean="0">
                          <a:latin typeface="Century Gothic" pitchFamily="34" charset="0"/>
                        </a:rPr>
                        <a:t>X</a:t>
                      </a:r>
                      <a:r>
                        <a:rPr lang="en-GB" baseline="30000" dirty="0" err="1" smtClean="0">
                          <a:latin typeface="Century Gothic" pitchFamily="34" charset="0"/>
                        </a:rPr>
                        <a:t>g</a:t>
                      </a:r>
                      <a:endParaRPr lang="en-GB" baseline="30000" dirty="0">
                        <a:latin typeface="Century Gothic" pitchFamily="34" charset="0"/>
                      </a:endParaRPr>
                    </a:p>
                  </a:txBody>
                  <a:tcPr/>
                </a:tc>
              </a:tr>
              <a:tr h="370840">
                <a:tc>
                  <a:txBody>
                    <a:bodyPr/>
                    <a:lstStyle/>
                    <a:p>
                      <a:r>
                        <a:rPr lang="en-GB" dirty="0" smtClean="0">
                          <a:latin typeface="Century Gothic" pitchFamily="34" charset="0"/>
                        </a:rPr>
                        <a:t>Ginger</a:t>
                      </a:r>
                      <a:endParaRPr lang="en-GB" dirty="0">
                        <a:latin typeface="Century Gothic" pitchFamily="34" charset="0"/>
                      </a:endParaRPr>
                    </a:p>
                  </a:txBody>
                  <a:tcPr/>
                </a:tc>
                <a:tc>
                  <a:txBody>
                    <a:bodyPr/>
                    <a:lstStyle/>
                    <a:p>
                      <a:r>
                        <a:rPr lang="en-GB" dirty="0" smtClean="0">
                          <a:latin typeface="Century Gothic" pitchFamily="34" charset="0"/>
                        </a:rPr>
                        <a:t>X</a:t>
                      </a:r>
                      <a:r>
                        <a:rPr lang="en-GB" baseline="30000" dirty="0" smtClean="0">
                          <a:latin typeface="Century Gothic" pitchFamily="34" charset="0"/>
                        </a:rPr>
                        <a:t>G</a:t>
                      </a:r>
                      <a:r>
                        <a:rPr lang="en-GB" dirty="0" smtClean="0">
                          <a:latin typeface="Century Gothic" pitchFamily="34" charset="0"/>
                        </a:rPr>
                        <a:t>Y</a:t>
                      </a:r>
                      <a:endParaRPr lang="en-GB" dirty="0">
                        <a:latin typeface="Century Gothic" pitchFamily="34" charset="0"/>
                      </a:endParaRPr>
                    </a:p>
                  </a:txBody>
                  <a:tcPr/>
                </a:tc>
                <a:tc>
                  <a:txBody>
                    <a:bodyPr/>
                    <a:lstStyle/>
                    <a:p>
                      <a:r>
                        <a:rPr lang="en-GB" dirty="0" smtClean="0">
                          <a:latin typeface="Century Gothic" pitchFamily="34" charset="0"/>
                        </a:rPr>
                        <a:t>X</a:t>
                      </a:r>
                      <a:r>
                        <a:rPr lang="en-GB" baseline="30000" dirty="0" smtClean="0">
                          <a:latin typeface="Century Gothic" pitchFamily="34" charset="0"/>
                        </a:rPr>
                        <a:t>G</a:t>
                      </a:r>
                      <a:r>
                        <a:rPr lang="en-GB" dirty="0" smtClean="0">
                          <a:latin typeface="Century Gothic" pitchFamily="34" charset="0"/>
                        </a:rPr>
                        <a:t>X</a:t>
                      </a:r>
                      <a:r>
                        <a:rPr lang="en-GB" baseline="30000" dirty="0" smtClean="0">
                          <a:latin typeface="Century Gothic" pitchFamily="34" charset="0"/>
                        </a:rPr>
                        <a:t>G</a:t>
                      </a:r>
                      <a:endParaRPr lang="en-GB" baseline="30000" dirty="0">
                        <a:latin typeface="Century Gothic" pitchFamily="34" charset="0"/>
                      </a:endParaRPr>
                    </a:p>
                  </a:txBody>
                  <a:tcPr/>
                </a:tc>
              </a:tr>
              <a:tr h="370840">
                <a:tc>
                  <a:txBody>
                    <a:bodyPr/>
                    <a:lstStyle/>
                    <a:p>
                      <a:r>
                        <a:rPr lang="en-GB" dirty="0" smtClean="0">
                          <a:latin typeface="Century Gothic" pitchFamily="34" charset="0"/>
                        </a:rPr>
                        <a:t>Tortoiseshell</a:t>
                      </a:r>
                      <a:endParaRPr lang="en-GB" dirty="0">
                        <a:latin typeface="Century Gothic" pitchFamily="34" charset="0"/>
                      </a:endParaRPr>
                    </a:p>
                  </a:txBody>
                  <a:tcPr/>
                </a:tc>
                <a:tc>
                  <a:txBody>
                    <a:bodyPr/>
                    <a:lstStyle/>
                    <a:p>
                      <a:r>
                        <a:rPr lang="en-GB" dirty="0" smtClean="0">
                          <a:latin typeface="Century Gothic" pitchFamily="34" charset="0"/>
                        </a:rPr>
                        <a:t>-</a:t>
                      </a:r>
                      <a:endParaRPr lang="en-GB" dirty="0">
                        <a:latin typeface="Century Gothic" pitchFamily="34" charset="0"/>
                      </a:endParaRPr>
                    </a:p>
                  </a:txBody>
                  <a:tcPr/>
                </a:tc>
                <a:tc>
                  <a:txBody>
                    <a:bodyPr/>
                    <a:lstStyle/>
                    <a:p>
                      <a:r>
                        <a:rPr lang="en-GB" dirty="0" err="1" smtClean="0">
                          <a:latin typeface="Century Gothic" pitchFamily="34" charset="0"/>
                        </a:rPr>
                        <a:t>X</a:t>
                      </a:r>
                      <a:r>
                        <a:rPr lang="en-GB" baseline="30000" dirty="0" err="1" smtClean="0">
                          <a:latin typeface="Century Gothic" pitchFamily="34" charset="0"/>
                        </a:rPr>
                        <a:t>G</a:t>
                      </a:r>
                      <a:r>
                        <a:rPr lang="en-GB" dirty="0" err="1" smtClean="0">
                          <a:latin typeface="Century Gothic" pitchFamily="34" charset="0"/>
                        </a:rPr>
                        <a:t>X</a:t>
                      </a:r>
                      <a:r>
                        <a:rPr lang="en-GB" baseline="30000" dirty="0" err="1" smtClean="0">
                          <a:latin typeface="Century Gothic" pitchFamily="34" charset="0"/>
                        </a:rPr>
                        <a:t>g</a:t>
                      </a:r>
                      <a:endParaRPr lang="en-GB" baseline="30000" dirty="0">
                        <a:latin typeface="Century Gothic" pitchFamily="34" charset="0"/>
                      </a:endParaRPr>
                    </a:p>
                  </a:txBody>
                  <a:tcPr/>
                </a:tc>
              </a:tr>
            </a:tbl>
          </a:graphicData>
        </a:graphic>
      </p:graphicFrame>
      <p:sp>
        <p:nvSpPr>
          <p:cNvPr id="4" name="TextBox 3"/>
          <p:cNvSpPr txBox="1"/>
          <p:nvPr/>
        </p:nvSpPr>
        <p:spPr>
          <a:xfrm>
            <a:off x="611560" y="4005064"/>
            <a:ext cx="7560840" cy="2031325"/>
          </a:xfrm>
          <a:prstGeom prst="rect">
            <a:avLst/>
          </a:prstGeom>
          <a:noFill/>
        </p:spPr>
        <p:txBody>
          <a:bodyPr wrap="square" rtlCol="0">
            <a:spAutoFit/>
          </a:bodyPr>
          <a:lstStyle/>
          <a:p>
            <a:r>
              <a:rPr lang="en-GB" dirty="0" smtClean="0">
                <a:latin typeface="Century Gothic" pitchFamily="34" charset="0"/>
              </a:rPr>
              <a:t>A breeder has a number of black, ginger, and tortoiseshell cats.</a:t>
            </a:r>
          </a:p>
          <a:p>
            <a:endParaRPr lang="en-GB" dirty="0" smtClean="0">
              <a:latin typeface="Century Gothic" pitchFamily="34" charset="0"/>
            </a:endParaRPr>
          </a:p>
          <a:p>
            <a:pPr marL="342900" indent="-342900">
              <a:buAutoNum type="alphaLcParenR"/>
            </a:pPr>
            <a:r>
              <a:rPr lang="en-GB" dirty="0" smtClean="0">
                <a:latin typeface="Century Gothic" pitchFamily="34" charset="0"/>
              </a:rPr>
              <a:t>If she wants all the female kittens to be tortoiseshell, what are the genotypes and phenotypes of the parents she should use?</a:t>
            </a:r>
          </a:p>
          <a:p>
            <a:pPr marL="342900" indent="-342900">
              <a:buAutoNum type="alphaLcParenR"/>
            </a:pPr>
            <a:endParaRPr lang="en-GB" dirty="0" smtClean="0">
              <a:latin typeface="Century Gothic" pitchFamily="34" charset="0"/>
            </a:endParaRPr>
          </a:p>
          <a:p>
            <a:pPr marL="342900" indent="-342900">
              <a:buAutoNum type="alphaLcParenR"/>
            </a:pPr>
            <a:r>
              <a:rPr lang="en-GB" dirty="0" smtClean="0">
                <a:latin typeface="Century Gothic" pitchFamily="34" charset="0"/>
              </a:rPr>
              <a:t>What will be the phenotypes of the male kittens in the crosses you have suggested?</a:t>
            </a:r>
            <a:endParaRPr lang="en-GB" dirty="0">
              <a:latin typeface="Century Gothic" pitchFamily="34" charset="0"/>
            </a:endParaRPr>
          </a:p>
        </p:txBody>
      </p:sp>
    </p:spTree>
    <p:extLst>
      <p:ext uri="{BB962C8B-B14F-4D97-AF65-F5344CB8AC3E}">
        <p14:creationId xmlns:p14="http://schemas.microsoft.com/office/powerpoint/2010/main" val="21981868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55563" y="46038"/>
            <a:ext cx="8978900" cy="6424612"/>
          </a:xfrm>
          <a:prstGeom prst="rect">
            <a:avLst/>
          </a:prstGeom>
          <a:noFill/>
          <a:ln w="9525">
            <a:noFill/>
            <a:miter lim="800000"/>
            <a:headEnd/>
            <a:tailEnd/>
          </a:ln>
        </p:spPr>
      </p:pic>
    </p:spTree>
    <p:extLst>
      <p:ext uri="{BB962C8B-B14F-4D97-AF65-F5344CB8AC3E}">
        <p14:creationId xmlns:p14="http://schemas.microsoft.com/office/powerpoint/2010/main" val="304219385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57150" y="57150"/>
            <a:ext cx="8977313" cy="6477000"/>
          </a:xfrm>
          <a:prstGeom prst="rect">
            <a:avLst/>
          </a:prstGeom>
          <a:noFill/>
          <a:ln w="9525">
            <a:noFill/>
            <a:miter lim="800000"/>
            <a:headEnd/>
            <a:tailEnd/>
          </a:ln>
        </p:spPr>
      </p:pic>
    </p:spTree>
    <p:extLst>
      <p:ext uri="{BB962C8B-B14F-4D97-AF65-F5344CB8AC3E}">
        <p14:creationId xmlns:p14="http://schemas.microsoft.com/office/powerpoint/2010/main" val="28136687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9525" y="46038"/>
            <a:ext cx="9067800" cy="6526212"/>
          </a:xfrm>
          <a:prstGeom prst="rect">
            <a:avLst/>
          </a:prstGeom>
          <a:noFill/>
          <a:ln w="9525">
            <a:noFill/>
            <a:miter lim="800000"/>
            <a:headEnd/>
            <a:tailEnd/>
          </a:ln>
        </p:spPr>
      </p:pic>
    </p:spTree>
    <p:extLst>
      <p:ext uri="{BB962C8B-B14F-4D97-AF65-F5344CB8AC3E}">
        <p14:creationId xmlns:p14="http://schemas.microsoft.com/office/powerpoint/2010/main" val="28380034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6988" y="46038"/>
            <a:ext cx="9117012" cy="6573837"/>
          </a:xfrm>
          <a:prstGeom prst="rect">
            <a:avLst/>
          </a:prstGeom>
          <a:noFill/>
          <a:ln w="9525">
            <a:noFill/>
            <a:miter lim="800000"/>
            <a:headEnd/>
            <a:tailEnd/>
          </a:ln>
        </p:spPr>
      </p:pic>
    </p:spTree>
    <p:extLst>
      <p:ext uri="{BB962C8B-B14F-4D97-AF65-F5344CB8AC3E}">
        <p14:creationId xmlns:p14="http://schemas.microsoft.com/office/powerpoint/2010/main" val="1070715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a:solidFill>
                  <a:srgbClr val="9933FF"/>
                </a:solidFill>
                <a:latin typeface="Comic Sans MS" pitchFamily="66" charset="0"/>
              </a:rPr>
              <a:t>Genes</a:t>
            </a:r>
            <a:endParaRPr lang="en-US">
              <a:solidFill>
                <a:srgbClr val="9933FF"/>
              </a:solidFill>
              <a:latin typeface="Comic Sans MS" pitchFamily="66" charset="0"/>
            </a:endParaRPr>
          </a:p>
        </p:txBody>
      </p:sp>
      <p:sp>
        <p:nvSpPr>
          <p:cNvPr id="14339" name="Rectangle 3"/>
          <p:cNvSpPr>
            <a:spLocks noGrp="1" noChangeArrowheads="1"/>
          </p:cNvSpPr>
          <p:nvPr>
            <p:ph type="body" idx="1"/>
          </p:nvPr>
        </p:nvSpPr>
        <p:spPr/>
        <p:txBody>
          <a:bodyPr/>
          <a:lstStyle/>
          <a:p>
            <a:r>
              <a:rPr lang="en-GB" dirty="0"/>
              <a:t>Each of your chromosomes contains thousands of </a:t>
            </a:r>
            <a:r>
              <a:rPr lang="en-GB" dirty="0">
                <a:solidFill>
                  <a:srgbClr val="FF3399"/>
                </a:solidFill>
              </a:rPr>
              <a:t>genes</a:t>
            </a:r>
            <a:r>
              <a:rPr lang="en-GB" dirty="0"/>
              <a:t>.</a:t>
            </a:r>
          </a:p>
          <a:p>
            <a:r>
              <a:rPr lang="en-GB" dirty="0"/>
              <a:t>Each gene is a small section of DNA and controls a different characteristic.</a:t>
            </a:r>
          </a:p>
          <a:p>
            <a:r>
              <a:rPr lang="en-GB" dirty="0"/>
              <a:t>The chromosomes are organised so that the genes controlling the same things are in the same </a:t>
            </a:r>
            <a:r>
              <a:rPr lang="en-GB" dirty="0" smtClean="0"/>
              <a:t>place (locus)</a:t>
            </a:r>
            <a:endParaRPr lang="en-GB" dirty="0"/>
          </a:p>
          <a:p>
            <a:endParaRPr lang="en-US" dirty="0"/>
          </a:p>
        </p:txBody>
      </p:sp>
      <p:sp>
        <p:nvSpPr>
          <p:cNvPr id="14340" name="Oval 4"/>
          <p:cNvSpPr>
            <a:spLocks noChangeArrowheads="1"/>
          </p:cNvSpPr>
          <p:nvPr/>
        </p:nvSpPr>
        <p:spPr bwMode="auto">
          <a:xfrm>
            <a:off x="2195513" y="5300663"/>
            <a:ext cx="215900" cy="122396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4341" name="Oval 5"/>
          <p:cNvSpPr>
            <a:spLocks noChangeArrowheads="1"/>
          </p:cNvSpPr>
          <p:nvPr/>
        </p:nvSpPr>
        <p:spPr bwMode="auto">
          <a:xfrm>
            <a:off x="3348038" y="5300663"/>
            <a:ext cx="215900" cy="122396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4342" name="Oval 6"/>
          <p:cNvSpPr>
            <a:spLocks noChangeArrowheads="1"/>
          </p:cNvSpPr>
          <p:nvPr/>
        </p:nvSpPr>
        <p:spPr bwMode="auto">
          <a:xfrm>
            <a:off x="5003800" y="5300663"/>
            <a:ext cx="215900" cy="122396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4343" name="Oval 7"/>
          <p:cNvSpPr>
            <a:spLocks noChangeArrowheads="1"/>
          </p:cNvSpPr>
          <p:nvPr/>
        </p:nvSpPr>
        <p:spPr bwMode="auto">
          <a:xfrm>
            <a:off x="5219700" y="5300663"/>
            <a:ext cx="215900" cy="122396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4344" name="Rectangle 8"/>
          <p:cNvSpPr>
            <a:spLocks noChangeArrowheads="1"/>
          </p:cNvSpPr>
          <p:nvPr/>
        </p:nvSpPr>
        <p:spPr bwMode="auto">
          <a:xfrm>
            <a:off x="5003800" y="5661025"/>
            <a:ext cx="215900" cy="73025"/>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14345" name="Rectangle 9"/>
          <p:cNvSpPr>
            <a:spLocks noChangeArrowheads="1"/>
          </p:cNvSpPr>
          <p:nvPr/>
        </p:nvSpPr>
        <p:spPr bwMode="auto">
          <a:xfrm>
            <a:off x="5219700" y="5661025"/>
            <a:ext cx="215900" cy="73025"/>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14346" name="Rectangle 10"/>
          <p:cNvSpPr>
            <a:spLocks noChangeArrowheads="1"/>
          </p:cNvSpPr>
          <p:nvPr/>
        </p:nvSpPr>
        <p:spPr bwMode="auto">
          <a:xfrm>
            <a:off x="3348038" y="5661025"/>
            <a:ext cx="215900" cy="73025"/>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14347" name="Rectangle 11"/>
          <p:cNvSpPr>
            <a:spLocks noChangeArrowheads="1"/>
          </p:cNvSpPr>
          <p:nvPr/>
        </p:nvSpPr>
        <p:spPr bwMode="auto">
          <a:xfrm>
            <a:off x="2195513" y="5661025"/>
            <a:ext cx="215900" cy="73025"/>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14348" name="Rectangle 12"/>
          <p:cNvSpPr>
            <a:spLocks noChangeArrowheads="1"/>
          </p:cNvSpPr>
          <p:nvPr/>
        </p:nvSpPr>
        <p:spPr bwMode="auto">
          <a:xfrm>
            <a:off x="5219700" y="5876925"/>
            <a:ext cx="215900" cy="73025"/>
          </a:xfrm>
          <a:prstGeom prst="rect">
            <a:avLst/>
          </a:prstGeom>
          <a:solidFill>
            <a:srgbClr val="FFFF00"/>
          </a:solidFill>
          <a:ln w="9525">
            <a:solidFill>
              <a:schemeClr val="tx1"/>
            </a:solidFill>
            <a:miter lim="800000"/>
            <a:headEnd/>
            <a:tailEnd/>
          </a:ln>
          <a:effectLst/>
        </p:spPr>
        <p:txBody>
          <a:bodyPr wrap="none" anchor="ctr"/>
          <a:lstStyle/>
          <a:p>
            <a:endParaRPr lang="en-GB"/>
          </a:p>
        </p:txBody>
      </p:sp>
      <p:sp>
        <p:nvSpPr>
          <p:cNvPr id="14349" name="Rectangle 13"/>
          <p:cNvSpPr>
            <a:spLocks noChangeArrowheads="1"/>
          </p:cNvSpPr>
          <p:nvPr/>
        </p:nvSpPr>
        <p:spPr bwMode="auto">
          <a:xfrm>
            <a:off x="5003800" y="5876925"/>
            <a:ext cx="215900" cy="73025"/>
          </a:xfrm>
          <a:prstGeom prst="rect">
            <a:avLst/>
          </a:prstGeom>
          <a:solidFill>
            <a:srgbClr val="FFFF00"/>
          </a:solidFill>
          <a:ln w="9525">
            <a:solidFill>
              <a:schemeClr val="tx1"/>
            </a:solidFill>
            <a:miter lim="800000"/>
            <a:headEnd/>
            <a:tailEnd/>
          </a:ln>
          <a:effectLst/>
        </p:spPr>
        <p:txBody>
          <a:bodyPr wrap="none" anchor="ctr"/>
          <a:lstStyle/>
          <a:p>
            <a:endParaRPr lang="en-GB"/>
          </a:p>
        </p:txBody>
      </p:sp>
      <p:sp>
        <p:nvSpPr>
          <p:cNvPr id="14350" name="Rectangle 14"/>
          <p:cNvSpPr>
            <a:spLocks noChangeArrowheads="1"/>
          </p:cNvSpPr>
          <p:nvPr/>
        </p:nvSpPr>
        <p:spPr bwMode="auto">
          <a:xfrm>
            <a:off x="3348038" y="5876925"/>
            <a:ext cx="215900" cy="73025"/>
          </a:xfrm>
          <a:prstGeom prst="rect">
            <a:avLst/>
          </a:prstGeom>
          <a:solidFill>
            <a:srgbClr val="FFFF00"/>
          </a:solidFill>
          <a:ln w="9525">
            <a:solidFill>
              <a:schemeClr val="tx1"/>
            </a:solidFill>
            <a:miter lim="800000"/>
            <a:headEnd/>
            <a:tailEnd/>
          </a:ln>
          <a:effectLst/>
        </p:spPr>
        <p:txBody>
          <a:bodyPr wrap="none" anchor="ctr"/>
          <a:lstStyle/>
          <a:p>
            <a:endParaRPr lang="en-GB"/>
          </a:p>
        </p:txBody>
      </p:sp>
      <p:sp>
        <p:nvSpPr>
          <p:cNvPr id="14351" name="Rectangle 15"/>
          <p:cNvSpPr>
            <a:spLocks noChangeArrowheads="1"/>
          </p:cNvSpPr>
          <p:nvPr/>
        </p:nvSpPr>
        <p:spPr bwMode="auto">
          <a:xfrm>
            <a:off x="2195513" y="5876925"/>
            <a:ext cx="215900" cy="73025"/>
          </a:xfrm>
          <a:prstGeom prst="rect">
            <a:avLst/>
          </a:prstGeom>
          <a:solidFill>
            <a:srgbClr val="FFFF00"/>
          </a:solidFill>
          <a:ln w="9525">
            <a:solidFill>
              <a:schemeClr val="tx1"/>
            </a:solidFill>
            <a:miter lim="800000"/>
            <a:headEnd/>
            <a:tailEnd/>
          </a:ln>
          <a:effectLst/>
        </p:spPr>
        <p:txBody>
          <a:bodyPr wrap="none" anchor="ctr"/>
          <a:lstStyle/>
          <a:p>
            <a:endParaRPr lang="en-GB"/>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6513" y="36513"/>
            <a:ext cx="9037637" cy="6345237"/>
          </a:xfrm>
          <a:prstGeom prst="rect">
            <a:avLst/>
          </a:prstGeom>
          <a:noFill/>
          <a:ln w="9525">
            <a:noFill/>
            <a:miter lim="800000"/>
            <a:headEnd/>
            <a:tailEnd/>
          </a:ln>
        </p:spPr>
      </p:pic>
    </p:spTree>
    <p:extLst>
      <p:ext uri="{BB962C8B-B14F-4D97-AF65-F5344CB8AC3E}">
        <p14:creationId xmlns:p14="http://schemas.microsoft.com/office/powerpoint/2010/main" val="128853908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9050" y="26988"/>
            <a:ext cx="8991600" cy="6426200"/>
          </a:xfrm>
          <a:prstGeom prst="rect">
            <a:avLst/>
          </a:prstGeom>
          <a:noFill/>
          <a:ln w="9525">
            <a:noFill/>
            <a:miter lim="800000"/>
            <a:headEnd/>
            <a:tailEnd/>
          </a:ln>
        </p:spPr>
      </p:pic>
    </p:spTree>
    <p:extLst>
      <p:ext uri="{BB962C8B-B14F-4D97-AF65-F5344CB8AC3E}">
        <p14:creationId xmlns:p14="http://schemas.microsoft.com/office/powerpoint/2010/main" val="365970732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2075" y="73025"/>
            <a:ext cx="8978900" cy="6473825"/>
          </a:xfrm>
          <a:prstGeom prst="rect">
            <a:avLst/>
          </a:prstGeom>
          <a:noFill/>
          <a:ln w="9525">
            <a:noFill/>
            <a:miter lim="800000"/>
            <a:headEnd/>
            <a:tailEnd/>
          </a:ln>
        </p:spPr>
      </p:pic>
    </p:spTree>
    <p:extLst>
      <p:ext uri="{BB962C8B-B14F-4D97-AF65-F5344CB8AC3E}">
        <p14:creationId xmlns:p14="http://schemas.microsoft.com/office/powerpoint/2010/main" val="493807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52400" y="152400"/>
            <a:ext cx="8867775" cy="6324600"/>
          </a:xfrm>
          <a:prstGeom prst="rect">
            <a:avLst/>
          </a:prstGeom>
          <a:noFill/>
          <a:ln w="9525">
            <a:noFill/>
            <a:miter lim="800000"/>
            <a:headEnd/>
            <a:tailEnd/>
          </a:ln>
        </p:spPr>
      </p:pic>
      <p:sp>
        <p:nvSpPr>
          <p:cNvPr id="4" name="TextBox 3"/>
          <p:cNvSpPr txBox="1"/>
          <p:nvPr/>
        </p:nvSpPr>
        <p:spPr>
          <a:xfrm>
            <a:off x="3851920" y="2132856"/>
            <a:ext cx="1656184" cy="1754326"/>
          </a:xfrm>
          <a:prstGeom prst="rect">
            <a:avLst/>
          </a:prstGeom>
          <a:noFill/>
        </p:spPr>
        <p:txBody>
          <a:bodyPr wrap="square" rtlCol="0">
            <a:spAutoFit/>
          </a:bodyPr>
          <a:lstStyle/>
          <a:p>
            <a:r>
              <a:rPr lang="en-GB" dirty="0" smtClean="0">
                <a:hlinkClick r:id="rId3"/>
              </a:rPr>
              <a:t>http://www.youtube.com/watch?v=vtW3dMZLrtE&amp;feature=relmfu</a:t>
            </a:r>
            <a:endParaRPr lang="en-GB" dirty="0" smtClean="0"/>
          </a:p>
          <a:p>
            <a:endParaRPr lang="en-GB" dirty="0"/>
          </a:p>
        </p:txBody>
      </p:sp>
    </p:spTree>
    <p:extLst>
      <p:ext uri="{BB962C8B-B14F-4D97-AF65-F5344CB8AC3E}">
        <p14:creationId xmlns:p14="http://schemas.microsoft.com/office/powerpoint/2010/main" val="19075804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76200" y="152400"/>
            <a:ext cx="8953500" cy="6248400"/>
          </a:xfrm>
          <a:prstGeom prst="rect">
            <a:avLst/>
          </a:prstGeom>
          <a:noFill/>
          <a:ln w="9525">
            <a:noFill/>
            <a:miter lim="800000"/>
            <a:headEnd/>
            <a:tailEnd/>
          </a:ln>
        </p:spPr>
      </p:pic>
    </p:spTree>
    <p:extLst>
      <p:ext uri="{BB962C8B-B14F-4D97-AF65-F5344CB8AC3E}">
        <p14:creationId xmlns:p14="http://schemas.microsoft.com/office/powerpoint/2010/main" val="239590332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3338" y="85725"/>
            <a:ext cx="9001125" cy="6324600"/>
          </a:xfrm>
          <a:prstGeom prst="rect">
            <a:avLst/>
          </a:prstGeom>
          <a:noFill/>
          <a:ln w="9525">
            <a:noFill/>
            <a:miter lim="800000"/>
            <a:headEnd/>
            <a:tailEnd/>
          </a:ln>
        </p:spPr>
      </p:pic>
    </p:spTree>
    <p:extLst>
      <p:ext uri="{BB962C8B-B14F-4D97-AF65-F5344CB8AC3E}">
        <p14:creationId xmlns:p14="http://schemas.microsoft.com/office/powerpoint/2010/main" val="88673075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6513" y="46038"/>
            <a:ext cx="9050337" cy="6345237"/>
          </a:xfrm>
          <a:prstGeom prst="rect">
            <a:avLst/>
          </a:prstGeom>
          <a:noFill/>
          <a:ln w="9525">
            <a:noFill/>
            <a:miter lim="800000"/>
            <a:headEnd/>
            <a:tailEnd/>
          </a:ln>
        </p:spPr>
      </p:pic>
    </p:spTree>
    <p:extLst>
      <p:ext uri="{BB962C8B-B14F-4D97-AF65-F5344CB8AC3E}">
        <p14:creationId xmlns:p14="http://schemas.microsoft.com/office/powerpoint/2010/main" val="40608297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52400" y="111125"/>
            <a:ext cx="8788400" cy="6365875"/>
          </a:xfrm>
          <a:prstGeom prst="rect">
            <a:avLst/>
          </a:prstGeom>
          <a:noFill/>
          <a:ln w="9525">
            <a:noFill/>
            <a:miter lim="800000"/>
            <a:headEnd/>
            <a:tailEnd/>
          </a:ln>
        </p:spPr>
      </p:pic>
    </p:spTree>
    <p:extLst>
      <p:ext uri="{BB962C8B-B14F-4D97-AF65-F5344CB8AC3E}">
        <p14:creationId xmlns:p14="http://schemas.microsoft.com/office/powerpoint/2010/main" val="116838418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9525" y="46038"/>
            <a:ext cx="9109075" cy="6510337"/>
          </a:xfrm>
          <a:prstGeom prst="rect">
            <a:avLst/>
          </a:prstGeom>
          <a:noFill/>
          <a:ln w="9525">
            <a:noFill/>
            <a:miter lim="800000"/>
            <a:headEnd/>
            <a:tailEnd/>
          </a:ln>
        </p:spPr>
      </p:pic>
    </p:spTree>
    <p:extLst>
      <p:ext uri="{BB962C8B-B14F-4D97-AF65-F5344CB8AC3E}">
        <p14:creationId xmlns:p14="http://schemas.microsoft.com/office/powerpoint/2010/main" val="7114830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ctrTitle"/>
          </p:nvPr>
        </p:nvSpPr>
        <p:spPr>
          <a:xfrm>
            <a:off x="1043608" y="548680"/>
            <a:ext cx="7772400" cy="1470025"/>
          </a:xfrm>
        </p:spPr>
        <p:txBody>
          <a:bodyPr/>
          <a:lstStyle/>
          <a:p>
            <a:pPr eaLnBrk="1" hangingPunct="1"/>
            <a:r>
              <a:rPr lang="en-GB" dirty="0" smtClean="0"/>
              <a:t>Cancer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855788"/>
            <a:ext cx="4924772" cy="3674638"/>
          </a:xfrm>
          <a:prstGeom prst="rect">
            <a:avLst/>
          </a:prstGeom>
        </p:spPr>
      </p:pic>
    </p:spTree>
    <p:extLst>
      <p:ext uri="{BB962C8B-B14F-4D97-AF65-F5344CB8AC3E}">
        <p14:creationId xmlns:p14="http://schemas.microsoft.com/office/powerpoint/2010/main" val="2192146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GB" dirty="0" smtClean="0">
                <a:solidFill>
                  <a:srgbClr val="9933FF"/>
                </a:solidFill>
                <a:latin typeface="Comic Sans MS" pitchFamily="66" charset="0"/>
              </a:rPr>
              <a:t>Task:</a:t>
            </a:r>
            <a:endParaRPr lang="en-GB" dirty="0">
              <a:solidFill>
                <a:srgbClr val="9933FF"/>
              </a:solidFill>
              <a:latin typeface="Comic Sans MS" pitchFamily="66" charset="0"/>
            </a:endParaRPr>
          </a:p>
        </p:txBody>
      </p:sp>
      <p:sp>
        <p:nvSpPr>
          <p:cNvPr id="59395" name="Rectangle 3"/>
          <p:cNvSpPr>
            <a:spLocks noGrp="1" noChangeArrowheads="1"/>
          </p:cNvSpPr>
          <p:nvPr>
            <p:ph type="body" idx="1"/>
          </p:nvPr>
        </p:nvSpPr>
        <p:spPr/>
        <p:txBody>
          <a:bodyPr/>
          <a:lstStyle/>
          <a:p>
            <a:r>
              <a:rPr lang="en-GB" dirty="0"/>
              <a:t>Use </a:t>
            </a:r>
            <a:r>
              <a:rPr lang="en-GB" dirty="0" smtClean="0"/>
              <a:t>a </a:t>
            </a:r>
            <a:r>
              <a:rPr lang="en-GB" dirty="0"/>
              <a:t>book </a:t>
            </a:r>
            <a:r>
              <a:rPr lang="en-GB" dirty="0" smtClean="0"/>
              <a:t>or your internet enabled phone to w</a:t>
            </a:r>
            <a:r>
              <a:rPr lang="en-GB" sz="2800" dirty="0" smtClean="0"/>
              <a:t>rite definitions </a:t>
            </a:r>
            <a:r>
              <a:rPr lang="en-GB" sz="2800" dirty="0"/>
              <a:t>of the following words</a:t>
            </a:r>
            <a:r>
              <a:rPr lang="en-GB" sz="2800" dirty="0" smtClean="0"/>
              <a:t>:</a:t>
            </a:r>
          </a:p>
          <a:p>
            <a:pPr lvl="1"/>
            <a:r>
              <a:rPr lang="en-GB" sz="2400" dirty="0" smtClean="0"/>
              <a:t>Genetics</a:t>
            </a:r>
          </a:p>
          <a:p>
            <a:pPr lvl="1"/>
            <a:r>
              <a:rPr lang="en-GB" sz="2400" dirty="0" smtClean="0"/>
              <a:t>Dominant (genes)</a:t>
            </a:r>
          </a:p>
          <a:p>
            <a:pPr lvl="1"/>
            <a:r>
              <a:rPr lang="en-GB" sz="2400" dirty="0" smtClean="0"/>
              <a:t>Recessive (genes)</a:t>
            </a:r>
          </a:p>
          <a:p>
            <a:pPr lvl="1"/>
            <a:r>
              <a:rPr lang="en-GB" sz="2400" dirty="0" smtClean="0"/>
              <a:t>Phenotype</a:t>
            </a:r>
          </a:p>
          <a:p>
            <a:pPr lvl="1"/>
            <a:r>
              <a:rPr lang="en-GB" sz="2400" dirty="0" smtClean="0"/>
              <a:t>Genotype</a:t>
            </a:r>
          </a:p>
          <a:p>
            <a:pPr lvl="1"/>
            <a:r>
              <a:rPr lang="en-GB" sz="2400" dirty="0" smtClean="0"/>
              <a:t>Homozygous</a:t>
            </a:r>
          </a:p>
          <a:p>
            <a:pPr lvl="1"/>
            <a:r>
              <a:rPr lang="en-GB" sz="2400" dirty="0" smtClean="0"/>
              <a:t>Heterozygous</a:t>
            </a:r>
            <a:endParaRPr lang="en-GB" sz="24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hlinkClick r:id="rId2"/>
              </a:rPr>
              <a:t>http://www.anorak.co.uk/288298/scare-stories/the-daily-mails-list-of-things-that-give-you-cancer-from-a-to-z.html</a:t>
            </a:r>
            <a:r>
              <a:rPr lang="en-GB" dirty="0" smtClean="0">
                <a:hlinkClick r:id="rId2"/>
              </a:rPr>
              <a:t>/</a:t>
            </a:r>
            <a:r>
              <a:rPr lang="en-GB" dirty="0" smtClean="0"/>
              <a:t> </a:t>
            </a:r>
            <a:endParaRPr lang="en-GB" dirty="0"/>
          </a:p>
        </p:txBody>
      </p:sp>
      <p:sp>
        <p:nvSpPr>
          <p:cNvPr id="4" name="Date Placeholder 3"/>
          <p:cNvSpPr>
            <a:spLocks noGrp="1"/>
          </p:cNvSpPr>
          <p:nvPr>
            <p:ph type="dt" sz="half" idx="10"/>
          </p:nvPr>
        </p:nvSpPr>
        <p:spPr/>
        <p:txBody>
          <a:bodyPr/>
          <a:lstStyle/>
          <a:p>
            <a:fld id="{4F5DC394-0CA4-47AE-9E0D-A72019AEE523}" type="datetime1">
              <a:rPr lang="en-GB" smtClean="0"/>
              <a:pPr/>
              <a:t>12/02/2014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150</a:t>
            </a:fld>
            <a:endParaRPr lang="en-GB"/>
          </a:p>
        </p:txBody>
      </p:sp>
    </p:spTree>
    <p:extLst>
      <p:ext uri="{BB962C8B-B14F-4D97-AF65-F5344CB8AC3E}">
        <p14:creationId xmlns:p14="http://schemas.microsoft.com/office/powerpoint/2010/main" val="34113168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GB" smtClean="0"/>
              <a:t>Cancer</a:t>
            </a:r>
          </a:p>
        </p:txBody>
      </p:sp>
      <p:sp>
        <p:nvSpPr>
          <p:cNvPr id="19459" name="Rectangle 3"/>
          <p:cNvSpPr>
            <a:spLocks noGrp="1" noChangeArrowheads="1"/>
          </p:cNvSpPr>
          <p:nvPr>
            <p:ph type="body" idx="1"/>
          </p:nvPr>
        </p:nvSpPr>
        <p:spPr>
          <a:xfrm>
            <a:off x="457200" y="1412875"/>
            <a:ext cx="8229600" cy="4968875"/>
          </a:xfrm>
        </p:spPr>
        <p:txBody>
          <a:bodyPr/>
          <a:lstStyle/>
          <a:p>
            <a:pPr eaLnBrk="1" hangingPunct="1">
              <a:lnSpc>
                <a:spcPct val="90000"/>
              </a:lnSpc>
            </a:pPr>
            <a:r>
              <a:rPr lang="en-GB" smtClean="0"/>
              <a:t>Cancer cells do not respond to the mechanisms that control cell cycle</a:t>
            </a:r>
          </a:p>
          <a:p>
            <a:pPr eaLnBrk="1" hangingPunct="1">
              <a:lnSpc>
                <a:spcPct val="90000"/>
              </a:lnSpc>
            </a:pPr>
            <a:r>
              <a:rPr lang="en-GB" smtClean="0"/>
              <a:t>They divide rapidly to form a mass of cells or tumour</a:t>
            </a:r>
          </a:p>
          <a:p>
            <a:pPr eaLnBrk="1" hangingPunct="1">
              <a:lnSpc>
                <a:spcPct val="90000"/>
              </a:lnSpc>
            </a:pPr>
            <a:r>
              <a:rPr lang="en-GB" smtClean="0"/>
              <a:t>Tumours may split (</a:t>
            </a:r>
            <a:r>
              <a:rPr lang="en-GB" b="1" smtClean="0"/>
              <a:t>metastasis</a:t>
            </a:r>
            <a:r>
              <a:rPr lang="en-GB" smtClean="0"/>
              <a:t>) and clumps of cells may lodge in different parts of the body causing seconday tumours </a:t>
            </a:r>
          </a:p>
          <a:p>
            <a:pPr eaLnBrk="1" hangingPunct="1">
              <a:lnSpc>
                <a:spcPct val="90000"/>
              </a:lnSpc>
            </a:pPr>
            <a:r>
              <a:rPr lang="en-GB" smtClean="0"/>
              <a:t>Tumours that invade surrounding tissues are </a:t>
            </a:r>
            <a:r>
              <a:rPr lang="en-GB" b="1" smtClean="0"/>
              <a:t>malignant</a:t>
            </a:r>
            <a:endParaRPr lang="en-GB" smtClean="0"/>
          </a:p>
        </p:txBody>
      </p:sp>
    </p:spTree>
    <p:extLst>
      <p:ext uri="{BB962C8B-B14F-4D97-AF65-F5344CB8AC3E}">
        <p14:creationId xmlns:p14="http://schemas.microsoft.com/office/powerpoint/2010/main" val="978133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smtClean="0"/>
              <a:t>Cancer causin’ mutations</a:t>
            </a:r>
          </a:p>
        </p:txBody>
      </p:sp>
      <p:sp>
        <p:nvSpPr>
          <p:cNvPr id="71683" name="Rectangle 3"/>
          <p:cNvSpPr>
            <a:spLocks noGrp="1" noChangeArrowheads="1"/>
          </p:cNvSpPr>
          <p:nvPr>
            <p:ph type="body" idx="1"/>
          </p:nvPr>
        </p:nvSpPr>
        <p:spPr/>
        <p:txBody>
          <a:bodyPr/>
          <a:lstStyle/>
          <a:p>
            <a:pPr eaLnBrk="1" hangingPunct="1"/>
            <a:r>
              <a:rPr lang="en-GB" smtClean="0"/>
              <a:t>Mutations that cause cancer affect the cell cycle</a:t>
            </a:r>
          </a:p>
          <a:p>
            <a:pPr eaLnBrk="1" hangingPunct="1"/>
            <a:r>
              <a:rPr lang="en-GB" smtClean="0"/>
              <a:t>Multiple mutations that cause cancer usually affects DNA repair mechanisms</a:t>
            </a:r>
          </a:p>
          <a:p>
            <a:pPr eaLnBrk="1" hangingPunct="1"/>
            <a:r>
              <a:rPr lang="en-GB" smtClean="0"/>
              <a:t>Single mutations can cause cancer</a:t>
            </a:r>
          </a:p>
        </p:txBody>
      </p:sp>
    </p:spTree>
    <p:extLst>
      <p:ext uri="{BB962C8B-B14F-4D97-AF65-F5344CB8AC3E}">
        <p14:creationId xmlns:p14="http://schemas.microsoft.com/office/powerpoint/2010/main" val="2841882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755576" y="0"/>
            <a:ext cx="8229600" cy="5538787"/>
          </a:xfrm>
        </p:spPr>
        <p:txBody>
          <a:bodyPr/>
          <a:lstStyle/>
          <a:p>
            <a:pPr eaLnBrk="1" hangingPunct="1"/>
            <a:r>
              <a:rPr lang="en-GB" b="1" dirty="0" smtClean="0"/>
              <a:t>Proto-oncogenes</a:t>
            </a:r>
            <a:r>
              <a:rPr lang="en-GB" dirty="0" smtClean="0"/>
              <a:t> code for the proteins that control the cell cycle</a:t>
            </a:r>
          </a:p>
          <a:p>
            <a:pPr eaLnBrk="1" hangingPunct="1"/>
            <a:r>
              <a:rPr lang="en-GB" dirty="0" smtClean="0"/>
              <a:t>If one of these genes mutates it forms an </a:t>
            </a:r>
            <a:r>
              <a:rPr lang="en-GB" b="1" dirty="0" smtClean="0"/>
              <a:t>oncogene</a:t>
            </a:r>
          </a:p>
          <a:p>
            <a:pPr eaLnBrk="1" hangingPunct="1"/>
            <a:r>
              <a:rPr lang="en-GB" dirty="0" smtClean="0"/>
              <a:t>Oncogenes produce too much protein so the cell is continually stimulated.</a:t>
            </a:r>
          </a:p>
          <a:p>
            <a:pPr eaLnBrk="1" hangingPunct="1"/>
            <a:r>
              <a:rPr lang="en-GB" dirty="0" smtClean="0"/>
              <a:t>They are dominant genes.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7" y="3800915"/>
            <a:ext cx="9319766" cy="3078088"/>
          </a:xfrm>
          <a:prstGeom prst="rect">
            <a:avLst/>
          </a:prstGeom>
        </p:spPr>
      </p:pic>
    </p:spTree>
    <p:extLst>
      <p:ext uri="{BB962C8B-B14F-4D97-AF65-F5344CB8AC3E}">
        <p14:creationId xmlns:p14="http://schemas.microsoft.com/office/powerpoint/2010/main" val="3129619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63" y="1417638"/>
            <a:ext cx="9178101" cy="3679509"/>
          </a:xfrm>
        </p:spPr>
      </p:pic>
      <p:sp>
        <p:nvSpPr>
          <p:cNvPr id="4" name="Date Placeholder 3"/>
          <p:cNvSpPr>
            <a:spLocks noGrp="1"/>
          </p:cNvSpPr>
          <p:nvPr>
            <p:ph type="dt" sz="half" idx="10"/>
          </p:nvPr>
        </p:nvSpPr>
        <p:spPr/>
        <p:txBody>
          <a:bodyPr/>
          <a:lstStyle/>
          <a:p>
            <a:fld id="{4F5DC394-0CA4-47AE-9E0D-A72019AEE523}" type="datetime1">
              <a:rPr lang="en-GB" smtClean="0"/>
              <a:pPr/>
              <a:t>12/02/2014</a:t>
            </a:fld>
            <a:endParaRPr lang="en-GB"/>
          </a:p>
        </p:txBody>
      </p:sp>
      <p:sp>
        <p:nvSpPr>
          <p:cNvPr id="5" name="Footer Placeholder 4"/>
          <p:cNvSpPr>
            <a:spLocks noGrp="1"/>
          </p:cNvSpPr>
          <p:nvPr>
            <p:ph type="ftr" sz="quarter" idx="11"/>
          </p:nvPr>
        </p:nvSpPr>
        <p:spPr/>
        <p:txBody>
          <a:bodyPr/>
          <a:lstStyle/>
          <a:p>
            <a:r>
              <a:rPr lang="en-GB" smtClean="0"/>
              <a:t>Mr A Lovat </a:t>
            </a:r>
            <a:endParaRPr lang="en-GB"/>
          </a:p>
        </p:txBody>
      </p:sp>
      <p:sp>
        <p:nvSpPr>
          <p:cNvPr id="6" name="Slide Number Placeholder 5"/>
          <p:cNvSpPr>
            <a:spLocks noGrp="1"/>
          </p:cNvSpPr>
          <p:nvPr>
            <p:ph type="sldNum" sz="quarter" idx="12"/>
          </p:nvPr>
        </p:nvSpPr>
        <p:spPr/>
        <p:txBody>
          <a:bodyPr/>
          <a:lstStyle/>
          <a:p>
            <a:fld id="{4C189E12-4EBC-49B6-AD2A-A00411212FCA}" type="slidenum">
              <a:rPr lang="en-GB" smtClean="0"/>
              <a:pPr/>
              <a:t>154</a:t>
            </a:fld>
            <a:endParaRPr lang="en-GB"/>
          </a:p>
        </p:txBody>
      </p:sp>
    </p:spTree>
    <p:extLst>
      <p:ext uri="{BB962C8B-B14F-4D97-AF65-F5344CB8AC3E}">
        <p14:creationId xmlns:p14="http://schemas.microsoft.com/office/powerpoint/2010/main" val="9329667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GB" smtClean="0"/>
              <a:t>Role of the environment</a:t>
            </a:r>
          </a:p>
        </p:txBody>
      </p:sp>
      <p:sp>
        <p:nvSpPr>
          <p:cNvPr id="73731" name="Rectangle 3"/>
          <p:cNvSpPr>
            <a:spLocks noGrp="1" noChangeArrowheads="1"/>
          </p:cNvSpPr>
          <p:nvPr>
            <p:ph type="body" idx="1"/>
          </p:nvPr>
        </p:nvSpPr>
        <p:spPr/>
        <p:txBody>
          <a:bodyPr/>
          <a:lstStyle/>
          <a:p>
            <a:pPr eaLnBrk="1" hangingPunct="1"/>
            <a:r>
              <a:rPr lang="en-GB" smtClean="0"/>
              <a:t>Environmental factors increase the likelihood of mutations occurring.</a:t>
            </a:r>
          </a:p>
          <a:p>
            <a:pPr eaLnBrk="1" hangingPunct="1"/>
            <a:endParaRPr lang="en-GB" smtClean="0"/>
          </a:p>
          <a:p>
            <a:pPr eaLnBrk="1" hangingPunct="1"/>
            <a:r>
              <a:rPr lang="en-GB" smtClean="0"/>
              <a:t>Factors like tar in fags, asbestos, chemicals in booze and radiation all increase risk of cancer.</a:t>
            </a:r>
          </a:p>
          <a:p>
            <a:pPr eaLnBrk="1" hangingPunct="1"/>
            <a:endParaRPr lang="en-GB" smtClean="0"/>
          </a:p>
          <a:p>
            <a:pPr eaLnBrk="1" hangingPunct="1"/>
            <a:r>
              <a:rPr lang="en-GB" smtClean="0"/>
              <a:t>Ultraviolet light is a good example</a:t>
            </a:r>
          </a:p>
        </p:txBody>
      </p:sp>
    </p:spTree>
    <p:extLst>
      <p:ext uri="{BB962C8B-B14F-4D97-AF65-F5344CB8AC3E}">
        <p14:creationId xmlns:p14="http://schemas.microsoft.com/office/powerpoint/2010/main" val="205134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l="591" t="14766" r="2362" b="16611"/>
          <a:stretch>
            <a:fillRect/>
          </a:stretch>
        </p:blipFill>
        <p:spPr bwMode="auto">
          <a:xfrm>
            <a:off x="179388" y="1557338"/>
            <a:ext cx="8856662"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5299" name="Rectangle 5"/>
          <p:cNvSpPr>
            <a:spLocks noGrp="1" noChangeArrowheads="1"/>
          </p:cNvSpPr>
          <p:nvPr>
            <p:ph type="title"/>
          </p:nvPr>
        </p:nvSpPr>
        <p:spPr/>
        <p:txBody>
          <a:bodyPr/>
          <a:lstStyle/>
          <a:p>
            <a:pPr eaLnBrk="1" hangingPunct="1"/>
            <a:r>
              <a:rPr lang="en-GB" smtClean="0"/>
              <a:t>Melanoma</a:t>
            </a:r>
          </a:p>
        </p:txBody>
      </p:sp>
    </p:spTree>
    <p:extLst>
      <p:ext uri="{BB962C8B-B14F-4D97-AF65-F5344CB8AC3E}">
        <p14:creationId xmlns:p14="http://schemas.microsoft.com/office/powerpoint/2010/main" val="255883919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 the article and…</a:t>
            </a:r>
            <a:endParaRPr lang="en-GB" dirty="0"/>
          </a:p>
        </p:txBody>
      </p:sp>
      <p:sp>
        <p:nvSpPr>
          <p:cNvPr id="3" name="Date Placeholder 2"/>
          <p:cNvSpPr>
            <a:spLocks noGrp="1"/>
          </p:cNvSpPr>
          <p:nvPr>
            <p:ph type="dt" sz="half" idx="10"/>
          </p:nvPr>
        </p:nvSpPr>
        <p:spPr/>
        <p:txBody>
          <a:bodyPr/>
          <a:lstStyle/>
          <a:p>
            <a:fld id="{6A32C4E9-5AE4-40E9-B5DF-32D26B9B293D}" type="datetime1">
              <a:rPr lang="en-GB" smtClean="0"/>
              <a:pPr/>
              <a:t>12/02/2014</a:t>
            </a:fld>
            <a:endParaRPr lang="en-GB"/>
          </a:p>
        </p:txBody>
      </p:sp>
      <p:sp>
        <p:nvSpPr>
          <p:cNvPr id="4" name="Footer Placeholder 3"/>
          <p:cNvSpPr>
            <a:spLocks noGrp="1"/>
          </p:cNvSpPr>
          <p:nvPr>
            <p:ph type="ftr" sz="quarter" idx="11"/>
          </p:nvPr>
        </p:nvSpPr>
        <p:spPr/>
        <p:txBody>
          <a:bodyPr/>
          <a:lstStyle/>
          <a:p>
            <a:r>
              <a:rPr lang="en-GB" smtClean="0"/>
              <a:t>Mr A Lovat </a:t>
            </a:r>
            <a:endParaRPr lang="en-GB"/>
          </a:p>
        </p:txBody>
      </p:sp>
      <p:sp>
        <p:nvSpPr>
          <p:cNvPr id="5" name="Slide Number Placeholder 4"/>
          <p:cNvSpPr>
            <a:spLocks noGrp="1"/>
          </p:cNvSpPr>
          <p:nvPr>
            <p:ph type="sldNum" sz="quarter" idx="12"/>
          </p:nvPr>
        </p:nvSpPr>
        <p:spPr/>
        <p:txBody>
          <a:bodyPr/>
          <a:lstStyle/>
          <a:p>
            <a:fld id="{4C189E12-4EBC-49B6-AD2A-A00411212FCA}" type="slidenum">
              <a:rPr lang="en-GB" smtClean="0"/>
              <a:pPr/>
              <a:t>157</a:t>
            </a:fld>
            <a:endParaRPr lang="en-GB"/>
          </a:p>
        </p:txBody>
      </p:sp>
      <p:sp>
        <p:nvSpPr>
          <p:cNvPr id="6" name="TextBox 5"/>
          <p:cNvSpPr txBox="1"/>
          <p:nvPr/>
        </p:nvSpPr>
        <p:spPr>
          <a:xfrm>
            <a:off x="683568" y="2132856"/>
            <a:ext cx="7704856" cy="646331"/>
          </a:xfrm>
          <a:prstGeom prst="rect">
            <a:avLst/>
          </a:prstGeom>
          <a:noFill/>
        </p:spPr>
        <p:txBody>
          <a:bodyPr wrap="square" rtlCol="0">
            <a:spAutoFit/>
          </a:bodyPr>
          <a:lstStyle/>
          <a:p>
            <a:r>
              <a:rPr lang="en-GB" dirty="0" smtClean="0"/>
              <a:t>Grade B</a:t>
            </a:r>
          </a:p>
          <a:p>
            <a:r>
              <a:rPr lang="en-GB" dirty="0" smtClean="0"/>
              <a:t>Explain, using the idea of protein synthesis, how </a:t>
            </a:r>
            <a:endParaRPr lang="en-GB" dirty="0"/>
          </a:p>
        </p:txBody>
      </p:sp>
    </p:spTree>
    <p:extLst>
      <p:ext uri="{BB962C8B-B14F-4D97-AF65-F5344CB8AC3E}">
        <p14:creationId xmlns:p14="http://schemas.microsoft.com/office/powerpoint/2010/main" val="2668914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sz="4000">
                <a:latin typeface="Comic Sans MS" pitchFamily="66" charset="0"/>
              </a:rPr>
              <a:t>Architecture of a chromosome…</a:t>
            </a:r>
          </a:p>
        </p:txBody>
      </p:sp>
      <p:sp>
        <p:nvSpPr>
          <p:cNvPr id="11267" name="Rectangle 3"/>
          <p:cNvSpPr>
            <a:spLocks noGrp="1" noChangeArrowheads="1"/>
          </p:cNvSpPr>
          <p:nvPr>
            <p:ph type="body" idx="1"/>
          </p:nvPr>
        </p:nvSpPr>
        <p:spPr>
          <a:xfrm>
            <a:off x="744538" y="1855788"/>
            <a:ext cx="4114800" cy="4525962"/>
          </a:xfrm>
        </p:spPr>
        <p:txBody>
          <a:bodyPr/>
          <a:lstStyle/>
          <a:p>
            <a:pPr>
              <a:buFontTx/>
              <a:buNone/>
            </a:pPr>
            <a:r>
              <a:rPr lang="en-GB" sz="2400" dirty="0">
                <a:latin typeface="Comic Sans MS" pitchFamily="66" charset="0"/>
              </a:rPr>
              <a:t>Contain 1000’s of genes</a:t>
            </a:r>
          </a:p>
          <a:p>
            <a:pPr>
              <a:buFontTx/>
              <a:buNone/>
            </a:pPr>
            <a:endParaRPr lang="en-GB" sz="2400" dirty="0">
              <a:latin typeface="Comic Sans MS" pitchFamily="66" charset="0"/>
            </a:endParaRPr>
          </a:p>
          <a:p>
            <a:pPr>
              <a:buFontTx/>
              <a:buNone/>
            </a:pPr>
            <a:r>
              <a:rPr lang="en-GB" sz="2400" dirty="0">
                <a:latin typeface="Comic Sans MS" pitchFamily="66" charset="0"/>
              </a:rPr>
              <a:t>Homologous pairs carry the </a:t>
            </a:r>
            <a:r>
              <a:rPr lang="en-GB" sz="2400" b="1" dirty="0">
                <a:latin typeface="Comic Sans MS" pitchFamily="66" charset="0"/>
              </a:rPr>
              <a:t>same</a:t>
            </a:r>
            <a:r>
              <a:rPr lang="en-GB" sz="2400" dirty="0">
                <a:latin typeface="Comic Sans MS" pitchFamily="66" charset="0"/>
              </a:rPr>
              <a:t> genes – so you have 2 copies of the same gene</a:t>
            </a:r>
          </a:p>
          <a:p>
            <a:pPr>
              <a:buFontTx/>
              <a:buNone/>
            </a:pPr>
            <a:endParaRPr lang="en-GB" sz="2400" dirty="0">
              <a:latin typeface="Comic Sans MS" pitchFamily="66" charset="0"/>
            </a:endParaRPr>
          </a:p>
          <a:p>
            <a:pPr>
              <a:buFontTx/>
              <a:buNone/>
            </a:pPr>
            <a:r>
              <a:rPr lang="en-GB" sz="2400" dirty="0">
                <a:latin typeface="Comic Sans MS" pitchFamily="66" charset="0"/>
              </a:rPr>
              <a:t>Genes are found at the same </a:t>
            </a:r>
            <a:r>
              <a:rPr lang="en-GB" sz="2400" b="1" dirty="0">
                <a:latin typeface="Comic Sans MS" pitchFamily="66" charset="0"/>
              </a:rPr>
              <a:t>locus</a:t>
            </a:r>
            <a:endParaRPr lang="en-GB" sz="2400" dirty="0">
              <a:latin typeface="Comic Sans MS" pitchFamily="66" charset="0"/>
            </a:endParaRPr>
          </a:p>
        </p:txBody>
      </p:sp>
      <p:pic>
        <p:nvPicPr>
          <p:cNvPr id="11268" name="Picture 4"/>
          <p:cNvPicPr>
            <a:picLocks noChangeAspect="1" noChangeArrowheads="1"/>
          </p:cNvPicPr>
          <p:nvPr/>
        </p:nvPicPr>
        <p:blipFill>
          <a:blip r:embed="rId3" cstate="print"/>
          <a:srcRect/>
          <a:stretch>
            <a:fillRect/>
          </a:stretch>
        </p:blipFill>
        <p:spPr bwMode="auto">
          <a:xfrm>
            <a:off x="5292725" y="1557338"/>
            <a:ext cx="3038475" cy="4362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17"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sz="4000">
                <a:latin typeface="Comic Sans MS" pitchFamily="66" charset="0"/>
              </a:rPr>
              <a:t>Architecture of a chromosome…</a:t>
            </a:r>
          </a:p>
        </p:txBody>
      </p:sp>
      <p:pic>
        <p:nvPicPr>
          <p:cNvPr id="13316" name="Picture 4"/>
          <p:cNvPicPr>
            <a:picLocks noChangeAspect="1" noChangeArrowheads="1"/>
          </p:cNvPicPr>
          <p:nvPr/>
        </p:nvPicPr>
        <p:blipFill>
          <a:blip r:embed="rId3" cstate="print"/>
          <a:srcRect/>
          <a:stretch>
            <a:fillRect/>
          </a:stretch>
        </p:blipFill>
        <p:spPr bwMode="auto">
          <a:xfrm>
            <a:off x="2051720" y="3035300"/>
            <a:ext cx="6589713" cy="3822700"/>
          </a:xfrm>
          <a:prstGeom prst="rect">
            <a:avLst/>
          </a:prstGeom>
          <a:noFill/>
        </p:spPr>
      </p:pic>
      <p:pic>
        <p:nvPicPr>
          <p:cNvPr id="13317" name="Picture 5"/>
          <p:cNvPicPr>
            <a:picLocks noChangeAspect="1" noChangeArrowheads="1"/>
          </p:cNvPicPr>
          <p:nvPr/>
        </p:nvPicPr>
        <p:blipFill>
          <a:blip r:embed="rId4" cstate="print"/>
          <a:srcRect r="7771"/>
          <a:stretch>
            <a:fillRect/>
          </a:stretch>
        </p:blipFill>
        <p:spPr bwMode="auto">
          <a:xfrm>
            <a:off x="0" y="2970212"/>
            <a:ext cx="1582738" cy="3887788"/>
          </a:xfrm>
          <a:prstGeom prst="rect">
            <a:avLst/>
          </a:prstGeom>
          <a:noFill/>
        </p:spPr>
      </p:pic>
      <p:sp>
        <p:nvSpPr>
          <p:cNvPr id="13318" name="Text Box 6"/>
          <p:cNvSpPr txBox="1">
            <a:spLocks noChangeArrowheads="1"/>
          </p:cNvSpPr>
          <p:nvPr/>
        </p:nvSpPr>
        <p:spPr bwMode="auto">
          <a:xfrm>
            <a:off x="250825" y="1458913"/>
            <a:ext cx="8569325" cy="457200"/>
          </a:xfrm>
          <a:prstGeom prst="rect">
            <a:avLst/>
          </a:prstGeom>
          <a:noFill/>
          <a:ln w="9525">
            <a:noFill/>
            <a:miter lim="800000"/>
            <a:headEnd/>
            <a:tailEnd/>
          </a:ln>
          <a:effectLst/>
        </p:spPr>
        <p:txBody>
          <a:bodyPr>
            <a:spAutoFit/>
          </a:bodyPr>
          <a:lstStyle/>
          <a:p>
            <a:pPr algn="ctr">
              <a:spcBef>
                <a:spcPct val="50000"/>
              </a:spcBef>
            </a:pPr>
            <a:r>
              <a:rPr lang="en-GB" sz="2400" b="1">
                <a:latin typeface="Comic Sans MS" pitchFamily="66" charset="0"/>
              </a:rPr>
              <a:t>Alleles</a:t>
            </a:r>
            <a:r>
              <a:rPr lang="en-GB" sz="2400">
                <a:latin typeface="Comic Sans MS" pitchFamily="66" charset="0"/>
              </a:rPr>
              <a:t> are different versions of the </a:t>
            </a:r>
            <a:r>
              <a:rPr lang="en-GB" sz="2400" b="1">
                <a:latin typeface="Comic Sans MS" pitchFamily="66" charset="0"/>
              </a:rPr>
              <a:t>same gene</a:t>
            </a:r>
          </a:p>
        </p:txBody>
      </p:sp>
      <p:sp>
        <p:nvSpPr>
          <p:cNvPr id="13319" name="Text Box 7"/>
          <p:cNvSpPr txBox="1">
            <a:spLocks noChangeArrowheads="1"/>
          </p:cNvSpPr>
          <p:nvPr/>
        </p:nvSpPr>
        <p:spPr bwMode="auto">
          <a:xfrm>
            <a:off x="684213" y="1989138"/>
            <a:ext cx="3384550" cy="366712"/>
          </a:xfrm>
          <a:prstGeom prst="rect">
            <a:avLst/>
          </a:prstGeom>
          <a:noFill/>
          <a:ln w="9525">
            <a:noFill/>
            <a:miter lim="800000"/>
            <a:headEnd/>
            <a:tailEnd/>
          </a:ln>
          <a:effectLst/>
        </p:spPr>
        <p:txBody>
          <a:bodyPr>
            <a:spAutoFit/>
          </a:bodyPr>
          <a:lstStyle/>
          <a:p>
            <a:pPr>
              <a:spcBef>
                <a:spcPct val="50000"/>
              </a:spcBef>
            </a:pPr>
            <a:r>
              <a:rPr lang="en-GB" dirty="0">
                <a:latin typeface="Comic Sans MS" pitchFamily="66" charset="0"/>
              </a:rPr>
              <a:t>HOMOLOGOUS (the same)</a:t>
            </a:r>
          </a:p>
        </p:txBody>
      </p:sp>
      <p:sp>
        <p:nvSpPr>
          <p:cNvPr id="13321" name="Text Box 9"/>
          <p:cNvSpPr txBox="1">
            <a:spLocks noChangeArrowheads="1"/>
          </p:cNvSpPr>
          <p:nvPr/>
        </p:nvSpPr>
        <p:spPr bwMode="auto">
          <a:xfrm>
            <a:off x="539750" y="2630488"/>
            <a:ext cx="3816350" cy="366712"/>
          </a:xfrm>
          <a:prstGeom prst="rect">
            <a:avLst/>
          </a:prstGeom>
          <a:noFill/>
          <a:ln w="9525">
            <a:noFill/>
            <a:miter lim="800000"/>
            <a:headEnd/>
            <a:tailEnd/>
          </a:ln>
          <a:effectLst/>
        </p:spPr>
        <p:txBody>
          <a:bodyPr>
            <a:spAutoFit/>
          </a:bodyPr>
          <a:lstStyle/>
          <a:p>
            <a:pPr>
              <a:spcBef>
                <a:spcPct val="50000"/>
              </a:spcBef>
            </a:pPr>
            <a:r>
              <a:rPr lang="en-GB" i="1" dirty="0">
                <a:latin typeface="Comic Sans MS" pitchFamily="66" charset="0"/>
              </a:rPr>
              <a:t>HOMOZYGOUS (HOMOZYGOTE)</a:t>
            </a:r>
          </a:p>
        </p:txBody>
      </p:sp>
      <p:sp>
        <p:nvSpPr>
          <p:cNvPr id="13322" name="Text Box 10"/>
          <p:cNvSpPr txBox="1">
            <a:spLocks noChangeArrowheads="1"/>
          </p:cNvSpPr>
          <p:nvPr/>
        </p:nvSpPr>
        <p:spPr bwMode="auto">
          <a:xfrm>
            <a:off x="4716463" y="2565400"/>
            <a:ext cx="4465637" cy="366713"/>
          </a:xfrm>
          <a:prstGeom prst="rect">
            <a:avLst/>
          </a:prstGeom>
          <a:noFill/>
          <a:ln w="9525">
            <a:noFill/>
            <a:miter lim="800000"/>
            <a:headEnd/>
            <a:tailEnd/>
          </a:ln>
          <a:effectLst/>
        </p:spPr>
        <p:txBody>
          <a:bodyPr>
            <a:spAutoFit/>
          </a:bodyPr>
          <a:lstStyle/>
          <a:p>
            <a:pPr>
              <a:spcBef>
                <a:spcPct val="50000"/>
              </a:spcBef>
            </a:pPr>
            <a:r>
              <a:rPr lang="en-GB" i="1">
                <a:latin typeface="Comic Sans MS" pitchFamily="66" charset="0"/>
              </a:rPr>
              <a:t>HETEROZYGOUS (HETEROZYGOTE)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21" grpId="0"/>
      <p:bldP spid="133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latin typeface="Comic Sans MS" pitchFamily="66" charset="0"/>
              </a:rPr>
              <a:t>Alleles and phenotype</a:t>
            </a:r>
          </a:p>
        </p:txBody>
      </p:sp>
      <p:sp>
        <p:nvSpPr>
          <p:cNvPr id="15363" name="Rectangle 3"/>
          <p:cNvSpPr>
            <a:spLocks noGrp="1" noChangeArrowheads="1"/>
          </p:cNvSpPr>
          <p:nvPr>
            <p:ph type="body" idx="1"/>
          </p:nvPr>
        </p:nvSpPr>
        <p:spPr>
          <a:xfrm>
            <a:off x="457200" y="1600200"/>
            <a:ext cx="8229600" cy="1252538"/>
          </a:xfrm>
        </p:spPr>
        <p:txBody>
          <a:bodyPr/>
          <a:lstStyle/>
          <a:p>
            <a:pPr>
              <a:buFontTx/>
              <a:buNone/>
            </a:pPr>
            <a:r>
              <a:rPr lang="en-GB" sz="2000" dirty="0">
                <a:latin typeface="Comic Sans MS" pitchFamily="66" charset="0"/>
              </a:rPr>
              <a:t>Some alleles are </a:t>
            </a:r>
            <a:r>
              <a:rPr lang="en-GB" sz="2000" b="1" dirty="0">
                <a:latin typeface="Comic Sans MS" pitchFamily="66" charset="0"/>
              </a:rPr>
              <a:t>DOMINANT</a:t>
            </a:r>
            <a:r>
              <a:rPr lang="en-GB" sz="2000" dirty="0">
                <a:latin typeface="Comic Sans MS" pitchFamily="66" charset="0"/>
              </a:rPr>
              <a:t> some are </a:t>
            </a:r>
            <a:r>
              <a:rPr lang="en-GB" sz="2000" b="1" dirty="0">
                <a:latin typeface="Comic Sans MS" pitchFamily="66" charset="0"/>
              </a:rPr>
              <a:t>recessive</a:t>
            </a:r>
          </a:p>
          <a:p>
            <a:pPr>
              <a:buFontTx/>
              <a:buNone/>
            </a:pPr>
            <a:r>
              <a:rPr lang="en-GB" sz="2000" dirty="0">
                <a:latin typeface="Comic Sans MS" pitchFamily="66" charset="0"/>
              </a:rPr>
              <a:t>Dominant genes are ALWAYS expressed</a:t>
            </a:r>
          </a:p>
          <a:p>
            <a:pPr>
              <a:buFontTx/>
              <a:buNone/>
            </a:pPr>
            <a:r>
              <a:rPr lang="en-GB" sz="2000" dirty="0">
                <a:latin typeface="Comic Sans MS" pitchFamily="66" charset="0"/>
              </a:rPr>
              <a:t>Recessive genes are only expressed if they are homologous</a:t>
            </a:r>
          </a:p>
        </p:txBody>
      </p:sp>
      <p:pic>
        <p:nvPicPr>
          <p:cNvPr id="15364" name="Picture 4"/>
          <p:cNvPicPr>
            <a:picLocks noChangeAspect="1" noChangeArrowheads="1"/>
          </p:cNvPicPr>
          <p:nvPr/>
        </p:nvPicPr>
        <p:blipFill>
          <a:blip r:embed="rId3" cstate="print"/>
          <a:srcRect/>
          <a:stretch>
            <a:fillRect/>
          </a:stretch>
        </p:blipFill>
        <p:spPr bwMode="auto">
          <a:xfrm>
            <a:off x="0" y="2990850"/>
            <a:ext cx="6589713" cy="3822700"/>
          </a:xfrm>
          <a:prstGeom prst="rect">
            <a:avLst/>
          </a:prstGeom>
          <a:noFill/>
        </p:spPr>
      </p:pic>
      <p:pic>
        <p:nvPicPr>
          <p:cNvPr id="15365" name="Picture 5"/>
          <p:cNvPicPr>
            <a:picLocks noChangeAspect="1" noChangeArrowheads="1"/>
          </p:cNvPicPr>
          <p:nvPr/>
        </p:nvPicPr>
        <p:blipFill>
          <a:blip r:embed="rId4" cstate="print"/>
          <a:srcRect r="7771"/>
          <a:stretch>
            <a:fillRect/>
          </a:stretch>
        </p:blipFill>
        <p:spPr bwMode="auto">
          <a:xfrm>
            <a:off x="6877050" y="3070225"/>
            <a:ext cx="1582738" cy="3887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7"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Cell Division</a:t>
            </a:r>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636911"/>
            <a:ext cx="3318495" cy="302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712015"/>
            <a:ext cx="280831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9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323850" y="336550"/>
          <a:ext cx="1106488" cy="1698625"/>
        </p:xfrm>
        <a:graphic>
          <a:graphicData uri="http://schemas.openxmlformats.org/presentationml/2006/ole">
            <mc:AlternateContent xmlns:mc="http://schemas.openxmlformats.org/markup-compatibility/2006">
              <mc:Choice xmlns:v="urn:schemas-microsoft-com:vml" Requires="v">
                <p:oleObj spid="_x0000_s1146" name="Bitmap Image" r:id="rId4" imgW="676369" imgH="1038370" progId="PBrush">
                  <p:embed/>
                </p:oleObj>
              </mc:Choice>
              <mc:Fallback>
                <p:oleObj name="Bitmap Image" r:id="rId4" imgW="676369" imgH="1038370" progId="PBrush">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6550"/>
                        <a:ext cx="1106488"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59" name="Object 3"/>
          <p:cNvGraphicFramePr>
            <a:graphicFrameLocks noChangeAspect="1"/>
          </p:cNvGraphicFramePr>
          <p:nvPr/>
        </p:nvGraphicFramePr>
        <p:xfrm>
          <a:off x="395288" y="2419350"/>
          <a:ext cx="887412" cy="1416050"/>
        </p:xfrm>
        <a:graphic>
          <a:graphicData uri="http://schemas.openxmlformats.org/presentationml/2006/ole">
            <mc:AlternateContent xmlns:mc="http://schemas.openxmlformats.org/markup-compatibility/2006">
              <mc:Choice xmlns:v="urn:schemas-microsoft-com:vml" Requires="v">
                <p:oleObj spid="_x0000_s1147" name="Bitmap Image" r:id="rId6" imgW="542857" imgH="866896" progId="PBrush">
                  <p:embed/>
                </p:oleObj>
              </mc:Choice>
              <mc:Fallback>
                <p:oleObj name="Bitmap Image" r:id="rId6" imgW="542857" imgH="866896" progId="PBrush">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419350"/>
                        <a:ext cx="887412"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0" name="Object 4"/>
          <p:cNvGraphicFramePr>
            <a:graphicFrameLocks noChangeAspect="1"/>
          </p:cNvGraphicFramePr>
          <p:nvPr/>
        </p:nvGraphicFramePr>
        <p:xfrm>
          <a:off x="1662113" y="2185988"/>
          <a:ext cx="965200" cy="1649412"/>
        </p:xfrm>
        <a:graphic>
          <a:graphicData uri="http://schemas.openxmlformats.org/presentationml/2006/ole">
            <mc:AlternateContent xmlns:mc="http://schemas.openxmlformats.org/markup-compatibility/2006">
              <mc:Choice xmlns:v="urn:schemas-microsoft-com:vml" Requires="v">
                <p:oleObj spid="_x0000_s1148" name="Bitmap Image" r:id="rId8" imgW="590476" imgH="1009791" progId="PBrush">
                  <p:embed/>
                </p:oleObj>
              </mc:Choice>
              <mc:Fallback>
                <p:oleObj name="Bitmap Image" r:id="rId8" imgW="590476" imgH="1009791" progId="PBrush">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2113" y="2185988"/>
                        <a:ext cx="965200"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1" name="Object 5"/>
          <p:cNvGraphicFramePr>
            <a:graphicFrameLocks noChangeAspect="1"/>
          </p:cNvGraphicFramePr>
          <p:nvPr/>
        </p:nvGraphicFramePr>
        <p:xfrm>
          <a:off x="1619250" y="333375"/>
          <a:ext cx="1152525" cy="1774825"/>
        </p:xfrm>
        <a:graphic>
          <a:graphicData uri="http://schemas.openxmlformats.org/presentationml/2006/ole">
            <mc:AlternateContent xmlns:mc="http://schemas.openxmlformats.org/markup-compatibility/2006">
              <mc:Choice xmlns:v="urn:schemas-microsoft-com:vml" Requires="v">
                <p:oleObj spid="_x0000_s1149" name="Bitmap Image" r:id="rId10" imgW="704948" imgH="1085714" progId="PBrush">
                  <p:embed/>
                </p:oleObj>
              </mc:Choice>
              <mc:Fallback>
                <p:oleObj name="Bitmap Image" r:id="rId10" imgW="704948" imgH="1085714" progId="PBrush">
                  <p:embed/>
                  <p:pic>
                    <p:nvPicPr>
                      <p:cNvPr id="0" name="Picture 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333375"/>
                        <a:ext cx="1152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2" name="Object 6"/>
          <p:cNvGraphicFramePr>
            <a:graphicFrameLocks noChangeAspect="1"/>
          </p:cNvGraphicFramePr>
          <p:nvPr/>
        </p:nvGraphicFramePr>
        <p:xfrm>
          <a:off x="2782888" y="2189163"/>
          <a:ext cx="996950" cy="1719262"/>
        </p:xfrm>
        <a:graphic>
          <a:graphicData uri="http://schemas.openxmlformats.org/presentationml/2006/ole">
            <mc:AlternateContent xmlns:mc="http://schemas.openxmlformats.org/markup-compatibility/2006">
              <mc:Choice xmlns:v="urn:schemas-microsoft-com:vml" Requires="v">
                <p:oleObj spid="_x0000_s1150" name="Bitmap Image" r:id="rId12" imgW="657317" imgH="1133633" progId="PBrush">
                  <p:embed/>
                </p:oleObj>
              </mc:Choice>
              <mc:Fallback>
                <p:oleObj name="Bitmap Image" r:id="rId12" imgW="657317" imgH="1133633" progId="PBrush">
                  <p:embed/>
                  <p:pic>
                    <p:nvPicPr>
                      <p:cNvPr id="0" name="Picture 5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2888" y="2189163"/>
                        <a:ext cx="99695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3" name="Object 7"/>
          <p:cNvGraphicFramePr>
            <a:graphicFrameLocks noChangeAspect="1"/>
          </p:cNvGraphicFramePr>
          <p:nvPr/>
        </p:nvGraphicFramePr>
        <p:xfrm>
          <a:off x="4921250" y="782638"/>
          <a:ext cx="1235075" cy="1295400"/>
        </p:xfrm>
        <a:graphic>
          <a:graphicData uri="http://schemas.openxmlformats.org/presentationml/2006/ole">
            <mc:AlternateContent xmlns:mc="http://schemas.openxmlformats.org/markup-compatibility/2006">
              <mc:Choice xmlns:v="urn:schemas-microsoft-com:vml" Requires="v">
                <p:oleObj spid="_x0000_s1151" name="Bitmap Image" r:id="rId14" imgW="781159" imgH="819048" progId="PBrush">
                  <p:embed/>
                </p:oleObj>
              </mc:Choice>
              <mc:Fallback>
                <p:oleObj name="Bitmap Image" r:id="rId14" imgW="781159" imgH="819048" progId="PBrush">
                  <p:embed/>
                  <p:pic>
                    <p:nvPicPr>
                      <p:cNvPr id="0" name="Picture 5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21250" y="782638"/>
                        <a:ext cx="12350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4" name="Object 8"/>
          <p:cNvGraphicFramePr>
            <a:graphicFrameLocks noChangeAspect="1"/>
          </p:cNvGraphicFramePr>
          <p:nvPr/>
        </p:nvGraphicFramePr>
        <p:xfrm>
          <a:off x="6084888" y="422275"/>
          <a:ext cx="1400175" cy="1728788"/>
        </p:xfrm>
        <a:graphic>
          <a:graphicData uri="http://schemas.openxmlformats.org/presentationml/2006/ole">
            <mc:AlternateContent xmlns:mc="http://schemas.openxmlformats.org/markup-compatibility/2006">
              <mc:Choice xmlns:v="urn:schemas-microsoft-com:vml" Requires="v">
                <p:oleObj spid="_x0000_s1152" name="Bitmap Image" r:id="rId16" imgW="933580" imgH="1152381" progId="PBrush">
                  <p:embed/>
                </p:oleObj>
              </mc:Choice>
              <mc:Fallback>
                <p:oleObj name="Bitmap Image" r:id="rId16" imgW="933580" imgH="1152381" progId="PBrush">
                  <p:embed/>
                  <p:pic>
                    <p:nvPicPr>
                      <p:cNvPr id="0" name="Picture 5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84888" y="422275"/>
                        <a:ext cx="1400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5" name="Object 9"/>
          <p:cNvGraphicFramePr>
            <a:graphicFrameLocks noChangeAspect="1"/>
          </p:cNvGraphicFramePr>
          <p:nvPr/>
        </p:nvGraphicFramePr>
        <p:xfrm>
          <a:off x="6227763" y="2222500"/>
          <a:ext cx="1357312" cy="1685925"/>
        </p:xfrm>
        <a:graphic>
          <a:graphicData uri="http://schemas.openxmlformats.org/presentationml/2006/ole">
            <mc:AlternateContent xmlns:mc="http://schemas.openxmlformats.org/markup-compatibility/2006">
              <mc:Choice xmlns:v="urn:schemas-microsoft-com:vml" Requires="v">
                <p:oleObj spid="_x0000_s1153" name="Bitmap Image" r:id="rId18" imgW="905001" imgH="1123810" progId="PBrush">
                  <p:embed/>
                </p:oleObj>
              </mc:Choice>
              <mc:Fallback>
                <p:oleObj name="Bitmap Image" r:id="rId18" imgW="905001" imgH="1123810" progId="PBrush">
                  <p:embed/>
                  <p:pic>
                    <p:nvPicPr>
                      <p:cNvPr id="0" name="Picture 5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7763" y="2222500"/>
                        <a:ext cx="1357312"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6" name="Object 10"/>
          <p:cNvGraphicFramePr>
            <a:graphicFrameLocks noChangeAspect="1"/>
          </p:cNvGraphicFramePr>
          <p:nvPr/>
        </p:nvGraphicFramePr>
        <p:xfrm>
          <a:off x="7524750" y="436563"/>
          <a:ext cx="1428750" cy="1714500"/>
        </p:xfrm>
        <a:graphic>
          <a:graphicData uri="http://schemas.openxmlformats.org/presentationml/2006/ole">
            <mc:AlternateContent xmlns:mc="http://schemas.openxmlformats.org/markup-compatibility/2006">
              <mc:Choice xmlns:v="urn:schemas-microsoft-com:vml" Requires="v">
                <p:oleObj spid="_x0000_s1154" name="Bitmap Image" r:id="rId20" imgW="952633" imgH="1142857" progId="PBrush">
                  <p:embed/>
                </p:oleObj>
              </mc:Choice>
              <mc:Fallback>
                <p:oleObj name="Bitmap Image" r:id="rId20" imgW="952633" imgH="1142857" progId="PBrush">
                  <p:embed/>
                  <p:pic>
                    <p:nvPicPr>
                      <p:cNvPr id="0" name="Picture 5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24750" y="436563"/>
                        <a:ext cx="14287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7" name="Object 11"/>
          <p:cNvGraphicFramePr>
            <a:graphicFrameLocks noChangeAspect="1"/>
          </p:cNvGraphicFramePr>
          <p:nvPr/>
        </p:nvGraphicFramePr>
        <p:xfrm>
          <a:off x="4932363" y="2222500"/>
          <a:ext cx="1357312" cy="1655763"/>
        </p:xfrm>
        <a:graphic>
          <a:graphicData uri="http://schemas.openxmlformats.org/presentationml/2006/ole">
            <mc:AlternateContent xmlns:mc="http://schemas.openxmlformats.org/markup-compatibility/2006">
              <mc:Choice xmlns:v="urn:schemas-microsoft-com:vml" Requires="v">
                <p:oleObj spid="_x0000_s1155" name="Bitmap Image" r:id="rId22" imgW="905001" imgH="1104762" progId="PBrush">
                  <p:embed/>
                </p:oleObj>
              </mc:Choice>
              <mc:Fallback>
                <p:oleObj name="Bitmap Image" r:id="rId22" imgW="905001" imgH="1104762" progId="PBrush">
                  <p:embed/>
                  <p:pic>
                    <p:nvPicPr>
                      <p:cNvPr id="0" name="Picture 5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32363" y="2222500"/>
                        <a:ext cx="1357312"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8" name="Object 12"/>
          <p:cNvGraphicFramePr>
            <a:graphicFrameLocks noChangeAspect="1"/>
          </p:cNvGraphicFramePr>
          <p:nvPr/>
        </p:nvGraphicFramePr>
        <p:xfrm>
          <a:off x="7596188" y="2222500"/>
          <a:ext cx="1171575" cy="1600200"/>
        </p:xfrm>
        <a:graphic>
          <a:graphicData uri="http://schemas.openxmlformats.org/presentationml/2006/ole">
            <mc:AlternateContent xmlns:mc="http://schemas.openxmlformats.org/markup-compatibility/2006">
              <mc:Choice xmlns:v="urn:schemas-microsoft-com:vml" Requires="v">
                <p:oleObj spid="_x0000_s1156" name="Bitmap Image" r:id="rId24" imgW="781159" imgH="1066667" progId="PBrush">
                  <p:embed/>
                </p:oleObj>
              </mc:Choice>
              <mc:Fallback>
                <p:oleObj name="Bitmap Image" r:id="rId24" imgW="781159" imgH="1066667" progId="PBrush">
                  <p:embed/>
                  <p:pic>
                    <p:nvPicPr>
                      <p:cNvPr id="0" name="Picture 6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96188" y="2222500"/>
                        <a:ext cx="11715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9" name="Object 13"/>
          <p:cNvGraphicFramePr>
            <a:graphicFrameLocks noChangeAspect="1"/>
          </p:cNvGraphicFramePr>
          <p:nvPr/>
        </p:nvGraphicFramePr>
        <p:xfrm>
          <a:off x="2916238" y="404813"/>
          <a:ext cx="1012825" cy="1646237"/>
        </p:xfrm>
        <a:graphic>
          <a:graphicData uri="http://schemas.openxmlformats.org/presentationml/2006/ole">
            <mc:AlternateContent xmlns:mc="http://schemas.openxmlformats.org/markup-compatibility/2006">
              <mc:Choice xmlns:v="urn:schemas-microsoft-com:vml" Requires="v">
                <p:oleObj spid="_x0000_s1157" name="Bitmap Image" r:id="rId26" imgW="790476" imgH="1286055" progId="PBrush">
                  <p:embed/>
                </p:oleObj>
              </mc:Choice>
              <mc:Fallback>
                <p:oleObj name="Bitmap Image" r:id="rId26" imgW="790476" imgH="1286055" progId="PBrush">
                  <p:embed/>
                  <p:pic>
                    <p:nvPicPr>
                      <p:cNvPr id="0" name="Picture 6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16238" y="404813"/>
                        <a:ext cx="10128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70" name="Text Box 14"/>
          <p:cNvSpPr txBox="1">
            <a:spLocks noChangeArrowheads="1"/>
          </p:cNvSpPr>
          <p:nvPr/>
        </p:nvSpPr>
        <p:spPr bwMode="auto">
          <a:xfrm>
            <a:off x="395288" y="3933825"/>
            <a:ext cx="8353425" cy="1552575"/>
          </a:xfrm>
          <a:prstGeom prst="rect">
            <a:avLst/>
          </a:prstGeom>
          <a:noFill/>
          <a:ln w="9525">
            <a:noFill/>
            <a:miter lim="800000"/>
            <a:headEnd/>
            <a:tailEnd/>
          </a:ln>
          <a:effectLst/>
        </p:spPr>
        <p:txBody>
          <a:bodyPr>
            <a:spAutoFit/>
          </a:bodyPr>
          <a:lstStyle/>
          <a:p>
            <a:pPr>
              <a:spcBef>
                <a:spcPct val="50000"/>
              </a:spcBef>
            </a:pPr>
            <a:r>
              <a:rPr lang="en-GB" sz="2400" b="1"/>
              <a:t>Look at the characters below:</a:t>
            </a:r>
          </a:p>
          <a:p>
            <a:pPr>
              <a:spcBef>
                <a:spcPct val="50000"/>
              </a:spcBef>
            </a:pPr>
            <a:r>
              <a:rPr lang="en-GB" sz="2400"/>
              <a:t>1) Who are their parents? What could they be called?</a:t>
            </a:r>
          </a:p>
          <a:p>
            <a:pPr>
              <a:spcBef>
                <a:spcPct val="50000"/>
              </a:spcBef>
            </a:pPr>
            <a:r>
              <a:rPr lang="en-GB" sz="2400"/>
              <a:t>2) Why do they look like their parents?</a:t>
            </a:r>
            <a:endParaRPr lang="en-US" sz="2400"/>
          </a:p>
        </p:txBody>
      </p:sp>
      <p:pic>
        <p:nvPicPr>
          <p:cNvPr id="45071" name="Picture 15"/>
          <p:cNvPicPr>
            <a:picLocks noChangeAspect="1" noChangeArrowheads="1"/>
          </p:cNvPicPr>
          <p:nvPr/>
        </p:nvPicPr>
        <p:blipFill>
          <a:blip r:embed="rId28" cstate="print"/>
          <a:srcRect/>
          <a:stretch>
            <a:fillRect/>
          </a:stretch>
        </p:blipFill>
        <p:spPr bwMode="auto">
          <a:xfrm>
            <a:off x="1116013" y="5516563"/>
            <a:ext cx="1223962" cy="1138237"/>
          </a:xfrm>
          <a:prstGeom prst="rect">
            <a:avLst/>
          </a:prstGeom>
          <a:noFill/>
        </p:spPr>
      </p:pic>
      <p:pic>
        <p:nvPicPr>
          <p:cNvPr id="45072" name="Picture 16"/>
          <p:cNvPicPr>
            <a:picLocks noChangeAspect="1" noChangeArrowheads="1"/>
          </p:cNvPicPr>
          <p:nvPr/>
        </p:nvPicPr>
        <p:blipFill>
          <a:blip r:embed="rId29" cstate="print"/>
          <a:srcRect/>
          <a:stretch>
            <a:fillRect/>
          </a:stretch>
        </p:blipFill>
        <p:spPr bwMode="auto">
          <a:xfrm>
            <a:off x="6443663" y="5373688"/>
            <a:ext cx="1223962" cy="1135062"/>
          </a:xfrm>
          <a:prstGeom prst="rect">
            <a:avLst/>
          </a:prstGeom>
          <a:noFill/>
        </p:spPr>
      </p:pic>
      <p:pic>
        <p:nvPicPr>
          <p:cNvPr id="45073" name="Picture 17"/>
          <p:cNvPicPr>
            <a:picLocks noChangeAspect="1" noChangeArrowheads="1"/>
          </p:cNvPicPr>
          <p:nvPr/>
        </p:nvPicPr>
        <p:blipFill>
          <a:blip r:embed="rId30" cstate="print"/>
          <a:srcRect/>
          <a:stretch>
            <a:fillRect/>
          </a:stretch>
        </p:blipFill>
        <p:spPr bwMode="auto">
          <a:xfrm>
            <a:off x="3995738" y="5876925"/>
            <a:ext cx="792162" cy="5540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Genetics</a:t>
            </a:r>
            <a:endParaRPr lang="en-GB"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190" y="2132856"/>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1110" y="3429000"/>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0406" y="2149202"/>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860" y="4653136"/>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8513" y="2625452"/>
            <a:ext cx="3791996" cy="284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Chromosome</a:t>
            </a:r>
            <a:endParaRPr lang="en-GB"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219" y="2688778"/>
            <a:ext cx="2998638" cy="209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613" y="2476500"/>
            <a:ext cx="2731678" cy="217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660" y="2393069"/>
            <a:ext cx="2039977" cy="239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3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Mendel</a:t>
            </a:r>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0" y="2405360"/>
            <a:ext cx="4381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1" y="2348880"/>
            <a:ext cx="4457549" cy="297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02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Nucleus</a:t>
            </a:r>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36912"/>
            <a:ext cx="3345475" cy="250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655044"/>
            <a:ext cx="2634208" cy="263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Ardingly College"/>
          <p:cNvPicPr>
            <a:picLocks noChangeAspect="1" noChangeArrowheads="1"/>
          </p:cNvPicPr>
          <p:nvPr/>
        </p:nvPicPr>
        <p:blipFill>
          <a:blip r:embed="rId4" cstate="print"/>
          <a:srcRect/>
          <a:stretch>
            <a:fillRect/>
          </a:stretch>
        </p:blipFill>
        <p:spPr bwMode="auto">
          <a:xfrm>
            <a:off x="6413614" y="3068960"/>
            <a:ext cx="2730386" cy="1152128"/>
          </a:xfrm>
          <a:prstGeom prst="rect">
            <a:avLst/>
          </a:prstGeom>
          <a:noFill/>
        </p:spPr>
      </p:pic>
    </p:spTree>
    <p:extLst>
      <p:ext uri="{BB962C8B-B14F-4D97-AF65-F5344CB8AC3E}">
        <p14:creationId xmlns:p14="http://schemas.microsoft.com/office/powerpoint/2010/main" val="163197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Testicle</a:t>
            </a:r>
            <a:endParaRPr lang="en-GB"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276475"/>
            <a:ext cx="2934816" cy="341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993281"/>
            <a:ext cx="4648696" cy="241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00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Homologous</a:t>
            </a:r>
            <a:endParaRPr lang="en-GB"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5084" y="2914650"/>
            <a:ext cx="1951842" cy="224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66" y="2348880"/>
            <a:ext cx="3977618" cy="353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Ardingly College"/>
          <p:cNvPicPr>
            <a:picLocks noChangeAspect="1" noChangeArrowheads="1"/>
          </p:cNvPicPr>
          <p:nvPr/>
        </p:nvPicPr>
        <p:blipFill>
          <a:blip r:embed="rId4" cstate="print"/>
          <a:srcRect/>
          <a:stretch>
            <a:fillRect/>
          </a:stretch>
        </p:blipFill>
        <p:spPr bwMode="auto">
          <a:xfrm>
            <a:off x="6495034" y="3212976"/>
            <a:ext cx="2389087" cy="1008112"/>
          </a:xfrm>
          <a:prstGeom prst="rect">
            <a:avLst/>
          </a:prstGeom>
          <a:noFill/>
        </p:spPr>
      </p:pic>
    </p:spTree>
    <p:extLst>
      <p:ext uri="{BB962C8B-B14F-4D97-AF65-F5344CB8AC3E}">
        <p14:creationId xmlns:p14="http://schemas.microsoft.com/office/powerpoint/2010/main" val="19365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Dominant</a:t>
            </a:r>
            <a:endParaRPr lang="en-GB"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921" r="-54921"/>
          <a:stretch/>
        </p:blipFill>
        <p:spPr bwMode="auto">
          <a:xfrm>
            <a:off x="3131840" y="1700808"/>
            <a:ext cx="652872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upload.wikimedia.org/wikipedia/commons/thumb/c/c7/Anthony_McPartlin_%282009%29.jpg/150px-Anthony_McPartlin_%282009%29.jpg">
            <a:hlinkClick r:id="rId3" tooltip="Ant &amp; Dec in 2009"/>
          </p:cNvPr>
          <p:cNvPicPr>
            <a:picLocks noChangeAspect="1" noChangeArrowheads="1"/>
          </p:cNvPicPr>
          <p:nvPr/>
        </p:nvPicPr>
        <p:blipFill>
          <a:blip r:embed="rId4" cstate="print"/>
          <a:srcRect/>
          <a:stretch>
            <a:fillRect/>
          </a:stretch>
        </p:blipFill>
        <p:spPr bwMode="auto">
          <a:xfrm>
            <a:off x="6097617" y="1916832"/>
            <a:ext cx="3046383" cy="3208859"/>
          </a:xfrm>
          <a:prstGeom prst="rect">
            <a:avLst/>
          </a:prstGeom>
          <a:noFill/>
        </p:spPr>
      </p:pic>
      <p:pic>
        <p:nvPicPr>
          <p:cNvPr id="7" name="Picture 2" descr="http://upload.wikimedia.org/wikipedia/commons/thumb/c/c7/Anthony_McPartlin_%282009%29.jpg/150px-Anthony_McPartlin_%282009%29.jpg">
            <a:hlinkClick r:id="rId3" tooltip="Ant &amp; Dec in 2009"/>
          </p:cNvPr>
          <p:cNvPicPr>
            <a:picLocks noChangeAspect="1" noChangeArrowheads="1"/>
          </p:cNvPicPr>
          <p:nvPr/>
        </p:nvPicPr>
        <p:blipFill>
          <a:blip r:embed="rId4" cstate="print"/>
          <a:srcRect/>
          <a:stretch>
            <a:fillRect/>
          </a:stretch>
        </p:blipFill>
        <p:spPr bwMode="auto">
          <a:xfrm>
            <a:off x="0" y="1988840"/>
            <a:ext cx="3046383" cy="3208859"/>
          </a:xfrm>
          <a:prstGeom prst="rect">
            <a:avLst/>
          </a:prstGeom>
          <a:noFill/>
        </p:spPr>
      </p:pic>
    </p:spTree>
    <p:extLst>
      <p:ext uri="{BB962C8B-B14F-4D97-AF65-F5344CB8AC3E}">
        <p14:creationId xmlns:p14="http://schemas.microsoft.com/office/powerpoint/2010/main" val="4406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Recessive</a:t>
            </a:r>
            <a:endParaRPr lang="en-GB"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96592">
            <a:off x="4775753" y="2765412"/>
            <a:ext cx="4414136" cy="253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603152"/>
            <a:ext cx="49149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8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Allele</a:t>
            </a:r>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590675"/>
            <a:ext cx="3723305" cy="479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660" y="2060848"/>
            <a:ext cx="33147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0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Fertilisation</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6931" y="3536652"/>
            <a:ext cx="333452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284984"/>
            <a:ext cx="2906293" cy="247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1628800"/>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54701">
            <a:off x="3715517" y="2331864"/>
            <a:ext cx="2550794" cy="190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70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a:solidFill>
                  <a:srgbClr val="9933FF"/>
                </a:solidFill>
                <a:latin typeface="Comic Sans MS" pitchFamily="66" charset="0"/>
              </a:rPr>
              <a:t>Inheritance</a:t>
            </a:r>
            <a:endParaRPr lang="en-US">
              <a:solidFill>
                <a:srgbClr val="9933FF"/>
              </a:solidFill>
              <a:latin typeface="Comic Sans MS" pitchFamily="66" charset="0"/>
            </a:endParaRPr>
          </a:p>
        </p:txBody>
      </p:sp>
      <p:sp>
        <p:nvSpPr>
          <p:cNvPr id="24579" name="Rectangle 3"/>
          <p:cNvSpPr>
            <a:spLocks noGrp="1" noChangeArrowheads="1"/>
          </p:cNvSpPr>
          <p:nvPr>
            <p:ph type="body" idx="1"/>
          </p:nvPr>
        </p:nvSpPr>
        <p:spPr/>
        <p:txBody>
          <a:bodyPr/>
          <a:lstStyle/>
          <a:p>
            <a:r>
              <a:rPr lang="en-GB"/>
              <a:t>Most families have characteristics which we can see clearly from generation to generation.</a:t>
            </a:r>
          </a:p>
          <a:p>
            <a:r>
              <a:rPr lang="en-GB"/>
              <a:t>Many characteristics like eye colour and dimples are </a:t>
            </a:r>
            <a:r>
              <a:rPr lang="en-GB">
                <a:solidFill>
                  <a:srgbClr val="FF3399"/>
                </a:solidFill>
              </a:rPr>
              <a:t>inherited</a:t>
            </a:r>
            <a:r>
              <a:rPr lang="en-GB"/>
              <a:t> (passed on to you from your parents).</a:t>
            </a:r>
            <a:endParaRPr lang="en-US"/>
          </a:p>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hlinkClick r:id="rId2"/>
              </a:rPr>
              <a:t>http://www.bbc.co.uk/news/10579512</a:t>
            </a:r>
            <a:endParaRPr lang="en-GB" dirty="0" smtClean="0"/>
          </a:p>
          <a:p>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0"/>
            <a:ext cx="7772400" cy="1470025"/>
          </a:xfrm>
        </p:spPr>
        <p:txBody>
          <a:bodyPr/>
          <a:lstStyle/>
          <a:p>
            <a:r>
              <a:rPr lang="en-GB" dirty="0" smtClean="0"/>
              <a:t>Objectives</a:t>
            </a:r>
            <a:br>
              <a:rPr lang="en-GB" dirty="0" smtClean="0"/>
            </a:br>
            <a:r>
              <a:rPr lang="en-GB" dirty="0" smtClean="0"/>
              <a:t>I should be able to discuss…</a:t>
            </a:r>
            <a:endParaRPr lang="en-GB" dirty="0"/>
          </a:p>
        </p:txBody>
      </p:sp>
      <p:sp>
        <p:nvSpPr>
          <p:cNvPr id="3" name="Subtitle 2"/>
          <p:cNvSpPr>
            <a:spLocks noGrp="1"/>
          </p:cNvSpPr>
          <p:nvPr>
            <p:ph type="subTitle" idx="1"/>
          </p:nvPr>
        </p:nvSpPr>
        <p:spPr>
          <a:xfrm>
            <a:off x="971600" y="1772816"/>
            <a:ext cx="7448872" cy="3793976"/>
          </a:xfrm>
        </p:spPr>
        <p:txBody>
          <a:bodyPr>
            <a:normAutofit/>
          </a:bodyPr>
          <a:lstStyle/>
          <a:p>
            <a:r>
              <a:rPr lang="en-GB" sz="4000" dirty="0" smtClean="0">
                <a:solidFill>
                  <a:schemeClr val="tx1"/>
                </a:solidFill>
              </a:rPr>
              <a:t>Alleles as different forms of the same gene.</a:t>
            </a:r>
          </a:p>
          <a:p>
            <a:r>
              <a:rPr lang="en-GB" sz="4000" dirty="0" smtClean="0">
                <a:solidFill>
                  <a:schemeClr val="tx1"/>
                </a:solidFill>
              </a:rPr>
              <a:t>The principles of monohybrid and </a:t>
            </a:r>
            <a:r>
              <a:rPr lang="en-GB" sz="4000" dirty="0" err="1" smtClean="0">
                <a:solidFill>
                  <a:schemeClr val="tx1"/>
                </a:solidFill>
              </a:rPr>
              <a:t>dihybrid</a:t>
            </a:r>
            <a:r>
              <a:rPr lang="en-GB" sz="4000" dirty="0" smtClean="0">
                <a:solidFill>
                  <a:schemeClr val="tx1"/>
                </a:solidFill>
              </a:rPr>
              <a:t> </a:t>
            </a:r>
            <a:r>
              <a:rPr lang="en-GB" sz="4000" dirty="0" err="1" smtClean="0">
                <a:solidFill>
                  <a:schemeClr val="tx1"/>
                </a:solidFill>
              </a:rPr>
              <a:t>Mendelian</a:t>
            </a:r>
            <a:r>
              <a:rPr lang="en-GB" sz="4000" dirty="0" smtClean="0">
                <a:solidFill>
                  <a:schemeClr val="tx1"/>
                </a:solidFill>
              </a:rPr>
              <a:t> inheritance.</a:t>
            </a:r>
            <a:endParaRPr lang="en-GB" sz="400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Anagrams</a:t>
            </a:r>
            <a:endParaRPr lang="en-GB" dirty="0"/>
          </a:p>
        </p:txBody>
      </p:sp>
      <p:sp>
        <p:nvSpPr>
          <p:cNvPr id="3" name="Content Placeholder 2"/>
          <p:cNvSpPr>
            <a:spLocks noGrp="1"/>
          </p:cNvSpPr>
          <p:nvPr>
            <p:ph idx="1"/>
          </p:nvPr>
        </p:nvSpPr>
        <p:spPr>
          <a:xfrm>
            <a:off x="467544" y="1268760"/>
            <a:ext cx="3610744" cy="5184576"/>
          </a:xfrm>
        </p:spPr>
        <p:txBody>
          <a:bodyPr>
            <a:noAutofit/>
          </a:bodyPr>
          <a:lstStyle/>
          <a:p>
            <a:pPr marL="514350" indent="-514350">
              <a:buFont typeface="+mj-lt"/>
              <a:buAutoNum type="arabicPeriod"/>
            </a:pPr>
            <a:r>
              <a:rPr lang="en-GB" sz="2800" dirty="0" smtClean="0"/>
              <a:t>Peg Ye Ton</a:t>
            </a:r>
          </a:p>
          <a:p>
            <a:pPr marL="514350" indent="-514350">
              <a:buFont typeface="+mj-lt"/>
              <a:buAutoNum type="arabicPeriod"/>
            </a:pPr>
            <a:r>
              <a:rPr lang="en-GB" sz="2800" dirty="0" smtClean="0"/>
              <a:t>Pee Python</a:t>
            </a:r>
          </a:p>
          <a:p>
            <a:pPr marL="514350" indent="-514350">
              <a:buFont typeface="+mj-lt"/>
              <a:buAutoNum type="arabicPeriod"/>
            </a:pPr>
            <a:r>
              <a:rPr lang="en-GB" sz="2800" dirty="0" smtClean="0"/>
              <a:t>Told nail enamel</a:t>
            </a:r>
          </a:p>
          <a:p>
            <a:pPr marL="514350" indent="-514350">
              <a:buFont typeface="+mj-lt"/>
              <a:buAutoNum type="arabicPeriod"/>
            </a:pPr>
            <a:r>
              <a:rPr lang="en-GB" sz="2800" dirty="0" smtClean="0"/>
              <a:t>Vesicle leer seal </a:t>
            </a:r>
          </a:p>
          <a:p>
            <a:pPr marL="514350" indent="-514350">
              <a:buFont typeface="+mj-lt"/>
              <a:buAutoNum type="arabicPeriod"/>
            </a:pPr>
            <a:r>
              <a:rPr lang="en-GB" sz="2800" dirty="0" smtClean="0"/>
              <a:t>Adolescent </a:t>
            </a:r>
            <a:r>
              <a:rPr lang="en-GB" sz="2800" dirty="0" err="1" smtClean="0"/>
              <a:t>i'll</a:t>
            </a:r>
            <a:r>
              <a:rPr lang="en-GB" sz="2800" dirty="0" smtClean="0"/>
              <a:t> moan </a:t>
            </a:r>
          </a:p>
          <a:p>
            <a:pPr marL="514350" indent="-514350">
              <a:buFont typeface="+mj-lt"/>
              <a:buAutoNum type="arabicPeriod"/>
            </a:pPr>
            <a:r>
              <a:rPr lang="en-GB" sz="2800" dirty="0" smtClean="0"/>
              <a:t>soul c</a:t>
            </a:r>
          </a:p>
          <a:p>
            <a:pPr marL="514350" indent="-514350">
              <a:buFont typeface="+mj-lt"/>
              <a:buAutoNum type="arabicPeriod"/>
            </a:pPr>
            <a:r>
              <a:rPr lang="en-GB" sz="2800" dirty="0" smtClean="0"/>
              <a:t>GOSH MY OUZO </a:t>
            </a:r>
          </a:p>
          <a:p>
            <a:pPr marL="514350" indent="-514350">
              <a:buFont typeface="+mj-lt"/>
              <a:buAutoNum type="arabicPeriod"/>
            </a:pPr>
            <a:r>
              <a:rPr lang="en-GB" sz="2800" dirty="0" smtClean="0"/>
              <a:t> HUGE OYSTER OZ </a:t>
            </a:r>
          </a:p>
          <a:p>
            <a:pPr marL="514350" indent="-514350">
              <a:buFont typeface="+mj-lt"/>
              <a:buAutoNum type="arabicPeriod"/>
            </a:pPr>
            <a:r>
              <a:rPr lang="en-GB" sz="2800" dirty="0" smtClean="0"/>
              <a:t>RICA ERR </a:t>
            </a:r>
          </a:p>
          <a:p>
            <a:pPr marL="514350" indent="-514350">
              <a:buFont typeface="+mj-lt"/>
              <a:buAutoNum type="arabicPeriod"/>
            </a:pPr>
            <a:r>
              <a:rPr lang="en-GB" sz="2800" dirty="0" smtClean="0"/>
              <a:t>COT STRESS </a:t>
            </a:r>
            <a:br>
              <a:rPr lang="en-GB" sz="2800" dirty="0" smtClean="0"/>
            </a:br>
            <a:r>
              <a:rPr lang="en-GB" sz="2800" dirty="0" smtClean="0"/>
              <a:t> </a:t>
            </a:r>
            <a:br>
              <a:rPr lang="en-GB" sz="2800" dirty="0" smtClean="0"/>
            </a:br>
            <a:endParaRPr lang="en-GB" sz="2800" dirty="0"/>
          </a:p>
        </p:txBody>
      </p:sp>
      <p:sp>
        <p:nvSpPr>
          <p:cNvPr id="4" name="Content Placeholder 2"/>
          <p:cNvSpPr txBox="1">
            <a:spLocks/>
          </p:cNvSpPr>
          <p:nvPr/>
        </p:nvSpPr>
        <p:spPr>
          <a:xfrm>
            <a:off x="3995936" y="1196752"/>
            <a:ext cx="4824536" cy="5184576"/>
          </a:xfrm>
          <a:prstGeom prst="rect">
            <a:avLst/>
          </a:prstGeom>
        </p:spPr>
        <p:txBody>
          <a:bodyPr vert="horz" lIns="91440" tIns="45720" rIns="91440" bIns="45720" rtlCol="0">
            <a:noAutofit/>
          </a:bodyPr>
          <a:lstStyle/>
          <a:p>
            <a:pPr marL="742950" indent="-742950">
              <a:buFont typeface="+mj-lt"/>
              <a:buAutoNum type="arabicPeriod"/>
            </a:pPr>
            <a:r>
              <a:rPr lang="en-GB" sz="3600" i="1" dirty="0" smtClean="0">
                <a:solidFill>
                  <a:srgbClr val="C00000"/>
                </a:solidFill>
              </a:rPr>
              <a:t>genotype, </a:t>
            </a:r>
          </a:p>
          <a:p>
            <a:pPr marL="742950" indent="-742950">
              <a:buFont typeface="+mj-lt"/>
              <a:buAutoNum type="arabicPeriod"/>
            </a:pPr>
            <a:r>
              <a:rPr lang="en-GB" sz="3600" i="1" dirty="0" smtClean="0">
                <a:solidFill>
                  <a:srgbClr val="C00000"/>
                </a:solidFill>
              </a:rPr>
              <a:t>phenotype, </a:t>
            </a:r>
          </a:p>
          <a:p>
            <a:pPr marL="742950" indent="-742950">
              <a:buFont typeface="+mj-lt"/>
              <a:buAutoNum type="arabicPeriod"/>
            </a:pPr>
            <a:r>
              <a:rPr lang="en-GB" sz="3600" i="1" dirty="0" smtClean="0">
                <a:solidFill>
                  <a:srgbClr val="C00000"/>
                </a:solidFill>
              </a:rPr>
              <a:t>dominant allele, </a:t>
            </a:r>
          </a:p>
          <a:p>
            <a:pPr marL="742950" indent="-742950">
              <a:buFont typeface="+mj-lt"/>
              <a:buAutoNum type="arabicPeriod"/>
            </a:pPr>
            <a:r>
              <a:rPr lang="en-GB" sz="3600" i="1" dirty="0" smtClean="0">
                <a:solidFill>
                  <a:srgbClr val="C00000"/>
                </a:solidFill>
              </a:rPr>
              <a:t>recessive allele, </a:t>
            </a:r>
          </a:p>
          <a:p>
            <a:pPr marL="742950" indent="-742950">
              <a:buFont typeface="+mj-lt"/>
              <a:buAutoNum type="arabicPeriod"/>
            </a:pPr>
            <a:r>
              <a:rPr lang="en-GB" sz="3600" i="1" dirty="0" err="1" smtClean="0">
                <a:solidFill>
                  <a:srgbClr val="C00000"/>
                </a:solidFill>
              </a:rPr>
              <a:t>codominant</a:t>
            </a:r>
            <a:r>
              <a:rPr lang="en-GB" sz="3600" i="1" dirty="0" smtClean="0">
                <a:solidFill>
                  <a:srgbClr val="C00000"/>
                </a:solidFill>
              </a:rPr>
              <a:t> alleles, </a:t>
            </a:r>
          </a:p>
          <a:p>
            <a:pPr marL="742950" indent="-742950">
              <a:buFont typeface="+mj-lt"/>
              <a:buAutoNum type="arabicPeriod"/>
            </a:pPr>
            <a:r>
              <a:rPr lang="en-GB" sz="3600" i="1" dirty="0" smtClean="0">
                <a:solidFill>
                  <a:srgbClr val="C00000"/>
                </a:solidFill>
              </a:rPr>
              <a:t>locus, </a:t>
            </a:r>
          </a:p>
          <a:p>
            <a:pPr marL="742950" indent="-742950">
              <a:buFont typeface="+mj-lt"/>
              <a:buAutoNum type="arabicPeriod"/>
            </a:pPr>
            <a:r>
              <a:rPr lang="en-GB" sz="3600" i="1" dirty="0" smtClean="0">
                <a:solidFill>
                  <a:srgbClr val="C00000"/>
                </a:solidFill>
              </a:rPr>
              <a:t>homozygous, </a:t>
            </a:r>
          </a:p>
          <a:p>
            <a:pPr marL="742950" indent="-742950">
              <a:buFont typeface="+mj-lt"/>
              <a:buAutoNum type="arabicPeriod"/>
            </a:pPr>
            <a:r>
              <a:rPr lang="en-GB" sz="3600" i="1" dirty="0" smtClean="0">
                <a:solidFill>
                  <a:srgbClr val="C00000"/>
                </a:solidFill>
              </a:rPr>
              <a:t>heterozygous, </a:t>
            </a:r>
          </a:p>
          <a:p>
            <a:pPr marL="742950" indent="-742950">
              <a:buFont typeface="+mj-lt"/>
              <a:buAutoNum type="arabicPeriod"/>
            </a:pPr>
            <a:r>
              <a:rPr lang="en-GB" sz="3600" i="1" dirty="0" smtClean="0">
                <a:solidFill>
                  <a:srgbClr val="C00000"/>
                </a:solidFill>
              </a:rPr>
              <a:t>carrier </a:t>
            </a:r>
          </a:p>
          <a:p>
            <a:pPr marL="742950" indent="-742950">
              <a:buFont typeface="+mj-lt"/>
              <a:buAutoNum type="arabicPeriod"/>
            </a:pPr>
            <a:r>
              <a:rPr lang="en-GB" sz="3600" i="1" dirty="0" smtClean="0">
                <a:solidFill>
                  <a:srgbClr val="C00000"/>
                </a:solidFill>
              </a:rPr>
              <a:t>test cross.</a:t>
            </a:r>
            <a:r>
              <a:rPr kumimoji="0" lang="en-GB" sz="3600" b="0" i="0" u="none" strike="noStrike" kern="1200" cap="none" spc="0" normalizeH="0" baseline="0" noProof="0" dirty="0" smtClean="0">
                <a:ln>
                  <a:noFill/>
                </a:ln>
                <a:solidFill>
                  <a:srgbClr val="C00000"/>
                </a:solidFill>
                <a:effectLst/>
                <a:uLnTx/>
                <a:uFillTx/>
                <a:latin typeface="+mn-lt"/>
                <a:ea typeface="+mn-ea"/>
                <a:cs typeface="+mn-cs"/>
              </a:rPr>
              <a:t/>
            </a:r>
            <a:br>
              <a:rPr kumimoji="0" lang="en-GB" sz="3600" b="0" i="0" u="none" strike="noStrike" kern="1200" cap="none" spc="0" normalizeH="0" baseline="0" noProof="0" dirty="0" smtClean="0">
                <a:ln>
                  <a:noFill/>
                </a:ln>
                <a:solidFill>
                  <a:srgbClr val="C00000"/>
                </a:solidFill>
                <a:effectLst/>
                <a:uLnTx/>
                <a:uFillTx/>
                <a:latin typeface="+mn-lt"/>
                <a:ea typeface="+mn-ea"/>
                <a:cs typeface="+mn-cs"/>
              </a:rPr>
            </a:br>
            <a:r>
              <a:rPr kumimoji="0" lang="en-GB" sz="3600" b="0" i="0" u="none" strike="noStrike" kern="1200" cap="none" spc="0" normalizeH="0" baseline="0" noProof="0" dirty="0" smtClean="0">
                <a:ln>
                  <a:noFill/>
                </a:ln>
                <a:solidFill>
                  <a:srgbClr val="C00000"/>
                </a:solidFill>
                <a:effectLst/>
                <a:uLnTx/>
                <a:uFillTx/>
                <a:latin typeface="+mn-lt"/>
                <a:ea typeface="+mn-ea"/>
                <a:cs typeface="+mn-cs"/>
              </a:rPr>
              <a:t> </a:t>
            </a:r>
            <a:br>
              <a:rPr kumimoji="0" lang="en-GB" sz="3600" b="0" i="0" u="none" strike="noStrike" kern="1200" cap="none" spc="0" normalizeH="0" baseline="0" noProof="0" dirty="0" smtClean="0">
                <a:ln>
                  <a:noFill/>
                </a:ln>
                <a:solidFill>
                  <a:srgbClr val="C00000"/>
                </a:solidFill>
                <a:effectLst/>
                <a:uLnTx/>
                <a:uFillTx/>
                <a:latin typeface="+mn-lt"/>
                <a:ea typeface="+mn-ea"/>
                <a:cs typeface="+mn-cs"/>
              </a:rPr>
            </a:br>
            <a:endParaRPr kumimoji="0" lang="en-GB" sz="3600" b="0" i="0" u="none" strike="noStrike" kern="1200" cap="none" spc="0" normalizeH="0" baseline="0" noProof="0" dirty="0">
              <a:ln>
                <a:noFill/>
              </a:ln>
              <a:solidFill>
                <a:srgbClr val="C0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634082"/>
          </a:xfrm>
        </p:spPr>
        <p:txBody>
          <a:bodyPr>
            <a:normAutofit fontScale="90000"/>
          </a:bodyPr>
          <a:lstStyle/>
          <a:p>
            <a:r>
              <a:rPr lang="en-GB" dirty="0" smtClean="0"/>
              <a:t>Order?</a:t>
            </a:r>
            <a:endParaRPr lang="en-GB" dirty="0"/>
          </a:p>
        </p:txBody>
      </p:sp>
      <p:graphicFrame>
        <p:nvGraphicFramePr>
          <p:cNvPr id="4" name="Content Placeholder 3"/>
          <p:cNvGraphicFramePr>
            <a:graphicFrameLocks noGrp="1"/>
          </p:cNvGraphicFramePr>
          <p:nvPr>
            <p:ph idx="1"/>
          </p:nvPr>
        </p:nvGraphicFramePr>
        <p:xfrm>
          <a:off x="467544" y="620688"/>
          <a:ext cx="8171358" cy="5982914"/>
        </p:xfrm>
        <a:graphic>
          <a:graphicData uri="http://schemas.openxmlformats.org/drawingml/2006/table">
            <a:tbl>
              <a:tblPr/>
              <a:tblGrid>
                <a:gridCol w="2421143"/>
                <a:gridCol w="5750215"/>
              </a:tblGrid>
              <a:tr h="562603">
                <a:tc>
                  <a:txBody>
                    <a:bodyPr/>
                    <a:lstStyle/>
                    <a:p>
                      <a:pPr algn="ctr" fontAlgn="b"/>
                      <a:r>
                        <a:rPr lang="en-GB" sz="2400" b="0" i="0" u="none" strike="noStrike">
                          <a:solidFill>
                            <a:srgbClr val="000000"/>
                          </a:solidFill>
                          <a:latin typeface="Arial"/>
                        </a:rPr>
                        <a:t>Genotype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the alleles of an organism.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Phenotype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an allele that has the same effect on the phenotype whether it is present in the homozygous or heterozygous state.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Dominant allele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an allele that only has an effect on the phenotype when present in the homozygous state.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Recessive allele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an individual that has one copy of a recessive allele that causes a genetic disease in individuals that are homozygous for this allele.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Codominant alleles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having two different alleles of a gene.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Locus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having two identical alleles of a gene.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Homozygous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pairs of alleles that both affect the phenotype when present in a heterozygote.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Heterozygous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testing a suspected heterozygote by crossing it with a known homozygous recessive.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Carrier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the characteristics of an organism.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03">
                <a:tc>
                  <a:txBody>
                    <a:bodyPr/>
                    <a:lstStyle/>
                    <a:p>
                      <a:pPr algn="ctr" fontAlgn="b"/>
                      <a:r>
                        <a:rPr lang="en-GB" sz="2400" b="0" i="0" u="none" strike="noStrike">
                          <a:solidFill>
                            <a:srgbClr val="000000"/>
                          </a:solidFill>
                          <a:latin typeface="Arial"/>
                        </a:rPr>
                        <a:t>Test cross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latin typeface="Arial"/>
                        </a:rPr>
                        <a:t> the particular position on homologous chromosomes of a gene.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Answers</a:t>
            </a:r>
            <a:endParaRPr lang="en-GB" dirty="0"/>
          </a:p>
        </p:txBody>
      </p:sp>
      <p:graphicFrame>
        <p:nvGraphicFramePr>
          <p:cNvPr id="4" name="Content Placeholder 3"/>
          <p:cNvGraphicFramePr>
            <a:graphicFrameLocks noGrp="1"/>
          </p:cNvGraphicFramePr>
          <p:nvPr>
            <p:ph idx="1"/>
          </p:nvPr>
        </p:nvGraphicFramePr>
        <p:xfrm>
          <a:off x="395536" y="1268760"/>
          <a:ext cx="8208912" cy="5318665"/>
        </p:xfrm>
        <a:graphic>
          <a:graphicData uri="http://schemas.openxmlformats.org/drawingml/2006/table">
            <a:tbl>
              <a:tblPr/>
              <a:tblGrid>
                <a:gridCol w="2432270"/>
                <a:gridCol w="5776642"/>
              </a:tblGrid>
              <a:tr h="468992">
                <a:tc>
                  <a:txBody>
                    <a:bodyPr/>
                    <a:lstStyle/>
                    <a:p>
                      <a:pPr algn="ctr" fontAlgn="b"/>
                      <a:r>
                        <a:rPr lang="en-GB" sz="2400" b="0" i="0" u="none" strike="noStrike">
                          <a:solidFill>
                            <a:srgbClr val="000000"/>
                          </a:solidFill>
                          <a:latin typeface="Arial"/>
                        </a:rPr>
                        <a:t>Genotype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the alleles of an organism.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Phenotype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the characteristics of an organism.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Dominant allele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an allele that has the same effect on the phenotype whether it is present in the homozygous or heterozygous state.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Recessive allele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an allele that only has an effect on the phenotype when present in the homozygous state.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Codominant alleles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pairs of alleles that both affect the phenotype when present in a heterozygote.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Locus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the particular position on homologous chromosomes of a gene.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Homozygous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having two identical alleles of a gene.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Heterozygous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having two different alleles of a gene.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Carrier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latin typeface="Arial"/>
                        </a:rPr>
                        <a:t> an individual that has one copy of a recessive allele that causes a genetic disease in individuals that are homozygous for this allele.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992">
                <a:tc>
                  <a:txBody>
                    <a:bodyPr/>
                    <a:lstStyle/>
                    <a:p>
                      <a:pPr algn="ctr" fontAlgn="b"/>
                      <a:r>
                        <a:rPr lang="en-GB" sz="2400" b="0" i="0" u="none" strike="noStrike">
                          <a:solidFill>
                            <a:srgbClr val="000000"/>
                          </a:solidFill>
                          <a:latin typeface="Arial"/>
                        </a:rPr>
                        <a:t>Test cross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latin typeface="Arial"/>
                        </a:rPr>
                        <a:t> testing a suspected heterozygote by crossing it with a known homozygous recessive.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Bingo</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67544" y="0"/>
            <a:ext cx="8229600" cy="778098"/>
          </a:xfrm>
        </p:spPr>
        <p:txBody>
          <a:bodyPr/>
          <a:lstStyle/>
          <a:p>
            <a:r>
              <a:rPr lang="en-GB" dirty="0"/>
              <a:t>      Genetic </a:t>
            </a:r>
            <a:r>
              <a:rPr lang="en-GB" dirty="0" smtClean="0"/>
              <a:t>jargon revision test</a:t>
            </a:r>
            <a:endParaRPr lang="en-GB" dirty="0"/>
          </a:p>
        </p:txBody>
      </p:sp>
      <p:sp>
        <p:nvSpPr>
          <p:cNvPr id="32771" name="Text Box 3"/>
          <p:cNvSpPr txBox="1">
            <a:spLocks noChangeArrowheads="1"/>
          </p:cNvSpPr>
          <p:nvPr/>
        </p:nvSpPr>
        <p:spPr bwMode="auto">
          <a:xfrm>
            <a:off x="990600" y="1484313"/>
            <a:ext cx="1016000" cy="519112"/>
          </a:xfrm>
          <a:prstGeom prst="rect">
            <a:avLst/>
          </a:prstGeom>
          <a:noFill/>
          <a:ln w="9525">
            <a:noFill/>
            <a:miter lim="800000"/>
            <a:headEnd/>
            <a:tailEnd/>
          </a:ln>
          <a:effectLst/>
        </p:spPr>
        <p:txBody>
          <a:bodyPr wrap="none">
            <a:spAutoFit/>
          </a:bodyPr>
          <a:lstStyle/>
          <a:p>
            <a:pPr algn="l"/>
            <a:r>
              <a:rPr lang="en-GB" sz="2800" dirty="0">
                <a:solidFill>
                  <a:srgbClr val="9900CC"/>
                </a:solidFill>
              </a:rPr>
              <a:t>gene</a:t>
            </a:r>
          </a:p>
        </p:txBody>
      </p:sp>
      <p:sp>
        <p:nvSpPr>
          <p:cNvPr id="32772" name="Text Box 4"/>
          <p:cNvSpPr txBox="1">
            <a:spLocks noChangeArrowheads="1"/>
          </p:cNvSpPr>
          <p:nvPr/>
        </p:nvSpPr>
        <p:spPr bwMode="auto">
          <a:xfrm>
            <a:off x="976313" y="2708275"/>
            <a:ext cx="1074737" cy="519113"/>
          </a:xfrm>
          <a:prstGeom prst="rect">
            <a:avLst/>
          </a:prstGeom>
          <a:noFill/>
          <a:ln w="9525">
            <a:noFill/>
            <a:miter lim="800000"/>
            <a:headEnd/>
            <a:tailEnd/>
          </a:ln>
          <a:effectLst/>
        </p:spPr>
        <p:txBody>
          <a:bodyPr wrap="none">
            <a:spAutoFit/>
          </a:bodyPr>
          <a:lstStyle/>
          <a:p>
            <a:pPr algn="l"/>
            <a:r>
              <a:rPr lang="en-GB" sz="2800" dirty="0">
                <a:solidFill>
                  <a:srgbClr val="9900CC"/>
                </a:solidFill>
              </a:rPr>
              <a:t>allele</a:t>
            </a:r>
          </a:p>
        </p:txBody>
      </p:sp>
      <p:sp>
        <p:nvSpPr>
          <p:cNvPr id="32773" name="Text Box 5"/>
          <p:cNvSpPr txBox="1">
            <a:spLocks noChangeArrowheads="1"/>
          </p:cNvSpPr>
          <p:nvPr/>
        </p:nvSpPr>
        <p:spPr bwMode="auto">
          <a:xfrm>
            <a:off x="539750" y="4978400"/>
            <a:ext cx="1985963" cy="519113"/>
          </a:xfrm>
          <a:prstGeom prst="rect">
            <a:avLst/>
          </a:prstGeom>
          <a:noFill/>
          <a:ln w="9525">
            <a:noFill/>
            <a:miter lim="800000"/>
            <a:headEnd/>
            <a:tailEnd/>
          </a:ln>
          <a:effectLst/>
        </p:spPr>
        <p:txBody>
          <a:bodyPr wrap="none">
            <a:spAutoFit/>
          </a:bodyPr>
          <a:lstStyle/>
          <a:p>
            <a:pPr algn="l"/>
            <a:r>
              <a:rPr lang="en-GB" sz="2800" dirty="0">
                <a:solidFill>
                  <a:srgbClr val="9900CC"/>
                </a:solidFill>
              </a:rPr>
              <a:t>phenotype</a:t>
            </a:r>
          </a:p>
        </p:txBody>
      </p:sp>
      <p:sp>
        <p:nvSpPr>
          <p:cNvPr id="32774" name="Text Box 6"/>
          <p:cNvSpPr txBox="1">
            <a:spLocks noChangeArrowheads="1"/>
          </p:cNvSpPr>
          <p:nvPr/>
        </p:nvSpPr>
        <p:spPr bwMode="auto">
          <a:xfrm>
            <a:off x="611188" y="3835400"/>
            <a:ext cx="1768475" cy="519113"/>
          </a:xfrm>
          <a:prstGeom prst="rect">
            <a:avLst/>
          </a:prstGeom>
          <a:noFill/>
          <a:ln w="9525">
            <a:noFill/>
            <a:miter lim="800000"/>
            <a:headEnd/>
            <a:tailEnd/>
          </a:ln>
          <a:effectLst/>
        </p:spPr>
        <p:txBody>
          <a:bodyPr wrap="none">
            <a:spAutoFit/>
          </a:bodyPr>
          <a:lstStyle/>
          <a:p>
            <a:pPr algn="l"/>
            <a:r>
              <a:rPr lang="en-GB" sz="2800" dirty="0">
                <a:solidFill>
                  <a:srgbClr val="9900CC"/>
                </a:solidFill>
              </a:rPr>
              <a:t>genotype</a:t>
            </a:r>
          </a:p>
        </p:txBody>
      </p:sp>
      <p:sp>
        <p:nvSpPr>
          <p:cNvPr id="32775" name="Text Box 7"/>
          <p:cNvSpPr txBox="1">
            <a:spLocks noChangeArrowheads="1"/>
          </p:cNvSpPr>
          <p:nvPr/>
        </p:nvSpPr>
        <p:spPr bwMode="auto">
          <a:xfrm>
            <a:off x="2484438" y="1535113"/>
            <a:ext cx="6408737" cy="822325"/>
          </a:xfrm>
          <a:prstGeom prst="rect">
            <a:avLst/>
          </a:prstGeom>
          <a:noFill/>
          <a:ln w="9525">
            <a:noFill/>
            <a:miter lim="800000"/>
            <a:headEnd/>
            <a:tailEnd/>
          </a:ln>
          <a:effectLst/>
        </p:spPr>
        <p:txBody>
          <a:bodyPr>
            <a:spAutoFit/>
          </a:bodyPr>
          <a:lstStyle/>
          <a:p>
            <a:pPr algn="l"/>
            <a:r>
              <a:rPr lang="en-GB" sz="2400" b="0" dirty="0">
                <a:solidFill>
                  <a:srgbClr val="9900CC"/>
                </a:solidFill>
              </a:rPr>
              <a:t>Section of DNA that codes for a particular trait or characteristic.</a:t>
            </a:r>
          </a:p>
        </p:txBody>
      </p:sp>
      <p:sp>
        <p:nvSpPr>
          <p:cNvPr id="32776" name="Text Box 8"/>
          <p:cNvSpPr txBox="1">
            <a:spLocks noChangeArrowheads="1"/>
          </p:cNvSpPr>
          <p:nvPr/>
        </p:nvSpPr>
        <p:spPr bwMode="auto">
          <a:xfrm>
            <a:off x="2520950" y="2708275"/>
            <a:ext cx="6299200" cy="822325"/>
          </a:xfrm>
          <a:prstGeom prst="rect">
            <a:avLst/>
          </a:prstGeom>
          <a:noFill/>
          <a:ln w="9525">
            <a:noFill/>
            <a:miter lim="800000"/>
            <a:headEnd/>
            <a:tailEnd/>
          </a:ln>
          <a:effectLst/>
        </p:spPr>
        <p:txBody>
          <a:bodyPr>
            <a:spAutoFit/>
          </a:bodyPr>
          <a:lstStyle/>
          <a:p>
            <a:pPr algn="l"/>
            <a:r>
              <a:rPr lang="en-GB" sz="2400" b="0" dirty="0">
                <a:solidFill>
                  <a:srgbClr val="9900CC"/>
                </a:solidFill>
              </a:rPr>
              <a:t>A different form of a gene that codes for a different version of a characteristic</a:t>
            </a:r>
            <a:r>
              <a:rPr lang="en-GB" sz="2400" b="0" dirty="0"/>
              <a:t>.</a:t>
            </a:r>
          </a:p>
        </p:txBody>
      </p:sp>
      <p:sp>
        <p:nvSpPr>
          <p:cNvPr id="32777" name="Text Box 9"/>
          <p:cNvSpPr txBox="1">
            <a:spLocks noChangeArrowheads="1"/>
          </p:cNvSpPr>
          <p:nvPr/>
        </p:nvSpPr>
        <p:spPr bwMode="auto">
          <a:xfrm>
            <a:off x="2546350" y="3857625"/>
            <a:ext cx="6019800" cy="822325"/>
          </a:xfrm>
          <a:prstGeom prst="rect">
            <a:avLst/>
          </a:prstGeom>
          <a:noFill/>
          <a:ln w="9525">
            <a:noFill/>
            <a:miter lim="800000"/>
            <a:headEnd/>
            <a:tailEnd/>
          </a:ln>
          <a:effectLst/>
        </p:spPr>
        <p:txBody>
          <a:bodyPr>
            <a:spAutoFit/>
          </a:bodyPr>
          <a:lstStyle/>
          <a:p>
            <a:pPr algn="l"/>
            <a:r>
              <a:rPr lang="en-GB" sz="2400" b="0" dirty="0">
                <a:solidFill>
                  <a:srgbClr val="9900CC"/>
                </a:solidFill>
              </a:rPr>
              <a:t>A description of the pair of alleles present for a characteristic.</a:t>
            </a:r>
          </a:p>
        </p:txBody>
      </p:sp>
      <p:sp>
        <p:nvSpPr>
          <p:cNvPr id="32778" name="Text Box 10"/>
          <p:cNvSpPr txBox="1">
            <a:spLocks noChangeArrowheads="1"/>
          </p:cNvSpPr>
          <p:nvPr/>
        </p:nvSpPr>
        <p:spPr bwMode="auto">
          <a:xfrm>
            <a:off x="1752600" y="3505200"/>
            <a:ext cx="184150" cy="457200"/>
          </a:xfrm>
          <a:prstGeom prst="rect">
            <a:avLst/>
          </a:prstGeom>
          <a:noFill/>
          <a:ln w="9525">
            <a:noFill/>
            <a:miter lim="800000"/>
            <a:headEnd/>
            <a:tailEnd/>
          </a:ln>
          <a:effectLst/>
        </p:spPr>
        <p:txBody>
          <a:bodyPr wrap="none">
            <a:spAutoFit/>
          </a:bodyPr>
          <a:lstStyle/>
          <a:p>
            <a:pPr algn="l"/>
            <a:endParaRPr lang="en-US" sz="2400" b="0"/>
          </a:p>
        </p:txBody>
      </p:sp>
      <p:sp>
        <p:nvSpPr>
          <p:cNvPr id="32779" name="Text Box 11"/>
          <p:cNvSpPr txBox="1">
            <a:spLocks noChangeArrowheads="1"/>
          </p:cNvSpPr>
          <p:nvPr/>
        </p:nvSpPr>
        <p:spPr bwMode="auto">
          <a:xfrm>
            <a:off x="2555875" y="5029200"/>
            <a:ext cx="5338763" cy="457200"/>
          </a:xfrm>
          <a:prstGeom prst="rect">
            <a:avLst/>
          </a:prstGeom>
          <a:noFill/>
          <a:ln w="9525">
            <a:noFill/>
            <a:miter lim="800000"/>
            <a:headEnd/>
            <a:tailEnd/>
          </a:ln>
          <a:effectLst/>
        </p:spPr>
        <p:txBody>
          <a:bodyPr wrap="none">
            <a:spAutoFit/>
          </a:bodyPr>
          <a:lstStyle/>
          <a:p>
            <a:pPr algn="l"/>
            <a:r>
              <a:rPr lang="en-GB" sz="2400" b="0" dirty="0">
                <a:solidFill>
                  <a:srgbClr val="9900CC"/>
                </a:solidFill>
              </a:rPr>
              <a:t>The physical expression of the alleles.</a:t>
            </a:r>
          </a:p>
        </p:txBody>
      </p:sp>
      <p:sp>
        <p:nvSpPr>
          <p:cNvPr id="32780" name="Oval 12"/>
          <p:cNvSpPr>
            <a:spLocks noChangeAspect="1" noChangeArrowheads="1"/>
          </p:cNvSpPr>
          <p:nvPr/>
        </p:nvSpPr>
        <p:spPr bwMode="auto">
          <a:xfrm>
            <a:off x="330200" y="836613"/>
            <a:ext cx="252413" cy="252412"/>
          </a:xfrm>
          <a:prstGeom prst="ellipse">
            <a:avLst/>
          </a:prstGeom>
          <a:gradFill rotWithShape="1">
            <a:gsLst>
              <a:gs pos="0">
                <a:schemeClr val="bg1"/>
              </a:gs>
              <a:gs pos="100000">
                <a:srgbClr val="9900CC"/>
              </a:gs>
            </a:gsLst>
            <a:path path="shape">
              <a:fillToRect l="50000" t="50000" r="50000" b="50000"/>
            </a:path>
          </a:gradFill>
          <a:ln w="9525">
            <a:noFill/>
            <a:round/>
            <a:headEnd/>
            <a:tailEnd/>
          </a:ln>
          <a:effectLst>
            <a:outerShdw dist="35921" dir="2700000" algn="ctr" rotWithShape="0">
              <a:srgbClr val="B2B2B2"/>
            </a:outerShdw>
          </a:effectLst>
        </p:spPr>
        <p:txBody>
          <a:bodyPr wrap="none" anchor="ctr"/>
          <a:lstStyle/>
          <a:p>
            <a:endParaRPr lang="en-GB"/>
          </a:p>
        </p:txBody>
      </p:sp>
      <p:sp>
        <p:nvSpPr>
          <p:cNvPr id="32781" name="Text Box 13"/>
          <p:cNvSpPr txBox="1">
            <a:spLocks noChangeArrowheads="1"/>
          </p:cNvSpPr>
          <p:nvPr/>
        </p:nvSpPr>
        <p:spPr bwMode="auto">
          <a:xfrm>
            <a:off x="661988" y="762000"/>
            <a:ext cx="8482012" cy="457200"/>
          </a:xfrm>
          <a:prstGeom prst="rect">
            <a:avLst/>
          </a:prstGeom>
          <a:noFill/>
          <a:ln w="9525">
            <a:noFill/>
            <a:miter lim="800000"/>
            <a:headEnd/>
            <a:tailEnd/>
          </a:ln>
          <a:effectLst/>
        </p:spPr>
        <p:txBody>
          <a:bodyPr>
            <a:spAutoFit/>
          </a:bodyPr>
          <a:lstStyle/>
          <a:p>
            <a:pPr algn="l"/>
            <a:r>
              <a:rPr lang="en-GB" sz="2400" b="0">
                <a:solidFill>
                  <a:srgbClr val="010066"/>
                </a:solidFill>
              </a:rPr>
              <a:t>What do these genetic terms mean?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ipe(left)">
                                      <p:cBhvr>
                                        <p:cTn id="7" dur="500"/>
                                        <p:tgtEl>
                                          <p:spTgt spid="3277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wipe(left)">
                                      <p:cBhvr>
                                        <p:cTn id="10" dur="500"/>
                                        <p:tgtEl>
                                          <p:spTgt spid="3277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2774"/>
                                        </p:tgtEl>
                                        <p:attrNameLst>
                                          <p:attrName>style.visibility</p:attrName>
                                        </p:attrNameLst>
                                      </p:cBhvr>
                                      <p:to>
                                        <p:strVal val="visible"/>
                                      </p:to>
                                    </p:set>
                                    <p:animEffect transition="in" filter="wipe(left)">
                                      <p:cBhvr>
                                        <p:cTn id="13" dur="500"/>
                                        <p:tgtEl>
                                          <p:spTgt spid="3277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773"/>
                                        </p:tgtEl>
                                        <p:attrNameLst>
                                          <p:attrName>style.visibility</p:attrName>
                                        </p:attrNameLst>
                                      </p:cBhvr>
                                      <p:to>
                                        <p:strVal val="visible"/>
                                      </p:to>
                                    </p:set>
                                    <p:animEffect transition="in" filter="wipe(left)">
                                      <p:cBhvr>
                                        <p:cTn id="16" dur="500"/>
                                        <p:tgtEl>
                                          <p:spTgt spid="3277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775"/>
                                        </p:tgtEl>
                                        <p:attrNameLst>
                                          <p:attrName>style.visibility</p:attrName>
                                        </p:attrNameLst>
                                      </p:cBhvr>
                                      <p:to>
                                        <p:strVal val="visible"/>
                                      </p:to>
                                    </p:set>
                                    <p:animEffect transition="in" filter="wipe(left)">
                                      <p:cBhvr>
                                        <p:cTn id="21" dur="1000"/>
                                        <p:tgtEl>
                                          <p:spTgt spid="32775"/>
                                        </p:tgtEl>
                                      </p:cBhvr>
                                    </p:animEffect>
                                  </p:childTnLst>
                                  <p:subTnLst>
                                    <p:animClr clrSpc="rgb" dir="cw">
                                      <p:cBhvr override="childStyle">
                                        <p:cTn dur="1" fill="hold" display="0" masterRel="nextClick" afterEffect="1"/>
                                        <p:tgtEl>
                                          <p:spTgt spid="32775"/>
                                        </p:tgtEl>
                                        <p:attrNameLst>
                                          <p:attrName>ppt_c</p:attrName>
                                        </p:attrNameLst>
                                      </p:cBhvr>
                                      <p:to>
                                        <a:srgbClr val="010066"/>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776"/>
                                        </p:tgtEl>
                                        <p:attrNameLst>
                                          <p:attrName>style.visibility</p:attrName>
                                        </p:attrNameLst>
                                      </p:cBhvr>
                                      <p:to>
                                        <p:strVal val="visible"/>
                                      </p:to>
                                    </p:set>
                                    <p:animEffect transition="in" filter="wipe(left)">
                                      <p:cBhvr>
                                        <p:cTn id="26" dur="1000"/>
                                        <p:tgtEl>
                                          <p:spTgt spid="32776"/>
                                        </p:tgtEl>
                                      </p:cBhvr>
                                    </p:animEffect>
                                  </p:childTnLst>
                                  <p:subTnLst>
                                    <p:animClr clrSpc="rgb" dir="cw">
                                      <p:cBhvr override="childStyle">
                                        <p:cTn dur="1" fill="hold" display="0" masterRel="nextClick" afterEffect="1"/>
                                        <p:tgtEl>
                                          <p:spTgt spid="32776"/>
                                        </p:tgtEl>
                                        <p:attrNameLst>
                                          <p:attrName>ppt_c</p:attrName>
                                        </p:attrNameLst>
                                      </p:cBhvr>
                                      <p:to>
                                        <a:srgbClr val="010066"/>
                                      </p:to>
                                    </p:animClr>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2777"/>
                                        </p:tgtEl>
                                        <p:attrNameLst>
                                          <p:attrName>style.visibility</p:attrName>
                                        </p:attrNameLst>
                                      </p:cBhvr>
                                      <p:to>
                                        <p:strVal val="visible"/>
                                      </p:to>
                                    </p:set>
                                    <p:animEffect transition="in" filter="wipe(left)">
                                      <p:cBhvr>
                                        <p:cTn id="31" dur="1000"/>
                                        <p:tgtEl>
                                          <p:spTgt spid="32777"/>
                                        </p:tgtEl>
                                      </p:cBhvr>
                                    </p:animEffect>
                                  </p:childTnLst>
                                  <p:subTnLst>
                                    <p:animClr clrSpc="rgb" dir="cw">
                                      <p:cBhvr override="childStyle">
                                        <p:cTn dur="1" fill="hold" display="0" masterRel="nextClick" afterEffect="1"/>
                                        <p:tgtEl>
                                          <p:spTgt spid="32777"/>
                                        </p:tgtEl>
                                        <p:attrNameLst>
                                          <p:attrName>ppt_c</p:attrName>
                                        </p:attrNameLst>
                                      </p:cBhvr>
                                      <p:to>
                                        <a:srgbClr val="010066"/>
                                      </p:to>
                                    </p:animClr>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779"/>
                                        </p:tgtEl>
                                        <p:attrNameLst>
                                          <p:attrName>style.visibility</p:attrName>
                                        </p:attrNameLst>
                                      </p:cBhvr>
                                      <p:to>
                                        <p:strVal val="visible"/>
                                      </p:to>
                                    </p:set>
                                    <p:animEffect transition="in" filter="wipe(left)">
                                      <p:cBhvr>
                                        <p:cTn id="36" dur="1000"/>
                                        <p:tgtEl>
                                          <p:spTgt spid="32779"/>
                                        </p:tgtEl>
                                      </p:cBhvr>
                                    </p:animEffect>
                                  </p:childTnLst>
                                  <p:subTnLst>
                                    <p:animClr clrSpc="rgb" dir="cw">
                                      <p:cBhvr override="childStyle">
                                        <p:cTn dur="1" fill="hold" display="0" masterRel="nextClick" afterEffect="1"/>
                                        <p:tgtEl>
                                          <p:spTgt spid="32779"/>
                                        </p:tgtEl>
                                        <p:attrNameLst>
                                          <p:attrName>ppt_c</p:attrName>
                                        </p:attrNameLst>
                                      </p:cBhvr>
                                      <p:to>
                                        <a:srgbClr val="01006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2" grpId="0" autoUpdateAnimBg="0"/>
      <p:bldP spid="32773" grpId="0" autoUpdateAnimBg="0"/>
      <p:bldP spid="32774" grpId="0" autoUpdateAnimBg="0"/>
      <p:bldP spid="32775" grpId="0" autoUpdateAnimBg="0"/>
      <p:bldP spid="32776" grpId="0" autoUpdateAnimBg="0"/>
      <p:bldP spid="32777" grpId="0" autoUpdateAnimBg="0"/>
      <p:bldP spid="3277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23850" y="1403350"/>
            <a:ext cx="2379663" cy="519113"/>
          </a:xfrm>
          <a:prstGeom prst="rect">
            <a:avLst/>
          </a:prstGeom>
          <a:noFill/>
          <a:ln w="9525">
            <a:noFill/>
            <a:miter lim="800000"/>
            <a:headEnd/>
            <a:tailEnd/>
          </a:ln>
          <a:effectLst/>
        </p:spPr>
        <p:txBody>
          <a:bodyPr wrap="none">
            <a:spAutoFit/>
          </a:bodyPr>
          <a:lstStyle/>
          <a:p>
            <a:pPr algn="l"/>
            <a:r>
              <a:rPr lang="en-GB" sz="2800" dirty="0">
                <a:solidFill>
                  <a:srgbClr val="9900CC"/>
                </a:solidFill>
              </a:rPr>
              <a:t>homozygous</a:t>
            </a:r>
          </a:p>
        </p:txBody>
      </p:sp>
      <p:sp>
        <p:nvSpPr>
          <p:cNvPr id="34819" name="Text Box 3"/>
          <p:cNvSpPr txBox="1">
            <a:spLocks noChangeArrowheads="1"/>
          </p:cNvSpPr>
          <p:nvPr/>
        </p:nvSpPr>
        <p:spPr bwMode="auto">
          <a:xfrm>
            <a:off x="250825" y="2627313"/>
            <a:ext cx="2500313" cy="519112"/>
          </a:xfrm>
          <a:prstGeom prst="rect">
            <a:avLst/>
          </a:prstGeom>
          <a:noFill/>
          <a:ln w="9525">
            <a:noFill/>
            <a:miter lim="800000"/>
            <a:headEnd/>
            <a:tailEnd/>
          </a:ln>
          <a:effectLst/>
        </p:spPr>
        <p:txBody>
          <a:bodyPr wrap="none">
            <a:spAutoFit/>
          </a:bodyPr>
          <a:lstStyle/>
          <a:p>
            <a:pPr algn="l"/>
            <a:r>
              <a:rPr lang="en-GB" sz="2800" dirty="0">
                <a:solidFill>
                  <a:srgbClr val="9900CC"/>
                </a:solidFill>
              </a:rPr>
              <a:t>heterozygous</a:t>
            </a:r>
          </a:p>
        </p:txBody>
      </p:sp>
      <p:sp>
        <p:nvSpPr>
          <p:cNvPr id="34820" name="Text Box 4"/>
          <p:cNvSpPr txBox="1">
            <a:spLocks noChangeArrowheads="1"/>
          </p:cNvSpPr>
          <p:nvPr/>
        </p:nvSpPr>
        <p:spPr bwMode="auto">
          <a:xfrm>
            <a:off x="576263" y="5219700"/>
            <a:ext cx="1809750" cy="519113"/>
          </a:xfrm>
          <a:prstGeom prst="rect">
            <a:avLst/>
          </a:prstGeom>
          <a:noFill/>
          <a:ln w="9525">
            <a:noFill/>
            <a:miter lim="800000"/>
            <a:headEnd/>
            <a:tailEnd/>
          </a:ln>
          <a:effectLst/>
        </p:spPr>
        <p:txBody>
          <a:bodyPr wrap="none">
            <a:spAutoFit/>
          </a:bodyPr>
          <a:lstStyle/>
          <a:p>
            <a:pPr algn="l"/>
            <a:r>
              <a:rPr lang="en-GB" sz="2800" dirty="0">
                <a:solidFill>
                  <a:srgbClr val="9900CC"/>
                </a:solidFill>
              </a:rPr>
              <a:t>recessive</a:t>
            </a:r>
          </a:p>
        </p:txBody>
      </p:sp>
      <p:sp>
        <p:nvSpPr>
          <p:cNvPr id="34821" name="Text Box 5"/>
          <p:cNvSpPr txBox="1">
            <a:spLocks noChangeArrowheads="1"/>
          </p:cNvSpPr>
          <p:nvPr/>
        </p:nvSpPr>
        <p:spPr bwMode="auto">
          <a:xfrm>
            <a:off x="611188" y="3817938"/>
            <a:ext cx="1785937" cy="519112"/>
          </a:xfrm>
          <a:prstGeom prst="rect">
            <a:avLst/>
          </a:prstGeom>
          <a:noFill/>
          <a:ln w="9525">
            <a:noFill/>
            <a:miter lim="800000"/>
            <a:headEnd/>
            <a:tailEnd/>
          </a:ln>
          <a:effectLst/>
        </p:spPr>
        <p:txBody>
          <a:bodyPr wrap="none">
            <a:spAutoFit/>
          </a:bodyPr>
          <a:lstStyle/>
          <a:p>
            <a:pPr algn="l"/>
            <a:r>
              <a:rPr lang="en-GB" sz="2800" dirty="0">
                <a:solidFill>
                  <a:srgbClr val="9900CC"/>
                </a:solidFill>
              </a:rPr>
              <a:t>dominant</a:t>
            </a:r>
          </a:p>
        </p:txBody>
      </p:sp>
      <p:sp>
        <p:nvSpPr>
          <p:cNvPr id="34822" name="Text Box 6"/>
          <p:cNvSpPr txBox="1">
            <a:spLocks noChangeArrowheads="1"/>
          </p:cNvSpPr>
          <p:nvPr/>
        </p:nvSpPr>
        <p:spPr bwMode="auto">
          <a:xfrm>
            <a:off x="2700338" y="1422400"/>
            <a:ext cx="5997575" cy="822325"/>
          </a:xfrm>
          <a:prstGeom prst="rect">
            <a:avLst/>
          </a:prstGeom>
          <a:noFill/>
          <a:ln w="9525">
            <a:noFill/>
            <a:miter lim="800000"/>
            <a:headEnd/>
            <a:tailEnd/>
          </a:ln>
          <a:effectLst/>
        </p:spPr>
        <p:txBody>
          <a:bodyPr>
            <a:spAutoFit/>
          </a:bodyPr>
          <a:lstStyle/>
          <a:p>
            <a:pPr algn="l"/>
            <a:r>
              <a:rPr lang="en-GB" sz="2400" b="0" dirty="0">
                <a:solidFill>
                  <a:srgbClr val="9900CC"/>
                </a:solidFill>
              </a:rPr>
              <a:t>Pair of alleles that produce a characteristic that are the </a:t>
            </a:r>
            <a:r>
              <a:rPr lang="en-GB" sz="2400" dirty="0">
                <a:solidFill>
                  <a:srgbClr val="9900CC"/>
                </a:solidFill>
              </a:rPr>
              <a:t>same</a:t>
            </a:r>
            <a:r>
              <a:rPr lang="en-GB" sz="2400" b="0" dirty="0">
                <a:solidFill>
                  <a:srgbClr val="9900CC"/>
                </a:solidFill>
              </a:rPr>
              <a:t>, e.g. </a:t>
            </a:r>
            <a:r>
              <a:rPr lang="en-GB" sz="2400" dirty="0">
                <a:solidFill>
                  <a:srgbClr val="9900CC"/>
                </a:solidFill>
              </a:rPr>
              <a:t>HH</a:t>
            </a:r>
            <a:r>
              <a:rPr lang="en-GB" sz="2400" b="0" dirty="0">
                <a:solidFill>
                  <a:srgbClr val="9900CC"/>
                </a:solidFill>
              </a:rPr>
              <a:t>. </a:t>
            </a:r>
          </a:p>
        </p:txBody>
      </p:sp>
      <p:sp>
        <p:nvSpPr>
          <p:cNvPr id="34823" name="Text Box 7"/>
          <p:cNvSpPr txBox="1">
            <a:spLocks noChangeArrowheads="1"/>
          </p:cNvSpPr>
          <p:nvPr/>
        </p:nvSpPr>
        <p:spPr bwMode="auto">
          <a:xfrm>
            <a:off x="2700338" y="2678113"/>
            <a:ext cx="6069012" cy="822325"/>
          </a:xfrm>
          <a:prstGeom prst="rect">
            <a:avLst/>
          </a:prstGeom>
          <a:noFill/>
          <a:ln w="9525">
            <a:noFill/>
            <a:miter lim="800000"/>
            <a:headEnd/>
            <a:tailEnd/>
          </a:ln>
          <a:effectLst/>
        </p:spPr>
        <p:txBody>
          <a:bodyPr>
            <a:spAutoFit/>
          </a:bodyPr>
          <a:lstStyle/>
          <a:p>
            <a:pPr algn="l"/>
            <a:r>
              <a:rPr lang="en-GB" sz="2400" b="0" dirty="0">
                <a:solidFill>
                  <a:srgbClr val="9900CC"/>
                </a:solidFill>
              </a:rPr>
              <a:t>Pair of alleles that produce a characteristic that are </a:t>
            </a:r>
            <a:r>
              <a:rPr lang="en-GB" sz="2400" dirty="0">
                <a:solidFill>
                  <a:srgbClr val="9900CC"/>
                </a:solidFill>
              </a:rPr>
              <a:t>different</a:t>
            </a:r>
            <a:r>
              <a:rPr lang="en-GB" sz="2400" b="0" dirty="0">
                <a:solidFill>
                  <a:srgbClr val="9900CC"/>
                </a:solidFill>
              </a:rPr>
              <a:t>, e.g. </a:t>
            </a:r>
            <a:r>
              <a:rPr lang="en-GB" sz="2400" dirty="0" err="1">
                <a:solidFill>
                  <a:srgbClr val="9900CC"/>
                </a:solidFill>
              </a:rPr>
              <a:t>Hh</a:t>
            </a:r>
            <a:r>
              <a:rPr lang="en-GB" sz="2400" b="0" dirty="0">
                <a:solidFill>
                  <a:srgbClr val="9900CC"/>
                </a:solidFill>
              </a:rPr>
              <a:t>.</a:t>
            </a:r>
          </a:p>
        </p:txBody>
      </p:sp>
      <p:sp>
        <p:nvSpPr>
          <p:cNvPr id="34824" name="Text Box 8"/>
          <p:cNvSpPr txBox="1">
            <a:spLocks noChangeArrowheads="1"/>
          </p:cNvSpPr>
          <p:nvPr/>
        </p:nvSpPr>
        <p:spPr bwMode="auto">
          <a:xfrm>
            <a:off x="2627313" y="5270500"/>
            <a:ext cx="6073775" cy="1187450"/>
          </a:xfrm>
          <a:prstGeom prst="rect">
            <a:avLst/>
          </a:prstGeom>
          <a:noFill/>
          <a:ln w="9525">
            <a:noFill/>
            <a:miter lim="800000"/>
            <a:headEnd/>
            <a:tailEnd/>
          </a:ln>
          <a:effectLst/>
        </p:spPr>
        <p:txBody>
          <a:bodyPr>
            <a:spAutoFit/>
          </a:bodyPr>
          <a:lstStyle/>
          <a:p>
            <a:pPr algn="l"/>
            <a:r>
              <a:rPr lang="en-GB" sz="2400" b="0" dirty="0">
                <a:solidFill>
                  <a:srgbClr val="9900CC"/>
                </a:solidFill>
              </a:rPr>
              <a:t>An allele that will only be expressed when </a:t>
            </a:r>
            <a:r>
              <a:rPr lang="en-GB" sz="2400" dirty="0">
                <a:solidFill>
                  <a:srgbClr val="9900CC"/>
                </a:solidFill>
              </a:rPr>
              <a:t>both alleles</a:t>
            </a:r>
            <a:r>
              <a:rPr lang="en-GB" sz="2400" b="0" dirty="0">
                <a:solidFill>
                  <a:srgbClr val="9900CC"/>
                </a:solidFill>
              </a:rPr>
              <a:t> are of this type, represented by a </a:t>
            </a:r>
            <a:r>
              <a:rPr lang="en-GB" sz="2400" dirty="0">
                <a:solidFill>
                  <a:srgbClr val="9900CC"/>
                </a:solidFill>
              </a:rPr>
              <a:t>lower case letter</a:t>
            </a:r>
            <a:r>
              <a:rPr lang="en-GB" sz="2400" b="0" dirty="0">
                <a:solidFill>
                  <a:srgbClr val="9900CC"/>
                </a:solidFill>
              </a:rPr>
              <a:t>.</a:t>
            </a:r>
          </a:p>
        </p:txBody>
      </p:sp>
      <p:sp>
        <p:nvSpPr>
          <p:cNvPr id="34825" name="Text Box 9"/>
          <p:cNvSpPr txBox="1">
            <a:spLocks noChangeArrowheads="1"/>
          </p:cNvSpPr>
          <p:nvPr/>
        </p:nvSpPr>
        <p:spPr bwMode="auto">
          <a:xfrm>
            <a:off x="2627313" y="3830638"/>
            <a:ext cx="6581775" cy="1187450"/>
          </a:xfrm>
          <a:prstGeom prst="rect">
            <a:avLst/>
          </a:prstGeom>
          <a:noFill/>
          <a:ln w="9525">
            <a:noFill/>
            <a:miter lim="800000"/>
            <a:headEnd/>
            <a:tailEnd/>
          </a:ln>
          <a:effectLst/>
        </p:spPr>
        <p:txBody>
          <a:bodyPr>
            <a:spAutoFit/>
          </a:bodyPr>
          <a:lstStyle/>
          <a:p>
            <a:pPr algn="l"/>
            <a:r>
              <a:rPr lang="en-GB" sz="2400" b="0" dirty="0">
                <a:solidFill>
                  <a:srgbClr val="9900CC"/>
                </a:solidFill>
              </a:rPr>
              <a:t>An allele </a:t>
            </a:r>
            <a:r>
              <a:rPr lang="en-GB" sz="2400" b="0" dirty="0" smtClean="0">
                <a:solidFill>
                  <a:srgbClr val="9900CC"/>
                </a:solidFill>
              </a:rPr>
              <a:t>that </a:t>
            </a:r>
            <a:r>
              <a:rPr lang="en-GB" sz="2400" b="0" dirty="0">
                <a:solidFill>
                  <a:srgbClr val="9900CC"/>
                </a:solidFill>
              </a:rPr>
              <a:t>will </a:t>
            </a:r>
            <a:r>
              <a:rPr lang="en-GB" sz="2400" dirty="0">
                <a:solidFill>
                  <a:srgbClr val="9900CC"/>
                </a:solidFill>
              </a:rPr>
              <a:t>always</a:t>
            </a:r>
            <a:r>
              <a:rPr lang="en-GB" sz="2400" b="0" dirty="0">
                <a:solidFill>
                  <a:srgbClr val="9900CC"/>
                </a:solidFill>
              </a:rPr>
              <a:t> be expressed even when there is </a:t>
            </a:r>
            <a:r>
              <a:rPr lang="en-GB" sz="2400" b="0" dirty="0" smtClean="0">
                <a:solidFill>
                  <a:srgbClr val="9900CC"/>
                </a:solidFill>
              </a:rPr>
              <a:t>only one </a:t>
            </a:r>
            <a:r>
              <a:rPr lang="en-GB" sz="2400" b="0" dirty="0">
                <a:solidFill>
                  <a:srgbClr val="9900CC"/>
                </a:solidFill>
              </a:rPr>
              <a:t>of these alleles present, represented by a </a:t>
            </a:r>
            <a:r>
              <a:rPr lang="en-GB" sz="2400" dirty="0">
                <a:solidFill>
                  <a:srgbClr val="9900CC"/>
                </a:solidFill>
              </a:rPr>
              <a:t>capital letter</a:t>
            </a:r>
            <a:r>
              <a:rPr lang="en-GB" sz="2400" b="0" dirty="0">
                <a:solidFill>
                  <a:srgbClr val="9900CC"/>
                </a:solidFill>
              </a:rPr>
              <a:t>.</a:t>
            </a:r>
          </a:p>
        </p:txBody>
      </p:sp>
      <p:sp>
        <p:nvSpPr>
          <p:cNvPr id="34827" name="Oval 11"/>
          <p:cNvSpPr>
            <a:spLocks noChangeAspect="1" noChangeArrowheads="1"/>
          </p:cNvSpPr>
          <p:nvPr/>
        </p:nvSpPr>
        <p:spPr bwMode="auto">
          <a:xfrm>
            <a:off x="330200" y="836613"/>
            <a:ext cx="252413" cy="252412"/>
          </a:xfrm>
          <a:prstGeom prst="ellipse">
            <a:avLst/>
          </a:prstGeom>
          <a:gradFill rotWithShape="1">
            <a:gsLst>
              <a:gs pos="0">
                <a:schemeClr val="bg1"/>
              </a:gs>
              <a:gs pos="100000">
                <a:srgbClr val="9900CC"/>
              </a:gs>
            </a:gsLst>
            <a:path path="shape">
              <a:fillToRect l="50000" t="50000" r="50000" b="50000"/>
            </a:path>
          </a:gradFill>
          <a:ln w="9525">
            <a:noFill/>
            <a:round/>
            <a:headEnd/>
            <a:tailEnd/>
          </a:ln>
          <a:effectLst>
            <a:outerShdw dist="35921" dir="2700000" algn="ctr" rotWithShape="0">
              <a:srgbClr val="B2B2B2"/>
            </a:outerShdw>
          </a:effectLst>
        </p:spPr>
        <p:txBody>
          <a:bodyPr wrap="none" anchor="ctr"/>
          <a:lstStyle/>
          <a:p>
            <a:endParaRPr lang="en-GB"/>
          </a:p>
        </p:txBody>
      </p:sp>
      <p:sp>
        <p:nvSpPr>
          <p:cNvPr id="34828" name="Text Box 12"/>
          <p:cNvSpPr txBox="1">
            <a:spLocks noChangeArrowheads="1"/>
          </p:cNvSpPr>
          <p:nvPr/>
        </p:nvSpPr>
        <p:spPr bwMode="auto">
          <a:xfrm>
            <a:off x="661988" y="762000"/>
            <a:ext cx="8482012" cy="457200"/>
          </a:xfrm>
          <a:prstGeom prst="rect">
            <a:avLst/>
          </a:prstGeom>
          <a:noFill/>
          <a:ln w="9525">
            <a:noFill/>
            <a:miter lim="800000"/>
            <a:headEnd/>
            <a:tailEnd/>
          </a:ln>
          <a:effectLst/>
        </p:spPr>
        <p:txBody>
          <a:bodyPr>
            <a:spAutoFit/>
          </a:bodyPr>
          <a:lstStyle/>
          <a:p>
            <a:pPr algn="l"/>
            <a:r>
              <a:rPr lang="en-GB" sz="2400" b="0" dirty="0">
                <a:solidFill>
                  <a:srgbClr val="010066"/>
                </a:solidFill>
              </a:rPr>
              <a:t>What do these genetic terms mean?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wipe(left)">
                                      <p:cBhvr>
                                        <p:cTn id="10" dur="500"/>
                                        <p:tgtEl>
                                          <p:spTgt spid="348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wipe(left)">
                                      <p:cBhvr>
                                        <p:cTn id="13" dur="500"/>
                                        <p:tgtEl>
                                          <p:spTgt spid="348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820"/>
                                        </p:tgtEl>
                                        <p:attrNameLst>
                                          <p:attrName>style.visibility</p:attrName>
                                        </p:attrNameLst>
                                      </p:cBhvr>
                                      <p:to>
                                        <p:strVal val="visible"/>
                                      </p:to>
                                    </p:set>
                                    <p:animEffect transition="in" filter="wipe(left)">
                                      <p:cBhvr>
                                        <p:cTn id="16" dur="500"/>
                                        <p:tgtEl>
                                          <p:spTgt spid="348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4822"/>
                                        </p:tgtEl>
                                        <p:attrNameLst>
                                          <p:attrName>style.visibility</p:attrName>
                                        </p:attrNameLst>
                                      </p:cBhvr>
                                      <p:to>
                                        <p:strVal val="visible"/>
                                      </p:to>
                                    </p:set>
                                    <p:animEffect transition="in" filter="wipe(left)">
                                      <p:cBhvr>
                                        <p:cTn id="21" dur="1000"/>
                                        <p:tgtEl>
                                          <p:spTgt spid="34822"/>
                                        </p:tgtEl>
                                      </p:cBhvr>
                                    </p:animEffect>
                                  </p:childTnLst>
                                  <p:subTnLst>
                                    <p:animClr clrSpc="rgb" dir="cw">
                                      <p:cBhvr override="childStyle">
                                        <p:cTn dur="1" fill="hold" display="0" masterRel="nextClick" afterEffect="1"/>
                                        <p:tgtEl>
                                          <p:spTgt spid="34822"/>
                                        </p:tgtEl>
                                        <p:attrNameLst>
                                          <p:attrName>ppt_c</p:attrName>
                                        </p:attrNameLst>
                                      </p:cBhvr>
                                      <p:to>
                                        <a:srgbClr val="010066"/>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823"/>
                                        </p:tgtEl>
                                        <p:attrNameLst>
                                          <p:attrName>style.visibility</p:attrName>
                                        </p:attrNameLst>
                                      </p:cBhvr>
                                      <p:to>
                                        <p:strVal val="visible"/>
                                      </p:to>
                                    </p:set>
                                    <p:animEffect transition="in" filter="wipe(left)">
                                      <p:cBhvr>
                                        <p:cTn id="26" dur="1000"/>
                                        <p:tgtEl>
                                          <p:spTgt spid="34823"/>
                                        </p:tgtEl>
                                      </p:cBhvr>
                                    </p:animEffect>
                                  </p:childTnLst>
                                  <p:subTnLst>
                                    <p:animClr clrSpc="rgb" dir="cw">
                                      <p:cBhvr override="childStyle">
                                        <p:cTn dur="1" fill="hold" display="0" masterRel="nextClick" afterEffect="1"/>
                                        <p:tgtEl>
                                          <p:spTgt spid="34823"/>
                                        </p:tgtEl>
                                        <p:attrNameLst>
                                          <p:attrName>ppt_c</p:attrName>
                                        </p:attrNameLst>
                                      </p:cBhvr>
                                      <p:to>
                                        <a:srgbClr val="010066"/>
                                      </p:to>
                                    </p:animClr>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4825"/>
                                        </p:tgtEl>
                                        <p:attrNameLst>
                                          <p:attrName>style.visibility</p:attrName>
                                        </p:attrNameLst>
                                      </p:cBhvr>
                                      <p:to>
                                        <p:strVal val="visible"/>
                                      </p:to>
                                    </p:set>
                                    <p:animEffect transition="in" filter="wipe(left)">
                                      <p:cBhvr>
                                        <p:cTn id="31" dur="1000"/>
                                        <p:tgtEl>
                                          <p:spTgt spid="34825"/>
                                        </p:tgtEl>
                                      </p:cBhvr>
                                    </p:animEffect>
                                  </p:childTnLst>
                                  <p:subTnLst>
                                    <p:animClr clrSpc="rgb" dir="cw">
                                      <p:cBhvr override="childStyle">
                                        <p:cTn dur="1" fill="hold" display="0" masterRel="nextClick" afterEffect="1"/>
                                        <p:tgtEl>
                                          <p:spTgt spid="34825"/>
                                        </p:tgtEl>
                                        <p:attrNameLst>
                                          <p:attrName>ppt_c</p:attrName>
                                        </p:attrNameLst>
                                      </p:cBhvr>
                                      <p:to>
                                        <a:srgbClr val="010066"/>
                                      </p:to>
                                    </p:animClr>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824"/>
                                        </p:tgtEl>
                                        <p:attrNameLst>
                                          <p:attrName>style.visibility</p:attrName>
                                        </p:attrNameLst>
                                      </p:cBhvr>
                                      <p:to>
                                        <p:strVal val="visible"/>
                                      </p:to>
                                    </p:set>
                                    <p:animEffect transition="in" filter="wipe(left)">
                                      <p:cBhvr>
                                        <p:cTn id="36" dur="1000"/>
                                        <p:tgtEl>
                                          <p:spTgt spid="34824"/>
                                        </p:tgtEl>
                                      </p:cBhvr>
                                    </p:animEffect>
                                  </p:childTnLst>
                                  <p:subTnLst>
                                    <p:animClr clrSpc="rgb" dir="cw">
                                      <p:cBhvr override="childStyle">
                                        <p:cTn dur="1" fill="hold" display="0" masterRel="nextClick" afterEffect="1"/>
                                        <p:tgtEl>
                                          <p:spTgt spid="34824"/>
                                        </p:tgtEl>
                                        <p:attrNameLst>
                                          <p:attrName>ppt_c</p:attrName>
                                        </p:attrNameLst>
                                      </p:cBhvr>
                                      <p:to>
                                        <a:srgbClr val="01006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autoUpdateAnimBg="0"/>
      <p:bldP spid="34820" grpId="0" autoUpdateAnimBg="0"/>
      <p:bldP spid="34821" grpId="0" autoUpdateAnimBg="0"/>
      <p:bldP spid="34822" grpId="0" autoUpdateAnimBg="0"/>
      <p:bldP spid="34823" grpId="0" autoUpdateAnimBg="0"/>
      <p:bldP spid="34824" grpId="0" autoUpdateAnimBg="0"/>
      <p:bldP spid="3482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0" y="260350"/>
            <a:ext cx="9144000" cy="1152525"/>
          </a:xfrm>
        </p:spPr>
        <p:txBody>
          <a:bodyPr/>
          <a:lstStyle/>
          <a:p>
            <a:pPr>
              <a:lnSpc>
                <a:spcPct val="80000"/>
              </a:lnSpc>
            </a:pPr>
            <a:r>
              <a:rPr lang="en-GB" sz="4000"/>
              <a:t>Gregor Mendel was born in 1822 in Czechoslovakia</a:t>
            </a:r>
            <a:r>
              <a:rPr lang="en-GB" sz="1800"/>
              <a:t>.</a:t>
            </a:r>
          </a:p>
          <a:p>
            <a:pPr>
              <a:lnSpc>
                <a:spcPct val="80000"/>
              </a:lnSpc>
            </a:pPr>
            <a:endParaRPr lang="en-GB" sz="1800"/>
          </a:p>
          <a:p>
            <a:pPr>
              <a:lnSpc>
                <a:spcPct val="80000"/>
              </a:lnSpc>
              <a:buFontTx/>
              <a:buNone/>
            </a:pPr>
            <a:endParaRPr lang="en-GB" sz="1600"/>
          </a:p>
        </p:txBody>
      </p:sp>
      <p:pic>
        <p:nvPicPr>
          <p:cNvPr id="17413" name="Picture 5" descr="118096-004-547374A3"/>
          <p:cNvPicPr>
            <a:picLocks noChangeAspect="1" noChangeArrowheads="1"/>
          </p:cNvPicPr>
          <p:nvPr/>
        </p:nvPicPr>
        <p:blipFill>
          <a:blip r:embed="rId2" cstate="print"/>
          <a:srcRect/>
          <a:stretch>
            <a:fillRect/>
          </a:stretch>
        </p:blipFill>
        <p:spPr bwMode="auto">
          <a:xfrm>
            <a:off x="2268538" y="1268413"/>
            <a:ext cx="4248150" cy="537368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0" y="4868863"/>
            <a:ext cx="8229600" cy="1584325"/>
          </a:xfrm>
        </p:spPr>
        <p:txBody>
          <a:bodyPr/>
          <a:lstStyle/>
          <a:p>
            <a:r>
              <a:rPr lang="en-GB">
                <a:solidFill>
                  <a:srgbClr val="660066"/>
                </a:solidFill>
                <a:latin typeface="Comic Sans MS" pitchFamily="66" charset="0"/>
              </a:rPr>
              <a:t>Mendel came from a very poor family and he decided to become a monk to get the education he desired.</a:t>
            </a:r>
          </a:p>
        </p:txBody>
      </p:sp>
      <p:pic>
        <p:nvPicPr>
          <p:cNvPr id="3077" name="Picture 5" descr="*"/>
          <p:cNvPicPr>
            <a:picLocks noChangeAspect="1" noChangeArrowheads="1"/>
          </p:cNvPicPr>
          <p:nvPr/>
        </p:nvPicPr>
        <p:blipFill>
          <a:blip r:embed="rId2" cstate="print"/>
          <a:srcRect/>
          <a:stretch>
            <a:fillRect/>
          </a:stretch>
        </p:blipFill>
        <p:spPr bwMode="auto">
          <a:xfrm>
            <a:off x="971550" y="188913"/>
            <a:ext cx="7127875" cy="428466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a:solidFill>
                  <a:srgbClr val="9933FF"/>
                </a:solidFill>
                <a:latin typeface="Comic Sans MS" pitchFamily="66" charset="0"/>
              </a:rPr>
              <a:t>Inheritance</a:t>
            </a:r>
            <a:endParaRPr lang="en-US">
              <a:solidFill>
                <a:srgbClr val="9933FF"/>
              </a:solidFill>
              <a:latin typeface="Comic Sans MS" pitchFamily="66" charset="0"/>
            </a:endParaRPr>
          </a:p>
        </p:txBody>
      </p:sp>
      <p:sp>
        <p:nvSpPr>
          <p:cNvPr id="6147" name="Rectangle 3"/>
          <p:cNvSpPr>
            <a:spLocks noGrp="1" noChangeArrowheads="1"/>
          </p:cNvSpPr>
          <p:nvPr>
            <p:ph type="body" sz="half" idx="1"/>
          </p:nvPr>
        </p:nvSpPr>
        <p:spPr>
          <a:xfrm>
            <a:off x="457200" y="1600200"/>
            <a:ext cx="7786688" cy="2260600"/>
          </a:xfrm>
        </p:spPr>
        <p:txBody>
          <a:bodyPr/>
          <a:lstStyle/>
          <a:p>
            <a:r>
              <a:rPr lang="en-GB"/>
              <a:t>This resemblance of children to their parents is the result of </a:t>
            </a:r>
            <a:r>
              <a:rPr lang="en-GB">
                <a:solidFill>
                  <a:srgbClr val="FF3399"/>
                </a:solidFill>
              </a:rPr>
              <a:t>genetic information</a:t>
            </a:r>
            <a:r>
              <a:rPr lang="en-GB"/>
              <a:t> passed on in </a:t>
            </a:r>
            <a:r>
              <a:rPr lang="en-GB">
                <a:solidFill>
                  <a:srgbClr val="FF3399"/>
                </a:solidFill>
              </a:rPr>
              <a:t>gametes</a:t>
            </a:r>
            <a:r>
              <a:rPr lang="en-GB"/>
              <a:t> (sex cells).</a:t>
            </a:r>
            <a:endParaRPr lang="en-US"/>
          </a:p>
        </p:txBody>
      </p:sp>
      <p:graphicFrame>
        <p:nvGraphicFramePr>
          <p:cNvPr id="6153" name="Object 9"/>
          <p:cNvGraphicFramePr>
            <a:graphicFrameLocks noGrp="1" noChangeAspect="1"/>
          </p:cNvGraphicFramePr>
          <p:nvPr>
            <p:ph sz="quarter" idx="2"/>
          </p:nvPr>
        </p:nvGraphicFramePr>
        <p:xfrm>
          <a:off x="5795963" y="3644900"/>
          <a:ext cx="1739900" cy="2087563"/>
        </p:xfrm>
        <a:graphic>
          <a:graphicData uri="http://schemas.openxmlformats.org/presentationml/2006/ole">
            <mc:AlternateContent xmlns:mc="http://schemas.openxmlformats.org/markup-compatibility/2006">
              <mc:Choice xmlns:v="urn:schemas-microsoft-com:vml" Requires="v">
                <p:oleObj spid="_x0000_s2070" name="Bitmap Image" r:id="rId4" imgW="952633" imgH="1142857" progId="PBrush">
                  <p:embed/>
                </p:oleObj>
              </mc:Choice>
              <mc:Fallback>
                <p:oleObj name="Bitmap Image" r:id="rId4" imgW="952633" imgH="1142857" progId="PBrush">
                  <p:embed/>
                  <p:pic>
                    <p:nvPicPr>
                      <p:cNvPr id="0" name="Picture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644900"/>
                        <a:ext cx="1739900"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9" name="Picture 5"/>
          <p:cNvPicPr>
            <a:picLocks noChangeAspect="1" noChangeArrowheads="1"/>
          </p:cNvPicPr>
          <p:nvPr/>
        </p:nvPicPr>
        <p:blipFill>
          <a:blip r:embed="rId6" cstate="print"/>
          <a:srcRect/>
          <a:stretch>
            <a:fillRect/>
          </a:stretch>
        </p:blipFill>
        <p:spPr bwMode="auto">
          <a:xfrm>
            <a:off x="3779838" y="4581525"/>
            <a:ext cx="1354137" cy="2016125"/>
          </a:xfrm>
          <a:prstGeom prst="rect">
            <a:avLst/>
          </a:prstGeom>
          <a:noFill/>
        </p:spPr>
      </p:pic>
      <p:graphicFrame>
        <p:nvGraphicFramePr>
          <p:cNvPr id="6155" name="Object 11"/>
          <p:cNvGraphicFramePr>
            <a:graphicFrameLocks noGrp="1" noChangeAspect="1"/>
          </p:cNvGraphicFramePr>
          <p:nvPr>
            <p:ph sz="quarter" idx="3"/>
          </p:nvPr>
        </p:nvGraphicFramePr>
        <p:xfrm>
          <a:off x="1835150" y="3644900"/>
          <a:ext cx="1450975" cy="2501900"/>
        </p:xfrm>
        <a:graphic>
          <a:graphicData uri="http://schemas.openxmlformats.org/presentationml/2006/ole">
            <mc:AlternateContent xmlns:mc="http://schemas.openxmlformats.org/markup-compatibility/2006">
              <mc:Choice xmlns:v="urn:schemas-microsoft-com:vml" Requires="v">
                <p:oleObj spid="_x0000_s2071" name="Bitmap Image" r:id="rId7" imgW="657317" imgH="1133633" progId="PBrush">
                  <p:embed/>
                </p:oleObj>
              </mc:Choice>
              <mc:Fallback>
                <p:oleObj name="Bitmap Image" r:id="rId7" imgW="657317" imgH="1133633" progId="PBrush">
                  <p:embed/>
                  <p:pic>
                    <p:nvPicPr>
                      <p:cNvPr id="0" name="Picture 11"/>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3644900"/>
                        <a:ext cx="1450975"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7" name="Line 13"/>
          <p:cNvSpPr>
            <a:spLocks noChangeShapeType="1"/>
          </p:cNvSpPr>
          <p:nvPr/>
        </p:nvSpPr>
        <p:spPr bwMode="auto">
          <a:xfrm>
            <a:off x="3203575" y="4365625"/>
            <a:ext cx="720725" cy="576263"/>
          </a:xfrm>
          <a:prstGeom prst="line">
            <a:avLst/>
          </a:prstGeom>
          <a:noFill/>
          <a:ln w="9525">
            <a:solidFill>
              <a:schemeClr val="tx1"/>
            </a:solidFill>
            <a:round/>
            <a:headEnd/>
            <a:tailEnd type="triangle" w="med" len="med"/>
          </a:ln>
          <a:effectLst/>
        </p:spPr>
        <p:txBody>
          <a:bodyPr/>
          <a:lstStyle/>
          <a:p>
            <a:endParaRPr lang="en-GB"/>
          </a:p>
        </p:txBody>
      </p:sp>
      <p:sp>
        <p:nvSpPr>
          <p:cNvPr id="6158" name="Line 14"/>
          <p:cNvSpPr>
            <a:spLocks noChangeShapeType="1"/>
          </p:cNvSpPr>
          <p:nvPr/>
        </p:nvSpPr>
        <p:spPr bwMode="auto">
          <a:xfrm flipH="1">
            <a:off x="5076825" y="4292600"/>
            <a:ext cx="790575" cy="576263"/>
          </a:xfrm>
          <a:prstGeom prst="line">
            <a:avLst/>
          </a:prstGeom>
          <a:noFill/>
          <a:ln w="952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57200" y="908050"/>
            <a:ext cx="3538538" cy="5761038"/>
          </a:xfrm>
        </p:spPr>
        <p:txBody>
          <a:bodyPr/>
          <a:lstStyle/>
          <a:p>
            <a:r>
              <a:rPr lang="en-GB" sz="3600">
                <a:solidFill>
                  <a:srgbClr val="009900"/>
                </a:solidFill>
                <a:latin typeface="Comic Sans MS" pitchFamily="66" charset="0"/>
              </a:rPr>
              <a:t>Mendel worked in the monastery gardens and he became fascinated with how peas grew.</a:t>
            </a:r>
          </a:p>
        </p:txBody>
      </p:sp>
      <p:pic>
        <p:nvPicPr>
          <p:cNvPr id="18436" name="Picture 4" descr="mendel"/>
          <p:cNvPicPr>
            <a:picLocks noChangeAspect="1" noChangeArrowheads="1"/>
          </p:cNvPicPr>
          <p:nvPr/>
        </p:nvPicPr>
        <p:blipFill>
          <a:blip r:embed="rId2" cstate="print"/>
          <a:srcRect/>
          <a:stretch>
            <a:fillRect/>
          </a:stretch>
        </p:blipFill>
        <p:spPr bwMode="auto">
          <a:xfrm>
            <a:off x="4427538" y="836613"/>
            <a:ext cx="4275137" cy="568801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p>
        </p:txBody>
      </p:sp>
      <p:pic>
        <p:nvPicPr>
          <p:cNvPr id="10243"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79388" y="188913"/>
            <a:ext cx="8569325" cy="2016125"/>
          </a:xfrm>
        </p:spPr>
        <p:txBody>
          <a:bodyPr/>
          <a:lstStyle/>
          <a:p>
            <a:pPr>
              <a:lnSpc>
                <a:spcPct val="90000"/>
              </a:lnSpc>
            </a:pPr>
            <a:r>
              <a:rPr lang="en-GB" sz="2800">
                <a:solidFill>
                  <a:srgbClr val="0000FF"/>
                </a:solidFill>
                <a:latin typeface="Comic Sans MS" pitchFamily="66" charset="0"/>
              </a:rPr>
              <a:t>Mendel carried out research into how characteristics were passed on in pea plants.</a:t>
            </a:r>
          </a:p>
          <a:p>
            <a:pPr>
              <a:lnSpc>
                <a:spcPct val="90000"/>
              </a:lnSpc>
            </a:pPr>
            <a:endParaRPr lang="en-GB" sz="2800">
              <a:solidFill>
                <a:srgbClr val="0000FF"/>
              </a:solidFill>
              <a:latin typeface="Comic Sans MS" pitchFamily="66" charset="0"/>
            </a:endParaRPr>
          </a:p>
          <a:p>
            <a:pPr>
              <a:lnSpc>
                <a:spcPct val="90000"/>
              </a:lnSpc>
            </a:pPr>
            <a:r>
              <a:rPr lang="en-GB" sz="2800">
                <a:solidFill>
                  <a:srgbClr val="0000FF"/>
                </a:solidFill>
                <a:latin typeface="Comic Sans MS" pitchFamily="66" charset="0"/>
              </a:rPr>
              <a:t>He kept detailed records of all his findings.</a:t>
            </a:r>
          </a:p>
          <a:p>
            <a:pPr>
              <a:lnSpc>
                <a:spcPct val="90000"/>
              </a:lnSpc>
            </a:pPr>
            <a:endParaRPr lang="en-GB" sz="2800">
              <a:solidFill>
                <a:srgbClr val="0000FF"/>
              </a:solidFill>
              <a:latin typeface="Comic Sans MS" pitchFamily="66" charset="0"/>
            </a:endParaRPr>
          </a:p>
        </p:txBody>
      </p:sp>
      <p:pic>
        <p:nvPicPr>
          <p:cNvPr id="8198" name="Picture 6" descr="7_characters"/>
          <p:cNvPicPr>
            <a:picLocks noChangeAspect="1" noChangeArrowheads="1"/>
          </p:cNvPicPr>
          <p:nvPr/>
        </p:nvPicPr>
        <p:blipFill>
          <a:blip r:embed="rId2" cstate="print"/>
          <a:srcRect/>
          <a:stretch>
            <a:fillRect/>
          </a:stretch>
        </p:blipFill>
        <p:spPr bwMode="auto">
          <a:xfrm>
            <a:off x="0" y="2276475"/>
            <a:ext cx="9144000" cy="39243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pic>
        <p:nvPicPr>
          <p:cNvPr id="9219" name="Picture 3"/>
          <p:cNvPicPr>
            <a:picLocks noGrp="1" noChangeAspect="1" noChangeArrowheads="1"/>
          </p:cNvPicPr>
          <p:nvPr>
            <p:ph type="body" idx="1"/>
          </p:nvPr>
        </p:nvPicPr>
        <p:blipFill>
          <a:blip r:embed="rId2" cstate="print"/>
          <a:srcRect/>
          <a:stretch>
            <a:fillRect/>
          </a:stretch>
        </p:blipFill>
        <p:spPr>
          <a:xfrm>
            <a:off x="457200" y="0"/>
            <a:ext cx="8229600" cy="6858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457200"/>
            <a:ext cx="3124200" cy="6202363"/>
          </a:xfrm>
        </p:spPr>
        <p:txBody>
          <a:bodyPr>
            <a:normAutofit/>
          </a:bodyPr>
          <a:lstStyle/>
          <a:p>
            <a:r>
              <a:rPr lang="en-US" sz="4000">
                <a:latin typeface="Andy" pitchFamily="66" charset="0"/>
              </a:rPr>
              <a:t>Mendel studied the patterns of how physical traits passed from one generation to the next using peas</a:t>
            </a:r>
          </a:p>
        </p:txBody>
      </p:sp>
      <p:pic>
        <p:nvPicPr>
          <p:cNvPr id="3075" name="Picture 3"/>
          <p:cNvPicPr>
            <a:picLocks noGrp="1" noChangeAspect="1" noChangeArrowheads="1"/>
          </p:cNvPicPr>
          <p:nvPr>
            <p:ph type="body" idx="1"/>
          </p:nvPr>
        </p:nvPicPr>
        <p:blipFill>
          <a:blip r:embed="rId2" cstate="print"/>
          <a:srcRect/>
          <a:stretch>
            <a:fillRect/>
          </a:stretch>
        </p:blipFill>
        <p:spPr>
          <a:xfrm>
            <a:off x="3744913" y="457200"/>
            <a:ext cx="5170487" cy="61722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p>
        </p:txBody>
      </p:sp>
      <p:pic>
        <p:nvPicPr>
          <p:cNvPr id="4099" name="Picture 3"/>
          <p:cNvPicPr>
            <a:picLocks noGrp="1" noChangeAspect="1" noChangeArrowheads="1"/>
          </p:cNvPicPr>
          <p:nvPr>
            <p:ph type="body" idx="1"/>
          </p:nvPr>
        </p:nvPicPr>
        <p:blipFill>
          <a:blip r:embed="rId2" cstate="print"/>
          <a:srcRect/>
          <a:stretch>
            <a:fillRect/>
          </a:stretch>
        </p:blipFill>
        <p:spPr>
          <a:xfrm>
            <a:off x="457200" y="304800"/>
            <a:ext cx="8229600" cy="61722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74638"/>
            <a:ext cx="8915400" cy="1143000"/>
          </a:xfrm>
        </p:spPr>
        <p:txBody>
          <a:bodyPr>
            <a:normAutofit fontScale="90000"/>
          </a:bodyPr>
          <a:lstStyle/>
          <a:p>
            <a:r>
              <a:rPr lang="en-US" sz="3600">
                <a:latin typeface="Andy" pitchFamily="66" charset="0"/>
              </a:rPr>
              <a:t>Mendel Studied The Inheritance Patterns of These Following Physical Traits in Peas</a:t>
            </a:r>
          </a:p>
        </p:txBody>
      </p:sp>
      <p:sp>
        <p:nvSpPr>
          <p:cNvPr id="5123" name="Rectangle 3"/>
          <p:cNvSpPr>
            <a:spLocks noGrp="1" noChangeArrowheads="1"/>
          </p:cNvSpPr>
          <p:nvPr>
            <p:ph type="body" idx="1"/>
          </p:nvPr>
        </p:nvSpPr>
        <p:spPr>
          <a:xfrm>
            <a:off x="457200" y="1524000"/>
            <a:ext cx="3581400" cy="5334000"/>
          </a:xfrm>
        </p:spPr>
        <p:txBody>
          <a:bodyPr/>
          <a:lstStyle/>
          <a:p>
            <a:pPr>
              <a:lnSpc>
                <a:spcPct val="90000"/>
              </a:lnSpc>
            </a:pPr>
            <a:r>
              <a:rPr lang="en-US" sz="2000" b="1">
                <a:latin typeface="Andy" pitchFamily="66" charset="0"/>
              </a:rPr>
              <a:t>Seed (pea) shape</a:t>
            </a:r>
          </a:p>
          <a:p>
            <a:pPr lvl="1">
              <a:lnSpc>
                <a:spcPct val="90000"/>
              </a:lnSpc>
            </a:pPr>
            <a:r>
              <a:rPr lang="en-US" sz="1800" b="1">
                <a:latin typeface="Andy" pitchFamily="66" charset="0"/>
              </a:rPr>
              <a:t>Round/Wrinkled	</a:t>
            </a:r>
          </a:p>
          <a:p>
            <a:pPr>
              <a:lnSpc>
                <a:spcPct val="90000"/>
              </a:lnSpc>
            </a:pPr>
            <a:r>
              <a:rPr lang="en-US" sz="2000" b="1">
                <a:latin typeface="Andy" pitchFamily="66" charset="0"/>
              </a:rPr>
              <a:t>Seed Color		</a:t>
            </a:r>
          </a:p>
          <a:p>
            <a:pPr lvl="1">
              <a:lnSpc>
                <a:spcPct val="90000"/>
              </a:lnSpc>
            </a:pPr>
            <a:r>
              <a:rPr lang="en-US" sz="1800" b="1">
                <a:latin typeface="Andy" pitchFamily="66" charset="0"/>
              </a:rPr>
              <a:t>Yellow / Green</a:t>
            </a:r>
          </a:p>
          <a:p>
            <a:pPr>
              <a:lnSpc>
                <a:spcPct val="90000"/>
              </a:lnSpc>
            </a:pPr>
            <a:r>
              <a:rPr lang="en-US" sz="2000" b="1">
                <a:latin typeface="Andy" pitchFamily="66" charset="0"/>
              </a:rPr>
              <a:t>Seed Coat Color</a:t>
            </a:r>
          </a:p>
          <a:p>
            <a:pPr lvl="1">
              <a:lnSpc>
                <a:spcPct val="90000"/>
              </a:lnSpc>
            </a:pPr>
            <a:r>
              <a:rPr lang="en-US" sz="1800" b="1">
                <a:latin typeface="Andy" pitchFamily="66" charset="0"/>
              </a:rPr>
              <a:t>	Gray / White</a:t>
            </a:r>
          </a:p>
          <a:p>
            <a:pPr>
              <a:lnSpc>
                <a:spcPct val="90000"/>
              </a:lnSpc>
            </a:pPr>
            <a:r>
              <a:rPr lang="en-US" sz="2000" b="1">
                <a:latin typeface="Andy" pitchFamily="66" charset="0"/>
              </a:rPr>
              <a:t>Pod Shape</a:t>
            </a:r>
          </a:p>
          <a:p>
            <a:pPr lvl="1">
              <a:lnSpc>
                <a:spcPct val="90000"/>
              </a:lnSpc>
            </a:pPr>
            <a:r>
              <a:rPr lang="en-US" sz="1800" b="1">
                <a:latin typeface="Andy" pitchFamily="66" charset="0"/>
              </a:rPr>
              <a:t>	Smooth/Constricted</a:t>
            </a:r>
          </a:p>
          <a:p>
            <a:pPr>
              <a:lnSpc>
                <a:spcPct val="90000"/>
              </a:lnSpc>
            </a:pPr>
            <a:r>
              <a:rPr lang="en-US" sz="2000" b="1">
                <a:latin typeface="Andy" pitchFamily="66" charset="0"/>
              </a:rPr>
              <a:t>Pod Color	</a:t>
            </a:r>
          </a:p>
          <a:p>
            <a:pPr lvl="1">
              <a:lnSpc>
                <a:spcPct val="90000"/>
              </a:lnSpc>
            </a:pPr>
            <a:r>
              <a:rPr lang="en-US" sz="1800" b="1">
                <a:latin typeface="Andy" pitchFamily="66" charset="0"/>
              </a:rPr>
              <a:t>Green / Yellow</a:t>
            </a:r>
          </a:p>
          <a:p>
            <a:pPr>
              <a:lnSpc>
                <a:spcPct val="90000"/>
              </a:lnSpc>
            </a:pPr>
            <a:r>
              <a:rPr lang="en-US" sz="2000" b="1">
                <a:latin typeface="Andy" pitchFamily="66" charset="0"/>
              </a:rPr>
              <a:t>Flower Position	</a:t>
            </a:r>
          </a:p>
          <a:p>
            <a:pPr lvl="1">
              <a:lnSpc>
                <a:spcPct val="90000"/>
              </a:lnSpc>
            </a:pPr>
            <a:r>
              <a:rPr lang="en-US" sz="1800" b="1">
                <a:latin typeface="Andy" pitchFamily="66" charset="0"/>
              </a:rPr>
              <a:t>Axial / Terminal</a:t>
            </a:r>
          </a:p>
          <a:p>
            <a:pPr>
              <a:lnSpc>
                <a:spcPct val="90000"/>
              </a:lnSpc>
            </a:pPr>
            <a:r>
              <a:rPr lang="en-US" sz="2000" b="1">
                <a:latin typeface="Andy" pitchFamily="66" charset="0"/>
              </a:rPr>
              <a:t>Plant Height</a:t>
            </a:r>
          </a:p>
          <a:p>
            <a:pPr lvl="1">
              <a:lnSpc>
                <a:spcPct val="90000"/>
              </a:lnSpc>
            </a:pPr>
            <a:r>
              <a:rPr lang="en-US" sz="1800" b="1">
                <a:latin typeface="Andy" pitchFamily="66" charset="0"/>
              </a:rPr>
              <a:t>	Short / Tall</a:t>
            </a:r>
          </a:p>
          <a:p>
            <a:pPr>
              <a:lnSpc>
                <a:spcPct val="90000"/>
              </a:lnSpc>
            </a:pPr>
            <a:r>
              <a:rPr lang="en-US" sz="2000" b="1">
                <a:latin typeface="Andy" pitchFamily="66" charset="0"/>
              </a:rPr>
              <a:t>Flower Color</a:t>
            </a:r>
          </a:p>
          <a:p>
            <a:pPr lvl="1">
              <a:lnSpc>
                <a:spcPct val="90000"/>
              </a:lnSpc>
            </a:pPr>
            <a:r>
              <a:rPr lang="en-US" sz="1800" b="1">
                <a:latin typeface="Andy" pitchFamily="66" charset="0"/>
              </a:rPr>
              <a:t>	Purple / White</a:t>
            </a:r>
          </a:p>
        </p:txBody>
      </p:sp>
      <p:pic>
        <p:nvPicPr>
          <p:cNvPr id="5124" name="Picture 4"/>
          <p:cNvPicPr>
            <a:picLocks noChangeAspect="1" noChangeArrowheads="1"/>
          </p:cNvPicPr>
          <p:nvPr/>
        </p:nvPicPr>
        <p:blipFill>
          <a:blip r:embed="rId2" cstate="print"/>
          <a:srcRect/>
          <a:stretch>
            <a:fillRect/>
          </a:stretch>
        </p:blipFill>
        <p:spPr bwMode="auto">
          <a:xfrm>
            <a:off x="3581400" y="1295400"/>
            <a:ext cx="4953000" cy="55626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sz="4000">
                <a:latin typeface="Andy" pitchFamily="66" charset="0"/>
              </a:rPr>
              <a:t>Wrinkled Peas</a:t>
            </a:r>
            <a:br>
              <a:rPr lang="en-US" sz="4000">
                <a:latin typeface="Andy" pitchFamily="66" charset="0"/>
              </a:rPr>
            </a:br>
            <a:r>
              <a:rPr lang="en-US" sz="4000">
                <a:latin typeface="Andy" pitchFamily="66" charset="0"/>
              </a:rPr>
              <a:t>Round Peas</a:t>
            </a:r>
          </a:p>
        </p:txBody>
      </p:sp>
      <p:pic>
        <p:nvPicPr>
          <p:cNvPr id="6147" name="Picture 3"/>
          <p:cNvPicPr>
            <a:picLocks noGrp="1" noChangeAspect="1" noChangeArrowheads="1"/>
          </p:cNvPicPr>
          <p:nvPr>
            <p:ph type="body" idx="1"/>
          </p:nvPr>
        </p:nvPicPr>
        <p:blipFill>
          <a:blip r:embed="rId2" cstate="print"/>
          <a:srcRect/>
          <a:stretch>
            <a:fillRect/>
          </a:stretch>
        </p:blipFill>
        <p:spPr>
          <a:xfrm>
            <a:off x="457200" y="1600200"/>
            <a:ext cx="8229600" cy="5257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292725" y="188913"/>
            <a:ext cx="3671888" cy="6480175"/>
          </a:xfrm>
        </p:spPr>
        <p:txBody>
          <a:bodyPr/>
          <a:lstStyle/>
          <a:p>
            <a:pPr>
              <a:lnSpc>
                <a:spcPct val="90000"/>
              </a:lnSpc>
            </a:pPr>
            <a:r>
              <a:rPr lang="en-GB" sz="2800">
                <a:solidFill>
                  <a:srgbClr val="CC0000"/>
                </a:solidFill>
              </a:rPr>
              <a:t>He published a book of his findings in 1866, when he was 44 years old.</a:t>
            </a:r>
          </a:p>
          <a:p>
            <a:pPr>
              <a:lnSpc>
                <a:spcPct val="90000"/>
              </a:lnSpc>
            </a:pPr>
            <a:endParaRPr lang="en-GB" sz="2800">
              <a:solidFill>
                <a:srgbClr val="CC0000"/>
              </a:solidFill>
            </a:endParaRPr>
          </a:p>
          <a:p>
            <a:pPr>
              <a:lnSpc>
                <a:spcPct val="90000"/>
              </a:lnSpc>
            </a:pPr>
            <a:r>
              <a:rPr lang="en-GB" sz="2800">
                <a:solidFill>
                  <a:srgbClr val="008000"/>
                </a:solidFill>
              </a:rPr>
              <a:t>People did not understand his theories as no one had seen chromosomes.</a:t>
            </a:r>
          </a:p>
          <a:p>
            <a:pPr>
              <a:lnSpc>
                <a:spcPct val="90000"/>
              </a:lnSpc>
            </a:pPr>
            <a:endParaRPr lang="en-GB" sz="2800">
              <a:solidFill>
                <a:srgbClr val="008000"/>
              </a:solidFill>
            </a:endParaRPr>
          </a:p>
          <a:p>
            <a:pPr>
              <a:lnSpc>
                <a:spcPct val="90000"/>
              </a:lnSpc>
            </a:pPr>
            <a:r>
              <a:rPr lang="en-GB" sz="2800">
                <a:solidFill>
                  <a:srgbClr val="660066"/>
                </a:solidFill>
              </a:rPr>
              <a:t>He died 20 years later with no one taking notice of his work.</a:t>
            </a:r>
          </a:p>
        </p:txBody>
      </p:sp>
      <p:pic>
        <p:nvPicPr>
          <p:cNvPr id="21509" name="Picture 5" descr="mendel-book-on-cells-1867"/>
          <p:cNvPicPr>
            <a:picLocks noChangeAspect="1" noChangeArrowheads="1"/>
          </p:cNvPicPr>
          <p:nvPr/>
        </p:nvPicPr>
        <p:blipFill>
          <a:blip r:embed="rId2" cstate="print"/>
          <a:srcRect/>
          <a:stretch>
            <a:fillRect/>
          </a:stretch>
        </p:blipFill>
        <p:spPr bwMode="auto">
          <a:xfrm>
            <a:off x="0" y="1125538"/>
            <a:ext cx="5256213" cy="4027487"/>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57200" y="4652963"/>
            <a:ext cx="8435975" cy="2016125"/>
          </a:xfrm>
        </p:spPr>
        <p:txBody>
          <a:bodyPr/>
          <a:lstStyle/>
          <a:p>
            <a:pPr>
              <a:lnSpc>
                <a:spcPct val="90000"/>
              </a:lnSpc>
            </a:pPr>
            <a:r>
              <a:rPr lang="en-GB">
                <a:solidFill>
                  <a:srgbClr val="660066"/>
                </a:solidFill>
                <a:latin typeface="Comic Sans MS" pitchFamily="66" charset="0"/>
              </a:rPr>
              <a:t>16 years after his death people could finally see chromosomes through a microscope and he was given the recognition for his findings.</a:t>
            </a:r>
          </a:p>
        </p:txBody>
      </p:sp>
      <p:pic>
        <p:nvPicPr>
          <p:cNvPr id="22533" name="Picture 5" descr="HumanChromosomesChromomycinA3"/>
          <p:cNvPicPr>
            <a:picLocks noChangeAspect="1" noChangeArrowheads="1"/>
          </p:cNvPicPr>
          <p:nvPr/>
        </p:nvPicPr>
        <p:blipFill>
          <a:blip r:embed="rId2" cstate="print"/>
          <a:srcRect b="14047"/>
          <a:stretch>
            <a:fillRect/>
          </a:stretch>
        </p:blipFill>
        <p:spPr bwMode="auto">
          <a:xfrm>
            <a:off x="1979613" y="188913"/>
            <a:ext cx="5113337" cy="424021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4" name="Text Box 18"/>
          <p:cNvSpPr txBox="1">
            <a:spLocks noChangeArrowheads="1"/>
          </p:cNvSpPr>
          <p:nvPr/>
        </p:nvSpPr>
        <p:spPr bwMode="auto">
          <a:xfrm>
            <a:off x="539750" y="1196975"/>
            <a:ext cx="7920038" cy="1735138"/>
          </a:xfrm>
          <a:prstGeom prst="rect">
            <a:avLst/>
          </a:prstGeom>
          <a:noFill/>
          <a:ln w="9525">
            <a:noFill/>
            <a:miter lim="800000"/>
            <a:headEnd/>
            <a:tailEnd/>
          </a:ln>
          <a:effectLst/>
        </p:spPr>
        <p:txBody>
          <a:bodyPr>
            <a:spAutoFit/>
          </a:bodyPr>
          <a:lstStyle/>
          <a:p>
            <a:pPr marL="342900" indent="-342900">
              <a:spcBef>
                <a:spcPct val="50000"/>
              </a:spcBef>
              <a:buFontTx/>
              <a:buAutoNum type="arabicParenR"/>
            </a:pPr>
            <a:r>
              <a:rPr lang="en-GB" sz="2400"/>
              <a:t>Sort into three lists inherited, environmental or not sure.</a:t>
            </a:r>
          </a:p>
          <a:p>
            <a:pPr marL="342900" indent="-342900">
              <a:spcBef>
                <a:spcPct val="50000"/>
              </a:spcBef>
              <a:buFontTx/>
              <a:buAutoNum type="arabicParenR"/>
            </a:pPr>
            <a:r>
              <a:rPr lang="en-GB" sz="2400"/>
              <a:t>Add two of your own environmental and inherited characteristics.</a:t>
            </a:r>
          </a:p>
        </p:txBody>
      </p:sp>
      <p:sp>
        <p:nvSpPr>
          <p:cNvPr id="60418" name="Rectangle 2"/>
          <p:cNvSpPr>
            <a:spLocks noGrp="1" noChangeArrowheads="1"/>
          </p:cNvSpPr>
          <p:nvPr>
            <p:ph type="title"/>
          </p:nvPr>
        </p:nvSpPr>
        <p:spPr/>
        <p:txBody>
          <a:bodyPr/>
          <a:lstStyle/>
          <a:p>
            <a:r>
              <a:rPr lang="en-GB">
                <a:solidFill>
                  <a:srgbClr val="9933FF"/>
                </a:solidFill>
                <a:latin typeface="Comic Sans MS" pitchFamily="66" charset="0"/>
              </a:rPr>
              <a:t>Inherited or Environmental</a:t>
            </a:r>
          </a:p>
        </p:txBody>
      </p:sp>
      <p:sp>
        <p:nvSpPr>
          <p:cNvPr id="60420" name="Text Box 4"/>
          <p:cNvSpPr txBox="1">
            <a:spLocks noChangeArrowheads="1"/>
          </p:cNvSpPr>
          <p:nvPr/>
        </p:nvSpPr>
        <p:spPr bwMode="auto">
          <a:xfrm>
            <a:off x="684213" y="3141663"/>
            <a:ext cx="15843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Blue eyes</a:t>
            </a:r>
          </a:p>
        </p:txBody>
      </p:sp>
      <p:sp>
        <p:nvSpPr>
          <p:cNvPr id="60421" name="Text Box 5"/>
          <p:cNvSpPr txBox="1">
            <a:spLocks noChangeArrowheads="1"/>
          </p:cNvSpPr>
          <p:nvPr/>
        </p:nvSpPr>
        <p:spPr bwMode="auto">
          <a:xfrm>
            <a:off x="6948488" y="3357563"/>
            <a:ext cx="1873250"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Skin colour</a:t>
            </a:r>
          </a:p>
        </p:txBody>
      </p:sp>
      <p:sp>
        <p:nvSpPr>
          <p:cNvPr id="60422" name="Text Box 6"/>
          <p:cNvSpPr txBox="1">
            <a:spLocks noChangeArrowheads="1"/>
          </p:cNvSpPr>
          <p:nvPr/>
        </p:nvSpPr>
        <p:spPr bwMode="auto">
          <a:xfrm>
            <a:off x="323850" y="3860800"/>
            <a:ext cx="1295400" cy="831850"/>
          </a:xfrm>
          <a:prstGeom prst="rect">
            <a:avLst/>
          </a:prstGeom>
          <a:noFill/>
          <a:ln w="9525">
            <a:solidFill>
              <a:schemeClr val="tx2"/>
            </a:solidFill>
            <a:miter lim="800000"/>
            <a:headEnd/>
            <a:tailEnd/>
          </a:ln>
          <a:effectLst/>
        </p:spPr>
        <p:txBody>
          <a:bodyPr>
            <a:spAutoFit/>
          </a:bodyPr>
          <a:lstStyle/>
          <a:p>
            <a:pPr>
              <a:spcBef>
                <a:spcPct val="50000"/>
              </a:spcBef>
            </a:pPr>
            <a:r>
              <a:rPr lang="en-GB" sz="2400"/>
              <a:t>Liking Mozart</a:t>
            </a:r>
          </a:p>
        </p:txBody>
      </p:sp>
      <p:sp>
        <p:nvSpPr>
          <p:cNvPr id="60423" name="Text Box 7"/>
          <p:cNvSpPr txBox="1">
            <a:spLocks noChangeArrowheads="1"/>
          </p:cNvSpPr>
          <p:nvPr/>
        </p:nvSpPr>
        <p:spPr bwMode="auto">
          <a:xfrm>
            <a:off x="3132138" y="2924175"/>
            <a:ext cx="20161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Being skinny</a:t>
            </a:r>
          </a:p>
        </p:txBody>
      </p:sp>
      <p:sp>
        <p:nvSpPr>
          <p:cNvPr id="60424" name="Text Box 8"/>
          <p:cNvSpPr txBox="1">
            <a:spLocks noChangeArrowheads="1"/>
          </p:cNvSpPr>
          <p:nvPr/>
        </p:nvSpPr>
        <p:spPr bwMode="auto">
          <a:xfrm>
            <a:off x="4716463" y="3573463"/>
            <a:ext cx="15843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Curly hair</a:t>
            </a:r>
          </a:p>
        </p:txBody>
      </p:sp>
      <p:sp>
        <p:nvSpPr>
          <p:cNvPr id="60425" name="Text Box 9"/>
          <p:cNvSpPr txBox="1">
            <a:spLocks noChangeArrowheads="1"/>
          </p:cNvSpPr>
          <p:nvPr/>
        </p:nvSpPr>
        <p:spPr bwMode="auto">
          <a:xfrm>
            <a:off x="3492500" y="4581525"/>
            <a:ext cx="15843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Dark hair</a:t>
            </a:r>
          </a:p>
        </p:txBody>
      </p:sp>
      <p:sp>
        <p:nvSpPr>
          <p:cNvPr id="60426" name="Text Box 10"/>
          <p:cNvSpPr txBox="1">
            <a:spLocks noChangeArrowheads="1"/>
          </p:cNvSpPr>
          <p:nvPr/>
        </p:nvSpPr>
        <p:spPr bwMode="auto">
          <a:xfrm>
            <a:off x="1187450" y="4868863"/>
            <a:ext cx="18002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Hating tuna</a:t>
            </a:r>
          </a:p>
        </p:txBody>
      </p:sp>
      <p:sp>
        <p:nvSpPr>
          <p:cNvPr id="60427" name="Text Box 11"/>
          <p:cNvSpPr txBox="1">
            <a:spLocks noChangeArrowheads="1"/>
          </p:cNvSpPr>
          <p:nvPr/>
        </p:nvSpPr>
        <p:spPr bwMode="auto">
          <a:xfrm>
            <a:off x="6443663" y="4076700"/>
            <a:ext cx="22320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Tongue rolling</a:t>
            </a:r>
          </a:p>
        </p:txBody>
      </p:sp>
      <p:sp>
        <p:nvSpPr>
          <p:cNvPr id="60428" name="Text Box 12"/>
          <p:cNvSpPr txBox="1">
            <a:spLocks noChangeArrowheads="1"/>
          </p:cNvSpPr>
          <p:nvPr/>
        </p:nvSpPr>
        <p:spPr bwMode="auto">
          <a:xfrm>
            <a:off x="5508625" y="2852738"/>
            <a:ext cx="13684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Freckles</a:t>
            </a:r>
          </a:p>
        </p:txBody>
      </p:sp>
      <p:sp>
        <p:nvSpPr>
          <p:cNvPr id="60432" name="Text Box 16"/>
          <p:cNvSpPr txBox="1">
            <a:spLocks noChangeArrowheads="1"/>
          </p:cNvSpPr>
          <p:nvPr/>
        </p:nvSpPr>
        <p:spPr bwMode="auto">
          <a:xfrm>
            <a:off x="2195513" y="3716338"/>
            <a:ext cx="15843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Being tall</a:t>
            </a:r>
          </a:p>
        </p:txBody>
      </p:sp>
      <p:sp>
        <p:nvSpPr>
          <p:cNvPr id="60433" name="Text Box 17"/>
          <p:cNvSpPr txBox="1">
            <a:spLocks noChangeArrowheads="1"/>
          </p:cNvSpPr>
          <p:nvPr/>
        </p:nvSpPr>
        <p:spPr bwMode="auto">
          <a:xfrm>
            <a:off x="5508625" y="4724400"/>
            <a:ext cx="1584325" cy="466725"/>
          </a:xfrm>
          <a:prstGeom prst="rect">
            <a:avLst/>
          </a:prstGeom>
          <a:noFill/>
          <a:ln w="9525">
            <a:solidFill>
              <a:schemeClr val="tx2"/>
            </a:solidFill>
            <a:miter lim="800000"/>
            <a:headEnd/>
            <a:tailEnd/>
          </a:ln>
          <a:effectLst/>
        </p:spPr>
        <p:txBody>
          <a:bodyPr>
            <a:spAutoFit/>
          </a:bodyPr>
          <a:lstStyle/>
          <a:p>
            <a:pPr>
              <a:spcBef>
                <a:spcPct val="50000"/>
              </a:spcBef>
            </a:pPr>
            <a:r>
              <a:rPr lang="en-GB" sz="2400"/>
              <a:t>Dimples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371600"/>
          </a:xfrm>
        </p:spPr>
        <p:txBody>
          <a:bodyPr>
            <a:normAutofit/>
          </a:bodyPr>
          <a:lstStyle/>
          <a:p>
            <a:r>
              <a:rPr lang="en-US" sz="3600">
                <a:latin typeface="Andy" pitchFamily="66" charset="0"/>
              </a:rPr>
              <a:t>An Example of How Traits Passed from Parent to first offspring generation</a:t>
            </a:r>
          </a:p>
        </p:txBody>
      </p:sp>
      <p:pic>
        <p:nvPicPr>
          <p:cNvPr id="8196" name="Picture 4"/>
          <p:cNvPicPr>
            <a:picLocks noChangeAspect="1" noChangeArrowheads="1"/>
          </p:cNvPicPr>
          <p:nvPr/>
        </p:nvPicPr>
        <p:blipFill>
          <a:blip r:embed="rId2" cstate="print"/>
          <a:srcRect/>
          <a:stretch>
            <a:fillRect/>
          </a:stretch>
        </p:blipFill>
        <p:spPr bwMode="auto">
          <a:xfrm>
            <a:off x="914400" y="1219200"/>
            <a:ext cx="7239000" cy="56388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4932363" y="981075"/>
            <a:ext cx="3995737" cy="4824413"/>
          </a:xfrm>
        </p:spPr>
        <p:txBody>
          <a:bodyPr/>
          <a:lstStyle/>
          <a:p>
            <a:r>
              <a:rPr lang="en-GB" sz="3600">
                <a:solidFill>
                  <a:srgbClr val="CC0000"/>
                </a:solidFill>
                <a:latin typeface="Comic Sans MS" pitchFamily="66" charset="0"/>
              </a:rPr>
              <a:t>He came to the conclusion that some characteristics were dominant over others and they were never mixed.</a:t>
            </a:r>
          </a:p>
        </p:txBody>
      </p:sp>
      <p:pic>
        <p:nvPicPr>
          <p:cNvPr id="19461" name="Picture 5" descr="parental"/>
          <p:cNvPicPr>
            <a:picLocks noChangeAspect="1" noChangeArrowheads="1"/>
          </p:cNvPicPr>
          <p:nvPr/>
        </p:nvPicPr>
        <p:blipFill>
          <a:blip r:embed="rId2" cstate="print"/>
          <a:srcRect/>
          <a:stretch>
            <a:fillRect/>
          </a:stretch>
        </p:blipFill>
        <p:spPr bwMode="auto">
          <a:xfrm>
            <a:off x="684213" y="333375"/>
            <a:ext cx="4076700" cy="626427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533400"/>
            <a:ext cx="8229600" cy="5791200"/>
          </a:xfrm>
        </p:spPr>
        <p:txBody>
          <a:bodyPr/>
          <a:lstStyle/>
          <a:p>
            <a:pPr algn="l"/>
            <a:r>
              <a:rPr lang="en-US" sz="4000">
                <a:latin typeface="Andy" pitchFamily="66" charset="0"/>
              </a:rPr>
              <a:t>All of the peas of the next (hybrid) generation were smooth.  </a:t>
            </a:r>
            <a:br>
              <a:rPr lang="en-US" sz="4000">
                <a:latin typeface="Andy" pitchFamily="66" charset="0"/>
              </a:rPr>
            </a:br>
            <a:r>
              <a:rPr lang="en-US" sz="4000">
                <a:latin typeface="Andy" pitchFamily="66" charset="0"/>
              </a:rPr>
              <a:t>	</a:t>
            </a:r>
            <a:br>
              <a:rPr lang="en-US" sz="4000">
                <a:latin typeface="Andy" pitchFamily="66" charset="0"/>
              </a:rPr>
            </a:br>
            <a:r>
              <a:rPr lang="en-US" sz="4000">
                <a:latin typeface="Andy" pitchFamily="66" charset="0"/>
              </a:rPr>
              <a:t>Why weren’t there any wrinkled peas?</a:t>
            </a:r>
            <a:br>
              <a:rPr lang="en-US" sz="4000">
                <a:latin typeface="Andy" pitchFamily="66" charset="0"/>
              </a:rPr>
            </a:br>
            <a:r>
              <a:rPr lang="en-US" sz="4000">
                <a:latin typeface="Andy" pitchFamily="66" charset="0"/>
              </a:rPr>
              <a:t>	</a:t>
            </a:r>
            <a:br>
              <a:rPr lang="en-US" sz="4000">
                <a:latin typeface="Andy" pitchFamily="66" charset="0"/>
              </a:rPr>
            </a:br>
            <a:r>
              <a:rPr lang="en-US" sz="4000">
                <a:latin typeface="Andy" pitchFamily="66" charset="0"/>
              </a:rPr>
              <a:t>Why weren’t there any sort – of 	wrinkled/sort of smooth peas</a:t>
            </a:r>
            <a:r>
              <a:rPr lang="en-US" sz="4000"/>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533400"/>
            <a:ext cx="8305800" cy="5562600"/>
          </a:xfrm>
        </p:spPr>
        <p:txBody>
          <a:bodyPr>
            <a:normAutofit/>
          </a:bodyPr>
          <a:lstStyle/>
          <a:p>
            <a:r>
              <a:rPr lang="en-US" sz="7200">
                <a:latin typeface="Andy" pitchFamily="66" charset="0"/>
              </a:rPr>
              <a:t>But when he allowed that first new (hybrid) generation of pea plants to self pollinate………….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
        <p:nvSpPr>
          <p:cNvPr id="12292" name="Text Box 4"/>
          <p:cNvSpPr txBox="1">
            <a:spLocks noChangeArrowheads="1"/>
          </p:cNvSpPr>
          <p:nvPr/>
        </p:nvSpPr>
        <p:spPr bwMode="auto">
          <a:xfrm>
            <a:off x="0" y="5029200"/>
            <a:ext cx="4114800" cy="1158875"/>
          </a:xfrm>
          <a:prstGeom prst="rect">
            <a:avLst/>
          </a:prstGeom>
          <a:noFill/>
          <a:ln w="9525">
            <a:noFill/>
            <a:miter lim="800000"/>
            <a:headEnd/>
            <a:tailEnd/>
          </a:ln>
          <a:effectLst/>
        </p:spPr>
        <p:txBody>
          <a:bodyPr>
            <a:spAutoFit/>
          </a:bodyPr>
          <a:lstStyle/>
          <a:p>
            <a:pPr>
              <a:spcBef>
                <a:spcPct val="50000"/>
              </a:spcBef>
            </a:pPr>
            <a:r>
              <a:rPr lang="en-US" sz="2000" b="1">
                <a:latin typeface="Andy" pitchFamily="66" charset="0"/>
              </a:rPr>
              <a:t>9 Round Peas &amp; 3 Wrinkled Peas</a:t>
            </a:r>
          </a:p>
          <a:p>
            <a:pPr>
              <a:spcBef>
                <a:spcPct val="50000"/>
              </a:spcBef>
            </a:pPr>
            <a:r>
              <a:rPr lang="en-US" sz="2000" b="1">
                <a:latin typeface="Andy" pitchFamily="66" charset="0"/>
              </a:rPr>
              <a:t>What Happened ???????????</a:t>
            </a:r>
          </a:p>
        </p:txBody>
      </p:sp>
      <p:sp>
        <p:nvSpPr>
          <p:cNvPr id="12293" name="Line 5"/>
          <p:cNvSpPr>
            <a:spLocks noChangeShapeType="1"/>
          </p:cNvSpPr>
          <p:nvPr/>
        </p:nvSpPr>
        <p:spPr bwMode="auto">
          <a:xfrm flipV="1">
            <a:off x="3505200" y="4572000"/>
            <a:ext cx="1371600" cy="609600"/>
          </a:xfrm>
          <a:prstGeom prst="line">
            <a:avLst/>
          </a:prstGeom>
          <a:noFill/>
          <a:ln w="9525">
            <a:solidFill>
              <a:schemeClr val="tx1"/>
            </a:solidFill>
            <a:round/>
            <a:headEnd/>
            <a:tailEnd type="triangle" w="med" len="med"/>
          </a:ln>
          <a:effectLst/>
        </p:spPr>
        <p:txBody>
          <a:bodyPr/>
          <a:lstStyle/>
          <a:p>
            <a:endParaRPr lang="en-GB"/>
          </a:p>
        </p:txBody>
      </p:sp>
      <p:sp>
        <p:nvSpPr>
          <p:cNvPr id="12294" name="Line 6"/>
          <p:cNvSpPr>
            <a:spLocks noChangeShapeType="1"/>
          </p:cNvSpPr>
          <p:nvPr/>
        </p:nvSpPr>
        <p:spPr bwMode="auto">
          <a:xfrm flipV="1">
            <a:off x="3581400" y="4648200"/>
            <a:ext cx="2209800" cy="609600"/>
          </a:xfrm>
          <a:prstGeom prst="line">
            <a:avLst/>
          </a:prstGeom>
          <a:noFill/>
          <a:ln w="9525">
            <a:solidFill>
              <a:schemeClr val="tx1"/>
            </a:solidFill>
            <a:round/>
            <a:headEnd/>
            <a:tailEnd type="triangle" w="med" len="med"/>
          </a:ln>
          <a:effectLst/>
        </p:spPr>
        <p:txBody>
          <a:bodyPr/>
          <a:lstStyle/>
          <a:p>
            <a:endParaRPr lang="en-GB"/>
          </a:p>
        </p:txBody>
      </p:sp>
      <p:sp>
        <p:nvSpPr>
          <p:cNvPr id="12295" name="Line 7"/>
          <p:cNvSpPr>
            <a:spLocks noChangeShapeType="1"/>
          </p:cNvSpPr>
          <p:nvPr/>
        </p:nvSpPr>
        <p:spPr bwMode="auto">
          <a:xfrm flipV="1">
            <a:off x="3352800" y="3048000"/>
            <a:ext cx="2590800" cy="2057400"/>
          </a:xfrm>
          <a:prstGeom prst="line">
            <a:avLst/>
          </a:prstGeom>
          <a:noFill/>
          <a:ln w="952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type="body" idx="1"/>
          </p:nvPr>
        </p:nvPicPr>
        <p:blipFill>
          <a:blip r:embed="rId2" cstate="print"/>
          <a:srcRect/>
          <a:stretch>
            <a:fillRect/>
          </a:stretch>
        </p:blipFill>
        <p:spPr>
          <a:xfrm>
            <a:off x="0" y="0"/>
            <a:ext cx="6781800" cy="6858000"/>
          </a:xfrm>
        </p:spPr>
      </p:pic>
      <p:sp>
        <p:nvSpPr>
          <p:cNvPr id="7172" name="Text Box 4"/>
          <p:cNvSpPr txBox="1">
            <a:spLocks noChangeArrowheads="1"/>
          </p:cNvSpPr>
          <p:nvPr/>
        </p:nvSpPr>
        <p:spPr bwMode="auto">
          <a:xfrm>
            <a:off x="6858000" y="3175"/>
            <a:ext cx="2133600" cy="3113088"/>
          </a:xfrm>
          <a:prstGeom prst="rect">
            <a:avLst/>
          </a:prstGeom>
          <a:noFill/>
          <a:ln w="9525">
            <a:noFill/>
            <a:miter lim="800000"/>
            <a:headEnd/>
            <a:tailEnd/>
          </a:ln>
          <a:effectLst/>
        </p:spPr>
        <p:txBody>
          <a:bodyPr>
            <a:spAutoFit/>
          </a:bodyPr>
          <a:lstStyle/>
          <a:p>
            <a:pPr>
              <a:spcBef>
                <a:spcPct val="50000"/>
              </a:spcBef>
            </a:pPr>
            <a:r>
              <a:rPr lang="en-US"/>
              <a:t>When Mendel Cross pollinated Pea plant with different traits, only one trait seemed to be “expressed” in that firs generation of offspring.  This trait “dominated” the other.</a:t>
            </a:r>
          </a:p>
        </p:txBody>
      </p:sp>
      <p:sp>
        <p:nvSpPr>
          <p:cNvPr id="7173" name="Text Box 5"/>
          <p:cNvSpPr txBox="1">
            <a:spLocks noChangeArrowheads="1"/>
          </p:cNvSpPr>
          <p:nvPr/>
        </p:nvSpPr>
        <p:spPr bwMode="auto">
          <a:xfrm>
            <a:off x="6858000" y="3429000"/>
            <a:ext cx="2286000" cy="2838450"/>
          </a:xfrm>
          <a:prstGeom prst="rect">
            <a:avLst/>
          </a:prstGeom>
          <a:noFill/>
          <a:ln w="9525">
            <a:noFill/>
            <a:miter lim="800000"/>
            <a:headEnd/>
            <a:tailEnd/>
          </a:ln>
          <a:effectLst/>
        </p:spPr>
        <p:txBody>
          <a:bodyPr>
            <a:spAutoFit/>
          </a:bodyPr>
          <a:lstStyle/>
          <a:p>
            <a:pPr>
              <a:spcBef>
                <a:spcPct val="50000"/>
              </a:spcBef>
            </a:pPr>
            <a:r>
              <a:rPr lang="en-US"/>
              <a:t>Yet, when that first generation of plants were self pollinated, on average, three of every four plants had the dominant trait, and one of every three had the weaker or recessive trait.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7544" y="476672"/>
            <a:ext cx="8229600" cy="1143000"/>
          </a:xfrm>
        </p:spPr>
        <p:txBody>
          <a:bodyPr/>
          <a:lstStyle/>
          <a:p>
            <a:r>
              <a:rPr lang="en-US" dirty="0"/>
              <a:t>After he analyzed his results:</a:t>
            </a:r>
          </a:p>
        </p:txBody>
      </p:sp>
      <p:sp>
        <p:nvSpPr>
          <p:cNvPr id="15363" name="Rectangle 3"/>
          <p:cNvSpPr>
            <a:spLocks noGrp="1" noChangeArrowheads="1"/>
          </p:cNvSpPr>
          <p:nvPr>
            <p:ph type="body" idx="1"/>
          </p:nvPr>
        </p:nvSpPr>
        <p:spPr/>
        <p:txBody>
          <a:bodyPr>
            <a:normAutofit/>
          </a:bodyPr>
          <a:lstStyle/>
          <a:p>
            <a:endParaRPr lang="en-US"/>
          </a:p>
          <a:p>
            <a:r>
              <a:rPr lang="en-US">
                <a:latin typeface="Andy" pitchFamily="66" charset="0"/>
              </a:rPr>
              <a:t>Mendel concluded that individual factors (</a:t>
            </a:r>
            <a:r>
              <a:rPr lang="en-US" sz="3600" b="1" u="sng">
                <a:latin typeface="Andy" pitchFamily="66" charset="0"/>
              </a:rPr>
              <a:t>genes</a:t>
            </a:r>
            <a:r>
              <a:rPr lang="en-US">
                <a:latin typeface="Andy" pitchFamily="66" charset="0"/>
              </a:rPr>
              <a:t>) that do not blend with one another control each trait in living things.</a:t>
            </a:r>
          </a:p>
          <a:p>
            <a:pPr>
              <a:buFontTx/>
              <a:buNone/>
            </a:pPr>
            <a:endParaRPr lang="en-US">
              <a:latin typeface="Andy" pitchFamily="66" charset="0"/>
            </a:endParaRPr>
          </a:p>
          <a:p>
            <a:pPr lvl="1"/>
            <a:r>
              <a:rPr lang="en-US">
                <a:latin typeface="Andy" pitchFamily="66" charset="0"/>
              </a:rPr>
              <a:t>Each of the traits that Mendel studied was controlled by one gene that occurred in two contrasting forms.  These different forms are now referred to as </a:t>
            </a:r>
            <a:r>
              <a:rPr lang="en-US" sz="3200" b="1" u="sng">
                <a:latin typeface="Andy" pitchFamily="66" charset="0"/>
              </a:rPr>
              <a:t>alleles.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990600"/>
            <a:ext cx="8229600" cy="5135563"/>
          </a:xfrm>
        </p:spPr>
        <p:txBody>
          <a:bodyPr/>
          <a:lstStyle/>
          <a:p>
            <a:r>
              <a:rPr lang="en-US" sz="4400">
                <a:latin typeface="Andy" pitchFamily="66" charset="0"/>
              </a:rPr>
              <a:t>Mendel also concluded that some of these factors (genes) are </a:t>
            </a:r>
            <a:r>
              <a:rPr lang="en-US" sz="4400" b="1" u="sng">
                <a:latin typeface="Andy" pitchFamily="66" charset="0"/>
              </a:rPr>
              <a:t>dominant</a:t>
            </a:r>
            <a:r>
              <a:rPr lang="en-US" sz="4400">
                <a:latin typeface="Andy" pitchFamily="66" charset="0"/>
              </a:rPr>
              <a:t>, (smooth peas/purple flowers) whereas others (wrinkled peas/white flowers) are </a:t>
            </a:r>
            <a:r>
              <a:rPr lang="en-US" sz="4400" b="1" u="sng">
                <a:latin typeface="Andy" pitchFamily="66" charset="0"/>
              </a:rPr>
              <a:t>recessive</a:t>
            </a:r>
            <a:r>
              <a:rPr lang="en-US" sz="4400">
                <a:latin typeface="Andy" pitchFamily="66" charset="0"/>
              </a:rPr>
              <a:t>.</a:t>
            </a:r>
          </a:p>
          <a:p>
            <a:pPr>
              <a:buFontTx/>
              <a:buNone/>
            </a:pPr>
            <a:endParaRPr lang="en-US" sz="4400">
              <a:latin typeface="Andy" pitchFamily="66"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Online Mendel</a:t>
            </a:r>
            <a:endParaRPr lang="en-GB" dirty="0"/>
          </a:p>
        </p:txBody>
      </p:sp>
      <p:sp>
        <p:nvSpPr>
          <p:cNvPr id="3" name="Content Placeholder 2"/>
          <p:cNvSpPr>
            <a:spLocks noGrp="1"/>
          </p:cNvSpPr>
          <p:nvPr>
            <p:ph idx="1"/>
          </p:nvPr>
        </p:nvSpPr>
        <p:spPr/>
        <p:txBody>
          <a:bodyPr/>
          <a:lstStyle/>
          <a:p>
            <a:r>
              <a:rPr lang="en-GB" dirty="0" smtClean="0"/>
              <a:t>Task:</a:t>
            </a:r>
          </a:p>
          <a:p>
            <a:r>
              <a:rPr lang="en-GB" dirty="0" smtClean="0">
                <a:hlinkClick r:id="rId2"/>
              </a:rPr>
              <a:t>http://www2.edc.org/weblabs/Mendel/mendel.html</a:t>
            </a:r>
            <a:endParaRPr lang="en-GB" dirty="0" smtClean="0"/>
          </a:p>
          <a:p>
            <a:r>
              <a:rPr lang="en-GB" dirty="0" smtClean="0"/>
              <a:t>Instructions:</a:t>
            </a:r>
          </a:p>
          <a:p>
            <a:r>
              <a:rPr lang="fr-FR" dirty="0" err="1" smtClean="0">
                <a:hlinkClick r:id="rId3" action="ppaction://hlinkfile"/>
              </a:rPr>
              <a:t>Lesson</a:t>
            </a:r>
            <a:r>
              <a:rPr lang="fr-FR" dirty="0" smtClean="0">
                <a:hlinkClick r:id="rId3" action="ppaction://hlinkfile"/>
              </a:rPr>
              <a:t> 9 - </a:t>
            </a:r>
            <a:r>
              <a:rPr lang="fr-FR" dirty="0" err="1" smtClean="0">
                <a:hlinkClick r:id="rId3" action="ppaction://hlinkfile"/>
              </a:rPr>
              <a:t>Mendels</a:t>
            </a:r>
            <a:r>
              <a:rPr lang="fr-FR" dirty="0" smtClean="0">
                <a:hlinkClick r:id="rId3" action="ppaction://hlinkfile"/>
              </a:rPr>
              <a:t> </a:t>
            </a:r>
            <a:r>
              <a:rPr lang="fr-FR" dirty="0" err="1" smtClean="0">
                <a:hlinkClick r:id="rId3" action="ppaction://hlinkfile"/>
              </a:rPr>
              <a:t>Experiments</a:t>
            </a:r>
            <a:r>
              <a:rPr lang="fr-FR" dirty="0" smtClean="0">
                <a:hlinkClick r:id="rId3" action="ppaction://hlinkfile"/>
              </a:rPr>
              <a:t> Instructions.pdf</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solidFill>
                  <a:srgbClr val="9933FF"/>
                </a:solidFill>
                <a:latin typeface="Comic Sans MS" pitchFamily="66" charset="0"/>
              </a:rPr>
              <a:t>Genes and Chromosomes</a:t>
            </a:r>
            <a:endParaRPr lang="en-US">
              <a:solidFill>
                <a:srgbClr val="9933FF"/>
              </a:solidFill>
              <a:latin typeface="Comic Sans MS" pitchFamily="66" charset="0"/>
            </a:endParaRPr>
          </a:p>
        </p:txBody>
      </p:sp>
      <p:sp>
        <p:nvSpPr>
          <p:cNvPr id="9220" name="Rectangle 4"/>
          <p:cNvSpPr>
            <a:spLocks noGrp="1" noChangeArrowheads="1"/>
          </p:cNvSpPr>
          <p:nvPr>
            <p:ph type="body" idx="1"/>
          </p:nvPr>
        </p:nvSpPr>
        <p:spPr/>
        <p:txBody>
          <a:bodyPr/>
          <a:lstStyle/>
          <a:p>
            <a:pPr>
              <a:lnSpc>
                <a:spcPct val="90000"/>
              </a:lnSpc>
            </a:pPr>
            <a:r>
              <a:rPr lang="en-GB" dirty="0"/>
              <a:t>The genetic information which is passed from generation to generation during reproduction is carried in the nucleus of your cells</a:t>
            </a:r>
            <a:r>
              <a:rPr lang="en-GB" dirty="0" smtClean="0"/>
              <a:t>.</a:t>
            </a:r>
          </a:p>
          <a:p>
            <a:pPr>
              <a:lnSpc>
                <a:spcPct val="90000"/>
              </a:lnSpc>
            </a:pPr>
            <a:endParaRPr lang="en-GB" dirty="0" smtClean="0"/>
          </a:p>
          <a:p>
            <a:pPr>
              <a:lnSpc>
                <a:spcPct val="90000"/>
              </a:lnSpc>
            </a:pPr>
            <a:r>
              <a:rPr lang="en-GB" dirty="0" smtClean="0"/>
              <a:t>Define these terms:</a:t>
            </a:r>
            <a:endParaRPr lang="en-GB" dirty="0"/>
          </a:p>
          <a:p>
            <a:pPr lvl="1">
              <a:lnSpc>
                <a:spcPct val="90000"/>
              </a:lnSpc>
            </a:pPr>
            <a:r>
              <a:rPr lang="en-GB" dirty="0" smtClean="0">
                <a:solidFill>
                  <a:srgbClr val="FF3399"/>
                </a:solidFill>
              </a:rPr>
              <a:t>Chromosomes</a:t>
            </a:r>
            <a:endParaRPr lang="en-GB" dirty="0"/>
          </a:p>
          <a:p>
            <a:pPr lvl="1">
              <a:lnSpc>
                <a:spcPct val="90000"/>
              </a:lnSpc>
            </a:pPr>
            <a:r>
              <a:rPr lang="en-GB" dirty="0" smtClean="0"/>
              <a:t>Genes</a:t>
            </a:r>
          </a:p>
          <a:p>
            <a:pPr lvl="1">
              <a:lnSpc>
                <a:spcPct val="90000"/>
              </a:lnSpc>
            </a:pPr>
            <a:r>
              <a:rPr lang="en-GB" dirty="0" smtClean="0"/>
              <a:t>Alleles</a:t>
            </a:r>
          </a:p>
          <a:p>
            <a:pPr lvl="1">
              <a:lnSpc>
                <a:spcPct val="90000"/>
              </a:lnSpc>
            </a:pPr>
            <a:endParaRPr lang="en-GB" dirty="0"/>
          </a:p>
          <a:p>
            <a:pPr>
              <a:lnSpc>
                <a:spcPct val="90000"/>
              </a:lnSpc>
              <a:buNone/>
            </a:pPr>
            <a:endParaRPr lang="en-GB"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214290"/>
            <a:ext cx="8286808" cy="769441"/>
          </a:xfrm>
          <a:prstGeom prst="rect">
            <a:avLst/>
          </a:prstGeom>
          <a:noFill/>
        </p:spPr>
        <p:txBody>
          <a:bodyPr wrap="square" rtlCol="0">
            <a:spAutoFit/>
          </a:bodyPr>
          <a:lstStyle/>
          <a:p>
            <a:r>
              <a:rPr lang="en-GB" sz="4400" dirty="0" smtClean="0">
                <a:latin typeface="Comic Sans MS" pitchFamily="66" charset="0"/>
              </a:rPr>
              <a:t>Modern Genetic experiments</a:t>
            </a:r>
            <a:endParaRPr lang="en-GB" sz="4400" dirty="0">
              <a:latin typeface="Comic Sans MS" pitchFamily="66" charset="0"/>
            </a:endParaRPr>
          </a:p>
        </p:txBody>
      </p:sp>
      <p:sp>
        <p:nvSpPr>
          <p:cNvPr id="5" name="TextBox 4"/>
          <p:cNvSpPr txBox="1"/>
          <p:nvPr/>
        </p:nvSpPr>
        <p:spPr>
          <a:xfrm>
            <a:off x="285720" y="1428736"/>
            <a:ext cx="8215370" cy="4708981"/>
          </a:xfrm>
          <a:prstGeom prst="rect">
            <a:avLst/>
          </a:prstGeom>
          <a:noFill/>
        </p:spPr>
        <p:txBody>
          <a:bodyPr wrap="square" rtlCol="0">
            <a:spAutoFit/>
          </a:bodyPr>
          <a:lstStyle/>
          <a:p>
            <a:r>
              <a:rPr lang="en-GB" sz="2000" dirty="0" smtClean="0">
                <a:latin typeface="Comic Sans MS" pitchFamily="66" charset="0"/>
              </a:rPr>
              <a:t>Organism must be CHEAP and EASY to use (breeds fast!)</a:t>
            </a:r>
          </a:p>
          <a:p>
            <a:endParaRPr lang="en-GB" sz="2000" dirty="0">
              <a:latin typeface="Comic Sans MS" pitchFamily="66" charset="0"/>
            </a:endParaRPr>
          </a:p>
          <a:p>
            <a:r>
              <a:rPr lang="en-GB" sz="2000" dirty="0" smtClean="0">
                <a:latin typeface="Comic Sans MS" pitchFamily="66" charset="0"/>
              </a:rPr>
              <a:t>Short life cycle so that results of crosses can be seen</a:t>
            </a:r>
          </a:p>
          <a:p>
            <a:endParaRPr lang="en-GB" sz="2000" dirty="0">
              <a:latin typeface="Comic Sans MS" pitchFamily="66" charset="0"/>
            </a:endParaRPr>
          </a:p>
          <a:p>
            <a:r>
              <a:rPr lang="en-GB" sz="2000" dirty="0" smtClean="0">
                <a:latin typeface="Comic Sans MS" pitchFamily="66" charset="0"/>
              </a:rPr>
              <a:t>Produce large numbers of offspring so that results are statistically relevant</a:t>
            </a:r>
          </a:p>
          <a:p>
            <a:endParaRPr lang="en-GB" sz="2000" dirty="0">
              <a:latin typeface="Comic Sans MS" pitchFamily="66" charset="0"/>
            </a:endParaRPr>
          </a:p>
          <a:p>
            <a:r>
              <a:rPr lang="en-GB" sz="2000" dirty="0" smtClean="0">
                <a:latin typeface="Comic Sans MS" pitchFamily="66" charset="0"/>
              </a:rPr>
              <a:t>Have clearly distinguishable characteristics</a:t>
            </a:r>
          </a:p>
          <a:p>
            <a:endParaRPr lang="en-GB" sz="2000" dirty="0" smtClean="0">
              <a:latin typeface="Comic Sans MS" pitchFamily="66" charset="0"/>
            </a:endParaRPr>
          </a:p>
          <a:p>
            <a:endParaRPr lang="en-GB" sz="2000" dirty="0">
              <a:latin typeface="Comic Sans MS" pitchFamily="66" charset="0"/>
            </a:endParaRPr>
          </a:p>
          <a:p>
            <a:endParaRPr lang="en-GB" sz="2000" dirty="0" smtClean="0">
              <a:latin typeface="Comic Sans MS" pitchFamily="66" charset="0"/>
            </a:endParaRPr>
          </a:p>
          <a:p>
            <a:r>
              <a:rPr lang="en-GB" sz="2000" dirty="0" smtClean="0">
                <a:latin typeface="Comic Sans MS" pitchFamily="66" charset="0"/>
              </a:rPr>
              <a:t>E.g. </a:t>
            </a:r>
            <a:r>
              <a:rPr lang="en-GB" sz="2000" i="1" dirty="0" smtClean="0">
                <a:latin typeface="Comic Sans MS" pitchFamily="66" charset="0"/>
              </a:rPr>
              <a:t>Drosophila </a:t>
            </a:r>
            <a:r>
              <a:rPr lang="en-GB" sz="2000" i="1" dirty="0" err="1" smtClean="0">
                <a:latin typeface="Comic Sans MS" pitchFamily="66" charset="0"/>
              </a:rPr>
              <a:t>melanogaster</a:t>
            </a:r>
            <a:r>
              <a:rPr lang="en-GB" sz="2000" dirty="0" smtClean="0">
                <a:latin typeface="Comic Sans MS" pitchFamily="66" charset="0"/>
              </a:rPr>
              <a:t> (fruit fly)</a:t>
            </a:r>
          </a:p>
          <a:p>
            <a:r>
              <a:rPr lang="en-GB" sz="2000" dirty="0">
                <a:latin typeface="Comic Sans MS" pitchFamily="66" charset="0"/>
              </a:rPr>
              <a:t> </a:t>
            </a:r>
            <a:r>
              <a:rPr lang="en-GB" sz="2000" dirty="0" smtClean="0">
                <a:latin typeface="Comic Sans MS" pitchFamily="66" charset="0"/>
              </a:rPr>
              <a:t>      Pea plants</a:t>
            </a:r>
          </a:p>
          <a:p>
            <a:r>
              <a:rPr lang="en-GB" sz="2000" dirty="0" smtClean="0">
                <a:latin typeface="Comic Sans MS" pitchFamily="66" charset="0"/>
              </a:rPr>
              <a:t>       </a:t>
            </a:r>
            <a:r>
              <a:rPr lang="en-GB" sz="2000" i="1" dirty="0" err="1" smtClean="0">
                <a:latin typeface="Comic Sans MS" pitchFamily="66" charset="0"/>
              </a:rPr>
              <a:t>Aspergillus</a:t>
            </a:r>
            <a:r>
              <a:rPr lang="en-GB" sz="2000" i="1" dirty="0" smtClean="0">
                <a:latin typeface="Comic Sans MS" pitchFamily="66" charset="0"/>
              </a:rPr>
              <a:t> spp.</a:t>
            </a:r>
            <a:endParaRPr lang="en-GB" sz="2000" dirty="0" smtClean="0">
              <a:latin typeface="Comic Sans MS" pitchFamily="66" charset="0"/>
            </a:endParaRPr>
          </a:p>
          <a:p>
            <a:r>
              <a:rPr lang="en-GB" sz="2000" i="1" dirty="0">
                <a:latin typeface="Comic Sans MS" pitchFamily="66" charset="0"/>
              </a:rPr>
              <a:t> </a:t>
            </a:r>
            <a:r>
              <a:rPr lang="en-GB" sz="2000" i="1" dirty="0" smtClean="0">
                <a:latin typeface="Comic Sans MS" pitchFamily="66" charset="0"/>
              </a:rPr>
              <a:t>      </a:t>
            </a:r>
            <a:r>
              <a:rPr lang="en-GB" sz="2000" dirty="0" smtClean="0">
                <a:latin typeface="Comic Sans MS" pitchFamily="66" charset="0"/>
              </a:rPr>
              <a:t>Bacteria</a:t>
            </a:r>
            <a:endParaRPr lang="en-GB" sz="2000" i="1" dirty="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836712"/>
            <a:ext cx="8496944" cy="5361459"/>
          </a:xfrm>
        </p:spPr>
        <p:txBody>
          <a:bodyPr>
            <a:noAutofit/>
          </a:bodyPr>
          <a:lstStyle/>
          <a:p>
            <a:pPr>
              <a:buNone/>
            </a:pPr>
            <a:r>
              <a:rPr lang="en-GB" sz="2800" dirty="0" smtClean="0"/>
              <a:t>1. In a monohybrid cross of a brown male hamster (from a very long line of brown only hamsters) and a black female hamster (from a very long line of black only hamsters) all the offspring produced are brown.</a:t>
            </a:r>
          </a:p>
          <a:p>
            <a:pPr>
              <a:buNone/>
            </a:pPr>
            <a:r>
              <a:rPr lang="en-GB" sz="2800" dirty="0" smtClean="0"/>
              <a:t>a) What are the genotypes of the male and female?</a:t>
            </a:r>
          </a:p>
          <a:p>
            <a:pPr>
              <a:buNone/>
            </a:pPr>
            <a:r>
              <a:rPr lang="en-GB" sz="2800" dirty="0" smtClean="0"/>
              <a:t>b) What are the genotypes of the offspring?</a:t>
            </a:r>
          </a:p>
          <a:p>
            <a:pPr>
              <a:buNone/>
            </a:pPr>
            <a:r>
              <a:rPr lang="en-GB" sz="2800" dirty="0" smtClean="0"/>
              <a:t>c) If you mate 2 of the F1 offspring with each other, what phenotypes of offspring will be expected in the F2 and in what proportions would you expect them?</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buNone/>
            </a:pPr>
            <a:r>
              <a:rPr lang="en-GB" dirty="0" smtClean="0"/>
              <a:t>2. Length of fur is also genetically determined. The allele </a:t>
            </a:r>
            <a:r>
              <a:rPr lang="en-GB" i="1" dirty="0" smtClean="0"/>
              <a:t>L produces long fur and its corresponding </a:t>
            </a:r>
            <a:r>
              <a:rPr lang="en-GB" dirty="0" smtClean="0"/>
              <a:t>allele, </a:t>
            </a:r>
            <a:r>
              <a:rPr lang="en-GB" i="1" dirty="0" smtClean="0"/>
              <a:t>l, produces short fur. Long fur is dominant to short.</a:t>
            </a:r>
          </a:p>
          <a:p>
            <a:pPr>
              <a:buNone/>
            </a:pPr>
            <a:r>
              <a:rPr lang="en-GB" dirty="0" smtClean="0"/>
              <a:t>• You mate 2 hamsters. Both heterozygous for brown long fur. Would you expect any of the offspring to have black short fur? If so, what proportion would have black short fur?</a:t>
            </a:r>
          </a:p>
          <a:p>
            <a:pPr>
              <a:buNone/>
            </a:pPr>
            <a:r>
              <a:rPr lang="en-GB" dirty="0" smtClean="0"/>
              <a:t>• What proportion would have black long fur?</a:t>
            </a:r>
          </a:p>
          <a:p>
            <a:pPr>
              <a:buNone/>
            </a:pPr>
            <a:endParaRPr lang="en-GB"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5124872" y="476672"/>
            <a:ext cx="4019128" cy="4037071"/>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0" y="0"/>
            <a:ext cx="4406890" cy="3672408"/>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2411760" y="3861048"/>
            <a:ext cx="3204964" cy="2125030"/>
          </a:xfrm>
          <a:prstGeom prst="rect">
            <a:avLst/>
          </a:prstGeom>
          <a:noFill/>
          <a:ln w="9525">
            <a:noFill/>
            <a:miter lim="800000"/>
            <a:headEnd/>
            <a:tailEnd/>
          </a:ln>
        </p:spPr>
      </p:pic>
    </p:spTree>
    <p:extLst>
      <p:ext uri="{BB962C8B-B14F-4D97-AF65-F5344CB8AC3E}">
        <p14:creationId xmlns:p14="http://schemas.microsoft.com/office/powerpoint/2010/main" val="24392833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3501961" y="1700808"/>
            <a:ext cx="5642039" cy="3240360"/>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1" y="836712"/>
            <a:ext cx="3575154" cy="4464496"/>
          </a:xfrm>
          <a:prstGeom prst="rect">
            <a:avLst/>
          </a:prstGeom>
          <a:noFill/>
          <a:ln w="9525">
            <a:noFill/>
            <a:miter lim="800000"/>
            <a:headEnd/>
            <a:tailEnd/>
          </a:ln>
        </p:spPr>
      </p:pic>
    </p:spTree>
    <p:extLst>
      <p:ext uri="{BB962C8B-B14F-4D97-AF65-F5344CB8AC3E}">
        <p14:creationId xmlns:p14="http://schemas.microsoft.com/office/powerpoint/2010/main" val="902609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4067944" y="1781944"/>
            <a:ext cx="5076056" cy="5076056"/>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251520" y="332656"/>
            <a:ext cx="3033082" cy="3672408"/>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2555776" y="1484784"/>
            <a:ext cx="1584176" cy="1535539"/>
          </a:xfrm>
          <a:prstGeom prst="rect">
            <a:avLst/>
          </a:prstGeom>
          <a:noFill/>
          <a:ln w="9525">
            <a:noFill/>
            <a:miter lim="800000"/>
            <a:headEnd/>
            <a:tailEnd/>
          </a:ln>
        </p:spPr>
      </p:pic>
      <p:pic>
        <p:nvPicPr>
          <p:cNvPr id="11268" name="Picture 4"/>
          <p:cNvPicPr>
            <a:picLocks noChangeAspect="1" noChangeArrowheads="1"/>
          </p:cNvPicPr>
          <p:nvPr/>
        </p:nvPicPr>
        <p:blipFill>
          <a:blip r:embed="rId6" cstate="print"/>
          <a:srcRect/>
          <a:stretch>
            <a:fillRect/>
          </a:stretch>
        </p:blipFill>
        <p:spPr bwMode="auto">
          <a:xfrm>
            <a:off x="323528" y="4437112"/>
            <a:ext cx="2800350" cy="1628775"/>
          </a:xfrm>
          <a:prstGeom prst="rect">
            <a:avLst/>
          </a:prstGeom>
          <a:noFill/>
          <a:ln w="9525">
            <a:noFill/>
            <a:miter lim="800000"/>
            <a:headEnd/>
            <a:tailEnd/>
          </a:ln>
        </p:spPr>
      </p:pic>
      <p:sp>
        <p:nvSpPr>
          <p:cNvPr id="8" name="Multiply 7"/>
          <p:cNvSpPr/>
          <p:nvPr/>
        </p:nvSpPr>
        <p:spPr>
          <a:xfrm>
            <a:off x="-612576" y="3429000"/>
            <a:ext cx="4716016" cy="4176464"/>
          </a:xfrm>
          <a:prstGeom prst="mathMultiply">
            <a:avLst>
              <a:gd name="adj1" fmla="val 84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57385">
            <a:off x="8424164" y="622643"/>
            <a:ext cx="504056" cy="3168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587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4860032" y="2636912"/>
            <a:ext cx="4456669" cy="468052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1547664" y="476672"/>
            <a:ext cx="3619250" cy="2880320"/>
          </a:xfrm>
          <a:prstGeom prst="rect">
            <a:avLst/>
          </a:prstGeom>
          <a:noFill/>
          <a:ln w="9525">
            <a:noFill/>
            <a:miter lim="800000"/>
            <a:headEnd/>
            <a:tailEnd/>
          </a:ln>
        </p:spPr>
      </p:pic>
      <p:sp>
        <p:nvSpPr>
          <p:cNvPr id="7" name="Rectangle 6"/>
          <p:cNvSpPr/>
          <p:nvPr/>
        </p:nvSpPr>
        <p:spPr>
          <a:xfrm>
            <a:off x="179512" y="332656"/>
            <a:ext cx="1208985" cy="2400657"/>
          </a:xfrm>
          <a:prstGeom prst="rect">
            <a:avLst/>
          </a:prstGeom>
          <a:noFill/>
        </p:spPr>
        <p:txBody>
          <a:bodyPr wrap="none" lIns="91440" tIns="45720" rIns="91440" bIns="45720">
            <a:spAutoFit/>
          </a:bodyPr>
          <a:lstStyle/>
          <a:p>
            <a:pPr algn="ctr"/>
            <a:r>
              <a:rPr lang="en-GB"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
            </a:r>
            <a:endParaRPr lang="en-US" sz="15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3209204" y="3212976"/>
            <a:ext cx="1486305" cy="2400657"/>
          </a:xfrm>
          <a:prstGeom prst="rect">
            <a:avLst/>
          </a:prstGeom>
          <a:noFill/>
        </p:spPr>
        <p:txBody>
          <a:bodyPr wrap="none" lIns="91440" tIns="45720" rIns="91440" bIns="45720">
            <a:spAutoFit/>
          </a:bodyPr>
          <a:lstStyle/>
          <a:p>
            <a:pPr algn="ctr"/>
            <a:r>
              <a:rPr lang="en-GB" sz="15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endParaRPr lang="en-US" sz="15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208777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404664"/>
            <a:ext cx="4959414" cy="3816424"/>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012160" y="692696"/>
            <a:ext cx="2746455" cy="2808312"/>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4427984" y="4509120"/>
            <a:ext cx="2171700" cy="2105025"/>
          </a:xfrm>
          <a:prstGeom prst="rect">
            <a:avLst/>
          </a:prstGeom>
          <a:noFill/>
          <a:ln w="9525">
            <a:noFill/>
            <a:miter lim="800000"/>
            <a:headEnd/>
            <a:tailEnd/>
          </a:ln>
        </p:spPr>
      </p:pic>
      <p:sp>
        <p:nvSpPr>
          <p:cNvPr id="7" name="Multiply 6"/>
          <p:cNvSpPr/>
          <p:nvPr/>
        </p:nvSpPr>
        <p:spPr>
          <a:xfrm>
            <a:off x="3779912" y="3861048"/>
            <a:ext cx="3600400" cy="3384376"/>
          </a:xfrm>
          <a:prstGeom prst="mathMultiply">
            <a:avLst>
              <a:gd name="adj1" fmla="val 34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5449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395536" y="260648"/>
            <a:ext cx="3960440" cy="3960440"/>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4644008" y="332656"/>
            <a:ext cx="3268399" cy="3312368"/>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a:off x="2843808" y="3874595"/>
            <a:ext cx="2952328" cy="2983405"/>
          </a:xfrm>
          <a:prstGeom prst="rect">
            <a:avLst/>
          </a:prstGeom>
          <a:noFill/>
          <a:ln w="9525">
            <a:noFill/>
            <a:miter lim="800000"/>
            <a:headEnd/>
            <a:tailEnd/>
          </a:ln>
        </p:spPr>
      </p:pic>
      <p:sp>
        <p:nvSpPr>
          <p:cNvPr id="8" name="Rectangle 7"/>
          <p:cNvSpPr/>
          <p:nvPr/>
        </p:nvSpPr>
        <p:spPr>
          <a:xfrm>
            <a:off x="971600" y="2492896"/>
            <a:ext cx="1350050" cy="2400657"/>
          </a:xfrm>
          <a:prstGeom prst="rect">
            <a:avLst/>
          </a:prstGeom>
          <a:noFill/>
        </p:spPr>
        <p:txBody>
          <a:bodyPr wrap="none" lIns="91440" tIns="45720" rIns="91440" bIns="45720">
            <a:spAutoFit/>
          </a:bodyPr>
          <a:lstStyle/>
          <a:p>
            <a:pPr algn="ctr"/>
            <a:r>
              <a:rPr lang="en-GB"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endParaRPr lang="en-US" sz="15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Multiply 8"/>
          <p:cNvSpPr/>
          <p:nvPr/>
        </p:nvSpPr>
        <p:spPr>
          <a:xfrm>
            <a:off x="251520" y="2348880"/>
            <a:ext cx="2842792" cy="2736304"/>
          </a:xfrm>
          <a:prstGeom prst="mathMultiply">
            <a:avLst>
              <a:gd name="adj1" fmla="val 34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1751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539552" y="476672"/>
            <a:ext cx="5598869" cy="2376264"/>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0" y="3068960"/>
            <a:ext cx="4179093" cy="2652687"/>
          </a:xfrm>
          <a:prstGeom prst="rect">
            <a:avLst/>
          </a:prstGeom>
          <a:noFill/>
          <a:ln w="9525">
            <a:noFill/>
            <a:miter lim="800000"/>
            <a:headEnd/>
            <a:tailEnd/>
          </a:ln>
        </p:spPr>
      </p:pic>
      <p:pic>
        <p:nvPicPr>
          <p:cNvPr id="12292" name="Picture 4"/>
          <p:cNvPicPr>
            <a:picLocks noChangeAspect="1" noChangeArrowheads="1"/>
          </p:cNvPicPr>
          <p:nvPr/>
        </p:nvPicPr>
        <p:blipFill>
          <a:blip r:embed="rId5" cstate="print"/>
          <a:srcRect/>
          <a:stretch>
            <a:fillRect/>
          </a:stretch>
        </p:blipFill>
        <p:spPr bwMode="auto">
          <a:xfrm>
            <a:off x="5381168" y="3212976"/>
            <a:ext cx="3762832" cy="2501428"/>
          </a:xfrm>
          <a:prstGeom prst="rect">
            <a:avLst/>
          </a:prstGeom>
          <a:noFill/>
          <a:ln w="9525">
            <a:noFill/>
            <a:miter lim="800000"/>
            <a:headEnd/>
            <a:tailEnd/>
          </a:ln>
        </p:spPr>
      </p:pic>
      <p:pic>
        <p:nvPicPr>
          <p:cNvPr id="7" name="Picture 4"/>
          <p:cNvPicPr>
            <a:picLocks noChangeAspect="1" noChangeArrowheads="1"/>
          </p:cNvPicPr>
          <p:nvPr/>
        </p:nvPicPr>
        <p:blipFill>
          <a:blip r:embed="rId6" cstate="print"/>
          <a:srcRect/>
          <a:stretch>
            <a:fillRect/>
          </a:stretch>
        </p:blipFill>
        <p:spPr bwMode="auto">
          <a:xfrm>
            <a:off x="6660232" y="692696"/>
            <a:ext cx="2171700" cy="2105025"/>
          </a:xfrm>
          <a:prstGeom prst="rect">
            <a:avLst/>
          </a:prstGeom>
          <a:noFill/>
          <a:ln w="9525">
            <a:noFill/>
            <a:miter lim="800000"/>
            <a:headEnd/>
            <a:tailEnd/>
          </a:ln>
        </p:spPr>
      </p:pic>
      <p:sp>
        <p:nvSpPr>
          <p:cNvPr id="8" name="TextBox 7"/>
          <p:cNvSpPr txBox="1"/>
          <p:nvPr/>
        </p:nvSpPr>
        <p:spPr>
          <a:xfrm>
            <a:off x="4355976" y="3356992"/>
            <a:ext cx="1080120" cy="2400657"/>
          </a:xfrm>
          <a:prstGeom prst="rect">
            <a:avLst/>
          </a:prstGeom>
          <a:noFill/>
        </p:spPr>
        <p:txBody>
          <a:bodyPr wrap="square" rtlCol="0">
            <a:spAutoFit/>
          </a:bodyPr>
          <a:lstStyle/>
          <a:p>
            <a:r>
              <a:rPr lang="en-GB" sz="15000" dirty="0" smtClean="0"/>
              <a:t>i</a:t>
            </a:r>
            <a:endParaRPr lang="en-US" sz="15000" dirty="0"/>
          </a:p>
        </p:txBody>
      </p:sp>
      <p:sp>
        <p:nvSpPr>
          <p:cNvPr id="9" name="Multiply 8"/>
          <p:cNvSpPr/>
          <p:nvPr/>
        </p:nvSpPr>
        <p:spPr>
          <a:xfrm>
            <a:off x="3419872" y="3573016"/>
            <a:ext cx="2520280" cy="2304256"/>
          </a:xfrm>
          <a:prstGeom prst="mathMultiply">
            <a:avLst>
              <a:gd name="adj1" fmla="val 34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343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solidFill>
                  <a:srgbClr val="9933FF"/>
                </a:solidFill>
                <a:latin typeface="Comic Sans MS" pitchFamily="66" charset="0"/>
              </a:rPr>
              <a:t>Chromosomes</a:t>
            </a:r>
            <a:endParaRPr lang="en-US">
              <a:solidFill>
                <a:srgbClr val="9933FF"/>
              </a:solidFill>
              <a:latin typeface="Comic Sans MS" pitchFamily="66" charset="0"/>
            </a:endParaRPr>
          </a:p>
        </p:txBody>
      </p:sp>
      <p:sp>
        <p:nvSpPr>
          <p:cNvPr id="12292" name="Rectangle 4"/>
          <p:cNvSpPr>
            <a:spLocks noGrp="1" noChangeArrowheads="1"/>
          </p:cNvSpPr>
          <p:nvPr>
            <p:ph type="body" idx="1"/>
          </p:nvPr>
        </p:nvSpPr>
        <p:spPr>
          <a:noFill/>
          <a:ln/>
        </p:spPr>
        <p:txBody>
          <a:bodyPr/>
          <a:lstStyle/>
          <a:p>
            <a:r>
              <a:rPr lang="en-GB" dirty="0"/>
              <a:t>Each type of organism has a different number of chromosomes in their body cells.</a:t>
            </a:r>
          </a:p>
          <a:p>
            <a:r>
              <a:rPr lang="en-GB" dirty="0"/>
              <a:t>Humans have 46 chromosomes, 23 from their mother and 23 from their father.</a:t>
            </a:r>
          </a:p>
          <a:p>
            <a:r>
              <a:rPr lang="en-GB" dirty="0"/>
              <a:t>Turkeys have 82 chromosomes.</a:t>
            </a:r>
          </a:p>
          <a:p>
            <a:r>
              <a:rPr lang="en-GB" dirty="0"/>
              <a:t>Some animals can cross breed to produce </a:t>
            </a:r>
            <a:r>
              <a:rPr lang="en-GB" dirty="0" smtClean="0"/>
              <a:t>hybrids</a:t>
            </a:r>
            <a:endParaRPr lang="en-GB"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0"/>
            <a:ext cx="2952328" cy="2952328"/>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2627784" y="2780928"/>
            <a:ext cx="4676746" cy="2618978"/>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7000875" y="4714875"/>
            <a:ext cx="2143125" cy="2143125"/>
          </a:xfrm>
          <a:prstGeom prst="rect">
            <a:avLst/>
          </a:prstGeom>
          <a:noFill/>
          <a:ln w="9525">
            <a:noFill/>
            <a:miter lim="800000"/>
            <a:headEnd/>
            <a:tailEnd/>
          </a:ln>
        </p:spPr>
      </p:pic>
      <p:sp>
        <p:nvSpPr>
          <p:cNvPr id="7" name="Rectangle 6"/>
          <p:cNvSpPr/>
          <p:nvPr/>
        </p:nvSpPr>
        <p:spPr>
          <a:xfrm>
            <a:off x="2771800" y="0"/>
            <a:ext cx="3778599"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 + M</a:t>
            </a:r>
            <a:endPar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589986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0" y="0"/>
            <a:ext cx="4679473" cy="594928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4716016" y="1988840"/>
            <a:ext cx="4217839" cy="2736304"/>
          </a:xfrm>
          <a:prstGeom prst="rect">
            <a:avLst/>
          </a:prstGeom>
          <a:noFill/>
          <a:ln w="9525">
            <a:noFill/>
            <a:miter lim="800000"/>
            <a:headEnd/>
            <a:tailEnd/>
          </a:ln>
        </p:spPr>
      </p:pic>
    </p:spTree>
    <p:extLst>
      <p:ext uri="{BB962C8B-B14F-4D97-AF65-F5344CB8AC3E}">
        <p14:creationId xmlns:p14="http://schemas.microsoft.com/office/powerpoint/2010/main" val="28107113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1268760"/>
            <a:ext cx="4133779" cy="3096344"/>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4211960" y="-103964"/>
            <a:ext cx="4932041" cy="6967486"/>
          </a:xfrm>
          <a:prstGeom prst="rect">
            <a:avLst/>
          </a:prstGeom>
          <a:noFill/>
          <a:ln w="9525">
            <a:noFill/>
            <a:miter lim="800000"/>
            <a:headEnd/>
            <a:tailEnd/>
          </a:ln>
        </p:spPr>
      </p:pic>
      <p:sp>
        <p:nvSpPr>
          <p:cNvPr id="6" name="Multiply 5"/>
          <p:cNvSpPr/>
          <p:nvPr/>
        </p:nvSpPr>
        <p:spPr>
          <a:xfrm>
            <a:off x="5004048" y="4653136"/>
            <a:ext cx="3312368" cy="1152128"/>
          </a:xfrm>
          <a:prstGeom prst="mathMultiply">
            <a:avLst>
              <a:gd name="adj1" fmla="val 34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0102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print"/>
          <a:srcRect/>
          <a:stretch>
            <a:fillRect/>
          </a:stretch>
        </p:blipFill>
        <p:spPr bwMode="auto">
          <a:xfrm>
            <a:off x="2195736" y="2996952"/>
            <a:ext cx="3517385" cy="3501752"/>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1187624" y="332656"/>
            <a:ext cx="2520280" cy="2520280"/>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5697325" y="2132856"/>
            <a:ext cx="3446675" cy="2160240"/>
          </a:xfrm>
          <a:prstGeom prst="rect">
            <a:avLst/>
          </a:prstGeom>
          <a:noFill/>
          <a:ln w="9525">
            <a:noFill/>
            <a:miter lim="800000"/>
            <a:headEnd/>
            <a:tailEnd/>
          </a:ln>
        </p:spPr>
      </p:pic>
      <p:sp>
        <p:nvSpPr>
          <p:cNvPr id="8" name="Rectangle 7"/>
          <p:cNvSpPr/>
          <p:nvPr/>
        </p:nvSpPr>
        <p:spPr>
          <a:xfrm>
            <a:off x="0" y="260648"/>
            <a:ext cx="1122423" cy="2400657"/>
          </a:xfrm>
          <a:prstGeom prst="rect">
            <a:avLst/>
          </a:prstGeom>
          <a:noFill/>
        </p:spPr>
        <p:txBody>
          <a:bodyPr wrap="none" lIns="91440" tIns="45720" rIns="91440" bIns="45720">
            <a:spAutoFit/>
          </a:bodyPr>
          <a:lstStyle/>
          <a:p>
            <a:pPr algn="ctr"/>
            <a: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endParaRPr lang="en-US" sz="1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Rectangle 8"/>
          <p:cNvSpPr/>
          <p:nvPr/>
        </p:nvSpPr>
        <p:spPr>
          <a:xfrm>
            <a:off x="5762766" y="4457343"/>
            <a:ext cx="3158237" cy="2400657"/>
          </a:xfrm>
          <a:prstGeom prst="rect">
            <a:avLst/>
          </a:prstGeom>
          <a:noFill/>
        </p:spPr>
        <p:txBody>
          <a:bodyPr wrap="none" lIns="91440" tIns="45720" rIns="91440" bIns="45720">
            <a:spAutoFit/>
          </a:bodyPr>
          <a:lstStyle/>
          <a:p>
            <a:pPr algn="ctr"/>
            <a: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a:t>
            </a:r>
            <a:endParaRPr lang="en-US" sz="1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Multiply 9"/>
          <p:cNvSpPr/>
          <p:nvPr/>
        </p:nvSpPr>
        <p:spPr>
          <a:xfrm>
            <a:off x="5148064" y="4769768"/>
            <a:ext cx="4392488" cy="2088232"/>
          </a:xfrm>
          <a:prstGeom prst="mathMultiply">
            <a:avLst>
              <a:gd name="adj1" fmla="val 6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500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2627784" y="908720"/>
            <a:ext cx="3024336" cy="5322831"/>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51520" y="332656"/>
            <a:ext cx="2143125" cy="2143125"/>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4906348" y="1412776"/>
            <a:ext cx="4237652" cy="3741191"/>
          </a:xfrm>
          <a:prstGeom prst="rect">
            <a:avLst/>
          </a:prstGeom>
          <a:noFill/>
          <a:ln w="9525">
            <a:noFill/>
            <a:miter lim="800000"/>
            <a:headEnd/>
            <a:tailEnd/>
          </a:ln>
        </p:spPr>
      </p:pic>
    </p:spTree>
    <p:extLst>
      <p:ext uri="{BB962C8B-B14F-4D97-AF65-F5344CB8AC3E}">
        <p14:creationId xmlns:p14="http://schemas.microsoft.com/office/powerpoint/2010/main" val="27742516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67544" y="1196752"/>
            <a:ext cx="2664296" cy="3896175"/>
          </a:xfrm>
          <a:prstGeom prst="rect">
            <a:avLst/>
          </a:prstGeom>
          <a:noFill/>
          <a:ln w="9525">
            <a:noFill/>
            <a:miter lim="800000"/>
            <a:headEnd/>
            <a:tailEnd/>
          </a:ln>
        </p:spPr>
      </p:pic>
      <p:sp>
        <p:nvSpPr>
          <p:cNvPr id="5" name="Rectangle 4"/>
          <p:cNvSpPr/>
          <p:nvPr/>
        </p:nvSpPr>
        <p:spPr>
          <a:xfrm>
            <a:off x="3563888" y="1412776"/>
            <a:ext cx="2592288"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72200" y="1484784"/>
            <a:ext cx="1776023" cy="240065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5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a:t>
            </a:r>
            <a:endParaRPr lang="en-US" sz="15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1" name="Picture 3"/>
          <p:cNvPicPr>
            <a:picLocks noChangeAspect="1" noChangeArrowheads="1"/>
          </p:cNvPicPr>
          <p:nvPr/>
        </p:nvPicPr>
        <p:blipFill>
          <a:blip r:embed="rId4" cstate="print"/>
          <a:srcRect/>
          <a:stretch>
            <a:fillRect/>
          </a:stretch>
        </p:blipFill>
        <p:spPr bwMode="auto">
          <a:xfrm>
            <a:off x="7020272" y="4077072"/>
            <a:ext cx="1790700" cy="2552700"/>
          </a:xfrm>
          <a:prstGeom prst="rect">
            <a:avLst/>
          </a:prstGeom>
          <a:noFill/>
          <a:ln w="9525">
            <a:noFill/>
            <a:miter lim="800000"/>
            <a:headEnd/>
            <a:tailEnd/>
          </a:ln>
        </p:spPr>
      </p:pic>
    </p:spTree>
    <p:extLst>
      <p:ext uri="{BB962C8B-B14F-4D97-AF65-F5344CB8AC3E}">
        <p14:creationId xmlns:p14="http://schemas.microsoft.com/office/powerpoint/2010/main" val="25070091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51520" y="1484784"/>
            <a:ext cx="6778215" cy="4104456"/>
          </a:xfrm>
          <a:prstGeom prst="rect">
            <a:avLst/>
          </a:prstGeom>
          <a:noFill/>
          <a:ln w="9525">
            <a:noFill/>
            <a:miter lim="800000"/>
            <a:headEnd/>
            <a:tailEnd/>
          </a:ln>
        </p:spPr>
      </p:pic>
      <p:sp>
        <p:nvSpPr>
          <p:cNvPr id="5" name="Rectangle 4"/>
          <p:cNvSpPr/>
          <p:nvPr/>
        </p:nvSpPr>
        <p:spPr>
          <a:xfrm>
            <a:off x="7092280" y="2276872"/>
            <a:ext cx="1776023" cy="240065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5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a:t>
            </a:r>
            <a:endParaRPr lang="en-US" sz="15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ultiply 5"/>
          <p:cNvSpPr/>
          <p:nvPr/>
        </p:nvSpPr>
        <p:spPr>
          <a:xfrm>
            <a:off x="6444208" y="2132856"/>
            <a:ext cx="3024336" cy="2808312"/>
          </a:xfrm>
          <a:prstGeom prst="mathMultiply">
            <a:avLst>
              <a:gd name="adj1" fmla="val 29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5212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D8018-7BDC-418D-B34C-C0EEA326458C}" type="datetime1">
              <a:rPr lang="en-GB" smtClean="0"/>
              <a:pPr/>
              <a:t>11/02/2014</a:t>
            </a:fld>
            <a:endParaRPr lang="en-GB"/>
          </a:p>
        </p:txBody>
      </p:sp>
      <p:sp>
        <p:nvSpPr>
          <p:cNvPr id="3" name="Footer Placeholder 2"/>
          <p:cNvSpPr>
            <a:spLocks noGrp="1"/>
          </p:cNvSpPr>
          <p:nvPr>
            <p:ph type="ftr" sz="quarter" idx="11"/>
          </p:nvPr>
        </p:nvSpPr>
        <p:spPr/>
        <p:txBody>
          <a:bodyPr/>
          <a:lstStyle/>
          <a:p>
            <a:r>
              <a:rPr lang="en-GB" smtClean="0"/>
              <a:t>Mr A Lovat </a:t>
            </a:r>
            <a:endParaRPr lang="en-GB"/>
          </a:p>
        </p:txBody>
      </p:sp>
      <p:sp>
        <p:nvSpPr>
          <p:cNvPr id="4" name="Slide Number Placeholder 3"/>
          <p:cNvSpPr>
            <a:spLocks noGrp="1"/>
          </p:cNvSpPr>
          <p:nvPr>
            <p:ph type="sldNum" sz="quarter" idx="12"/>
          </p:nvPr>
        </p:nvSpPr>
        <p:spPr/>
        <p:txBody>
          <a:bodyPr/>
          <a:lstStyle/>
          <a:p>
            <a:fld id="{4C189E12-4EBC-49B6-AD2A-A00411212FCA}" type="slidenum">
              <a:rPr lang="en-GB" smtClean="0"/>
              <a:pPr/>
              <a:t>77</a:t>
            </a:fld>
            <a:endParaRPr lang="en-GB"/>
          </a:p>
        </p:txBody>
      </p:sp>
      <p:sp>
        <p:nvSpPr>
          <p:cNvPr id="5" name="TextBox 4"/>
          <p:cNvSpPr txBox="1"/>
          <p:nvPr/>
        </p:nvSpPr>
        <p:spPr>
          <a:xfrm>
            <a:off x="827584" y="1340768"/>
            <a:ext cx="7488832" cy="3046988"/>
          </a:xfrm>
          <a:prstGeom prst="rect">
            <a:avLst/>
          </a:prstGeom>
          <a:noFill/>
        </p:spPr>
        <p:txBody>
          <a:bodyPr wrap="square" rtlCol="0">
            <a:spAutoFit/>
          </a:bodyPr>
          <a:lstStyle/>
          <a:p>
            <a:pPr algn="ctr"/>
            <a:r>
              <a:rPr lang="en-GB" sz="3200" dirty="0"/>
              <a:t>Alleles as different forms of the same gene.</a:t>
            </a:r>
          </a:p>
          <a:p>
            <a:pPr algn="ctr"/>
            <a:r>
              <a:rPr lang="en-GB" sz="3200" dirty="0"/>
              <a:t>An understanding of the principles of monohybrid and </a:t>
            </a:r>
            <a:r>
              <a:rPr lang="en-GB" sz="3200" dirty="0" err="1"/>
              <a:t>dihybrid</a:t>
            </a:r>
            <a:endParaRPr lang="en-GB" sz="3200" dirty="0"/>
          </a:p>
          <a:p>
            <a:pPr algn="ctr"/>
            <a:r>
              <a:rPr lang="en-GB" sz="3200" dirty="0" err="1"/>
              <a:t>Mendelian</a:t>
            </a:r>
            <a:r>
              <a:rPr lang="en-GB" sz="3200" dirty="0"/>
              <a:t> inheritance. Chi squared. </a:t>
            </a:r>
            <a:r>
              <a:rPr lang="en-GB" sz="3200" dirty="0" err="1"/>
              <a:t>Codominance</a:t>
            </a:r>
            <a:r>
              <a:rPr lang="en-GB" sz="3200" dirty="0"/>
              <a:t>. Linkage.</a:t>
            </a:r>
          </a:p>
          <a:p>
            <a:pPr algn="ctr"/>
            <a:r>
              <a:rPr lang="en-GB" sz="3200" dirty="0"/>
              <a:t>Sex linkage as illustrated by haemophilia.</a:t>
            </a:r>
          </a:p>
        </p:txBody>
      </p:sp>
    </p:spTree>
    <p:extLst>
      <p:ext uri="{BB962C8B-B14F-4D97-AF65-F5344CB8AC3E}">
        <p14:creationId xmlns:p14="http://schemas.microsoft.com/office/powerpoint/2010/main" val="41989279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chisquare_table"/>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968375"/>
            <a:ext cx="9144000" cy="588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Text Box 6"/>
          <p:cNvSpPr txBox="1">
            <a:spLocks noChangeArrowheads="1"/>
          </p:cNvSpPr>
          <p:nvPr/>
        </p:nvSpPr>
        <p:spPr bwMode="auto">
          <a:xfrm>
            <a:off x="2689225" y="0"/>
            <a:ext cx="376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Chi-Square Table</a:t>
            </a:r>
          </a:p>
        </p:txBody>
      </p:sp>
    </p:spTree>
    <p:extLst>
      <p:ext uri="{BB962C8B-B14F-4D97-AF65-F5344CB8AC3E}">
        <p14:creationId xmlns:p14="http://schemas.microsoft.com/office/powerpoint/2010/main" val="34164545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Using the Table</a:t>
            </a:r>
          </a:p>
        </p:txBody>
      </p:sp>
      <p:sp>
        <p:nvSpPr>
          <p:cNvPr id="19459" name="Rectangle 3"/>
          <p:cNvSpPr>
            <a:spLocks noGrp="1" noChangeArrowheads="1"/>
          </p:cNvSpPr>
          <p:nvPr>
            <p:ph type="body" idx="1"/>
          </p:nvPr>
        </p:nvSpPr>
        <p:spPr/>
        <p:txBody>
          <a:bodyPr/>
          <a:lstStyle/>
          <a:p>
            <a:pPr>
              <a:lnSpc>
                <a:spcPct val="90000"/>
              </a:lnSpc>
            </a:pPr>
            <a:r>
              <a:rPr lang="en-US" sz="2800"/>
              <a:t>In our example of 290 purple to 110 white, we calculated a chi-square value of 1.333, with 1 degree of freedom.</a:t>
            </a:r>
          </a:p>
          <a:p>
            <a:pPr>
              <a:lnSpc>
                <a:spcPct val="90000"/>
              </a:lnSpc>
            </a:pPr>
            <a:r>
              <a:rPr lang="en-US" sz="2800"/>
              <a:t>Looking at the table, 1 d.f. is the first row, and p = 0.05 is the sixth column.  Here we find the critical chi-square value, 3.841.</a:t>
            </a:r>
          </a:p>
          <a:p>
            <a:pPr>
              <a:lnSpc>
                <a:spcPct val="90000"/>
              </a:lnSpc>
            </a:pPr>
            <a:r>
              <a:rPr lang="en-US" sz="2800"/>
              <a:t>Since our calculated chi-square, 1.333, is less than the critical value, 3.841, we “fail to reject” the null hypothesis.  Thus, an observed ratio of 290 purple to 110 white is a good fit to a 3/4 to 1/4 ratio.</a:t>
            </a:r>
          </a:p>
        </p:txBody>
      </p:sp>
    </p:spTree>
    <p:extLst>
      <p:ext uri="{BB962C8B-B14F-4D97-AF65-F5344CB8AC3E}">
        <p14:creationId xmlns:p14="http://schemas.microsoft.com/office/powerpoint/2010/main" val="107693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GB" dirty="0" smtClean="0">
                <a:solidFill>
                  <a:srgbClr val="9933FF"/>
                </a:solidFill>
                <a:latin typeface="Comic Sans MS" pitchFamily="66" charset="0"/>
              </a:rPr>
              <a:t>Bit of fun - Guess </a:t>
            </a:r>
            <a:r>
              <a:rPr lang="en-GB" dirty="0">
                <a:solidFill>
                  <a:srgbClr val="9933FF"/>
                </a:solidFill>
                <a:latin typeface="Comic Sans MS" pitchFamily="66" charset="0"/>
              </a:rPr>
              <a:t>the hybrid…</a:t>
            </a:r>
            <a:endParaRPr lang="en-GB" dirty="0"/>
          </a:p>
        </p:txBody>
      </p:sp>
      <p:sp>
        <p:nvSpPr>
          <p:cNvPr id="47107" name="Rectangle 3"/>
          <p:cNvSpPr>
            <a:spLocks noGrp="1" noChangeArrowheads="1"/>
          </p:cNvSpPr>
          <p:nvPr>
            <p:ph type="body" sz="half" idx="1"/>
          </p:nvPr>
        </p:nvSpPr>
        <p:spPr/>
        <p:txBody>
          <a:bodyPr/>
          <a:lstStyle/>
          <a:p>
            <a:pPr>
              <a:buFontTx/>
              <a:buNone/>
            </a:pPr>
            <a:endParaRPr lang="en-GB" sz="2800"/>
          </a:p>
          <a:p>
            <a:pPr>
              <a:buFontTx/>
              <a:buNone/>
            </a:pPr>
            <a:endParaRPr lang="en-GB" sz="2800"/>
          </a:p>
          <a:p>
            <a:pPr algn="ctr">
              <a:buFontTx/>
              <a:buNone/>
            </a:pPr>
            <a:r>
              <a:rPr lang="en-GB" sz="2800"/>
              <a:t> Zeedonk!</a:t>
            </a:r>
          </a:p>
          <a:p>
            <a:pPr>
              <a:buFontTx/>
              <a:buNone/>
            </a:pPr>
            <a:endParaRPr lang="en-GB" sz="2800"/>
          </a:p>
          <a:p>
            <a:pPr>
              <a:buFontTx/>
              <a:buNone/>
            </a:pPr>
            <a:endParaRPr lang="en-GB" sz="2800"/>
          </a:p>
          <a:p>
            <a:pPr algn="ctr">
              <a:buFontTx/>
              <a:buNone/>
            </a:pPr>
            <a:r>
              <a:rPr lang="en-GB" sz="2800"/>
              <a:t> </a:t>
            </a:r>
            <a:r>
              <a:rPr lang="en-GB" sz="2800" b="1">
                <a:solidFill>
                  <a:schemeClr val="accent2"/>
                </a:solidFill>
              </a:rPr>
              <a:t>Zebra</a:t>
            </a:r>
            <a:r>
              <a:rPr lang="en-GB" sz="2800" b="1"/>
              <a:t> and </a:t>
            </a:r>
            <a:r>
              <a:rPr lang="en-GB" sz="2800" b="1">
                <a:solidFill>
                  <a:srgbClr val="FF66CC"/>
                </a:solidFill>
              </a:rPr>
              <a:t>Donkey</a:t>
            </a:r>
          </a:p>
        </p:txBody>
      </p:sp>
      <p:pic>
        <p:nvPicPr>
          <p:cNvPr id="47108" name="Picture 4" descr="A &quot;Zeedonk&quot;, a zebra/donkey hybrid">
            <a:hlinkClick r:id="rId3" tooltip="A &quot;Zeedonk&quot;, a zebra/donkey hybrid"/>
          </p:cNvPr>
          <p:cNvPicPr>
            <a:picLocks noGrp="1" noChangeAspect="1" noChangeArrowheads="1"/>
          </p:cNvPicPr>
          <p:nvPr>
            <p:ph type="clipArt" sz="half" idx="2"/>
          </p:nvPr>
        </p:nvPicPr>
        <p:blipFill>
          <a:blip r:embed="rId4" cstate="print"/>
          <a:srcRect/>
          <a:stretch>
            <a:fillRect/>
          </a:stretch>
        </p:blipFill>
        <p:spPr>
          <a:xfrm>
            <a:off x="4572000" y="1666875"/>
            <a:ext cx="4427538" cy="3275013"/>
          </a:xfrm>
        </p:spPr>
      </p:pic>
      <p:sp>
        <p:nvSpPr>
          <p:cNvPr id="47109" name="Text Box 5"/>
          <p:cNvSpPr txBox="1">
            <a:spLocks noChangeArrowheads="1"/>
          </p:cNvSpPr>
          <p:nvPr/>
        </p:nvSpPr>
        <p:spPr bwMode="auto">
          <a:xfrm>
            <a:off x="755650" y="5373688"/>
            <a:ext cx="7704138" cy="1190625"/>
          </a:xfrm>
          <a:prstGeom prst="rect">
            <a:avLst/>
          </a:prstGeom>
          <a:noFill/>
          <a:ln w="9525">
            <a:noFill/>
            <a:miter lim="800000"/>
            <a:headEnd/>
            <a:tailEnd/>
          </a:ln>
          <a:effectLst/>
        </p:spPr>
        <p:txBody>
          <a:bodyPr>
            <a:spAutoFit/>
          </a:bodyPr>
          <a:lstStyle/>
          <a:p>
            <a:pPr>
              <a:spcBef>
                <a:spcPct val="50000"/>
              </a:spcBef>
            </a:pPr>
            <a:r>
              <a:rPr lang="en-GB"/>
              <a:t>In South Africa they are called zonkeys and are fairly common where zebras and donkeys are found in proximity to each other. Like mules, however, they cannot usually breed, due to an odd number of chromosomes disrupting meiosis.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Another Example: from Mendel</a:t>
            </a:r>
          </a:p>
        </p:txBody>
      </p:sp>
      <p:graphicFrame>
        <p:nvGraphicFramePr>
          <p:cNvPr id="20528" name="Group 48"/>
          <p:cNvGraphicFramePr>
            <a:graphicFrameLocks noGrp="1"/>
          </p:cNvGraphicFramePr>
          <p:nvPr>
            <p:ph idx="1"/>
          </p:nvPr>
        </p:nvGraphicFramePr>
        <p:xfrm>
          <a:off x="457200" y="1409700"/>
          <a:ext cx="8229600" cy="5449888"/>
        </p:xfrm>
        <a:graphic>
          <a:graphicData uri="http://schemas.openxmlformats.org/drawingml/2006/table">
            <a:tbl>
              <a:tblPr/>
              <a:tblGrid>
                <a:gridCol w="2057400"/>
                <a:gridCol w="2057400"/>
                <a:gridCol w="2057400"/>
                <a:gridCol w="2057400"/>
              </a:tblGrid>
              <a:tr h="755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phenotype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observed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expected proportion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expected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round yellow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9/16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312.75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round green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3/16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104.25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wrinkled yellow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108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3/16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104.25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wrinkled green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1/16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34.75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556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anose="020B0604020202020204" pitchFamily="34" charset="0"/>
                        </a:rPr>
                        <a:t>556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047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Finding the Expected Numbers</a:t>
            </a:r>
          </a:p>
        </p:txBody>
      </p:sp>
      <p:sp>
        <p:nvSpPr>
          <p:cNvPr id="22531" name="Rectangle 3"/>
          <p:cNvSpPr>
            <a:spLocks noGrp="1" noChangeArrowheads="1"/>
          </p:cNvSpPr>
          <p:nvPr>
            <p:ph type="body" idx="1"/>
          </p:nvPr>
        </p:nvSpPr>
        <p:spPr/>
        <p:txBody>
          <a:bodyPr/>
          <a:lstStyle/>
          <a:p>
            <a:pPr>
              <a:lnSpc>
                <a:spcPct val="80000"/>
              </a:lnSpc>
            </a:pPr>
            <a:r>
              <a:rPr lang="en-US" sz="2400"/>
              <a:t>You are given the observed numbers, and you determine the expected proportions from a Punnett square.</a:t>
            </a:r>
          </a:p>
          <a:p>
            <a:pPr>
              <a:lnSpc>
                <a:spcPct val="80000"/>
              </a:lnSpc>
            </a:pPr>
            <a:r>
              <a:rPr lang="en-US" sz="2400"/>
              <a:t>To get the expected numbers of offspring, first add up the observed offspring to get the total number of offspring.  In this case, 315 + 101 + 108 + 32 = 556.</a:t>
            </a:r>
          </a:p>
          <a:p>
            <a:pPr>
              <a:lnSpc>
                <a:spcPct val="80000"/>
              </a:lnSpc>
            </a:pPr>
            <a:r>
              <a:rPr lang="en-US" sz="2400"/>
              <a:t>Then multiply total offspring by the expected proportion:  </a:t>
            </a:r>
          </a:p>
          <a:p>
            <a:pPr>
              <a:lnSpc>
                <a:spcPct val="80000"/>
              </a:lnSpc>
              <a:buFontTx/>
              <a:buNone/>
            </a:pPr>
            <a:r>
              <a:rPr lang="en-US" sz="2400"/>
              <a:t>       --expected round yellow = 9/16 * 556 = 312.75</a:t>
            </a:r>
          </a:p>
          <a:p>
            <a:pPr>
              <a:lnSpc>
                <a:spcPct val="80000"/>
              </a:lnSpc>
              <a:buFontTx/>
              <a:buNone/>
            </a:pPr>
            <a:r>
              <a:rPr lang="en-US" sz="2400"/>
              <a:t>       --expected round green = 3/16 * 556 = 104.25</a:t>
            </a:r>
          </a:p>
          <a:p>
            <a:pPr>
              <a:lnSpc>
                <a:spcPct val="80000"/>
              </a:lnSpc>
              <a:buFontTx/>
              <a:buNone/>
            </a:pPr>
            <a:r>
              <a:rPr lang="en-US" sz="2400"/>
              <a:t>       --expected wrinkled yellow = 3/16 * 556 = 104.25</a:t>
            </a:r>
          </a:p>
          <a:p>
            <a:pPr>
              <a:lnSpc>
                <a:spcPct val="80000"/>
              </a:lnSpc>
              <a:buFontTx/>
              <a:buNone/>
            </a:pPr>
            <a:r>
              <a:rPr lang="en-US" sz="2400"/>
              <a:t>       --expected wrinkled green = 1/16 * 556 = 34.75</a:t>
            </a:r>
          </a:p>
          <a:p>
            <a:pPr>
              <a:lnSpc>
                <a:spcPct val="80000"/>
              </a:lnSpc>
            </a:pPr>
            <a:r>
              <a:rPr lang="en-US" sz="2400"/>
              <a:t>Note that these add up to 556, the observed total offspring.</a:t>
            </a:r>
          </a:p>
        </p:txBody>
      </p:sp>
    </p:spTree>
    <p:extLst>
      <p:ext uri="{BB962C8B-B14F-4D97-AF65-F5344CB8AC3E}">
        <p14:creationId xmlns:p14="http://schemas.microsoft.com/office/powerpoint/2010/main" val="39638352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a:t>Calculating the Chi-Square Value</a:t>
            </a:r>
          </a:p>
        </p:txBody>
      </p:sp>
      <p:sp>
        <p:nvSpPr>
          <p:cNvPr id="23555" name="Rectangle 3"/>
          <p:cNvSpPr>
            <a:spLocks noGrp="1" noChangeArrowheads="1"/>
          </p:cNvSpPr>
          <p:nvPr>
            <p:ph type="body" sz="half" idx="1"/>
          </p:nvPr>
        </p:nvSpPr>
        <p:spPr>
          <a:xfrm>
            <a:off x="457200" y="1600200"/>
            <a:ext cx="8229600" cy="3581400"/>
          </a:xfrm>
        </p:spPr>
        <p:txBody>
          <a:bodyPr/>
          <a:lstStyle/>
          <a:p>
            <a:r>
              <a:rPr lang="en-US" sz="2400"/>
              <a:t>Use the formula.</a:t>
            </a:r>
          </a:p>
          <a:p>
            <a:r>
              <a:rPr lang="en-US" sz="2400"/>
              <a:t>X</a:t>
            </a:r>
            <a:r>
              <a:rPr lang="en-US" sz="2400" baseline="30000"/>
              <a:t>2</a:t>
            </a:r>
            <a:r>
              <a:rPr lang="en-US" sz="2400"/>
              <a:t> = (315 - 312.75)2 / 312.75  </a:t>
            </a:r>
          </a:p>
          <a:p>
            <a:pPr>
              <a:buFontTx/>
              <a:buNone/>
            </a:pPr>
            <a:r>
              <a:rPr lang="en-US" sz="2400"/>
              <a:t>       +  (101 - 104.25)2 / 104.25  </a:t>
            </a:r>
          </a:p>
          <a:p>
            <a:pPr>
              <a:buFontTx/>
              <a:buNone/>
            </a:pPr>
            <a:r>
              <a:rPr lang="en-US" sz="2400"/>
              <a:t>       +  (108 - 104.25)2 / 104.25</a:t>
            </a:r>
          </a:p>
          <a:p>
            <a:pPr>
              <a:buFontTx/>
              <a:buNone/>
            </a:pPr>
            <a:r>
              <a:rPr lang="en-US" sz="2400"/>
              <a:t>       + (32 - 34.75)2 / 34.75  </a:t>
            </a:r>
          </a:p>
          <a:p>
            <a:pPr>
              <a:buFontTx/>
              <a:buNone/>
            </a:pPr>
            <a:r>
              <a:rPr lang="en-US" sz="2400"/>
              <a:t>     </a:t>
            </a:r>
          </a:p>
          <a:p>
            <a:pPr>
              <a:buFontTx/>
              <a:buNone/>
            </a:pPr>
            <a:r>
              <a:rPr lang="en-US" sz="2400"/>
              <a:t>     =  0.016 + 0.101 + 0.135 + 0.218 </a:t>
            </a:r>
          </a:p>
          <a:p>
            <a:pPr>
              <a:buFontTx/>
              <a:buNone/>
            </a:pPr>
            <a:r>
              <a:rPr lang="en-US" sz="2400"/>
              <a:t>     = 0.470.</a:t>
            </a:r>
          </a:p>
        </p:txBody>
      </p:sp>
      <p:graphicFrame>
        <p:nvGraphicFramePr>
          <p:cNvPr id="23557" name="Object 5"/>
          <p:cNvGraphicFramePr>
            <a:graphicFrameLocks noGrp="1" noChangeAspect="1"/>
          </p:cNvGraphicFramePr>
          <p:nvPr>
            <p:ph sz="half" idx="2"/>
          </p:nvPr>
        </p:nvGraphicFramePr>
        <p:xfrm>
          <a:off x="1828800" y="5410200"/>
          <a:ext cx="3409950" cy="1136650"/>
        </p:xfrm>
        <a:graphic>
          <a:graphicData uri="http://schemas.openxmlformats.org/presentationml/2006/ole">
            <mc:AlternateContent xmlns:mc="http://schemas.openxmlformats.org/markup-compatibility/2006">
              <mc:Choice xmlns:v="urn:schemas-microsoft-com:vml" Requires="v">
                <p:oleObj spid="_x0000_s3083" name="Equation" r:id="rId3" imgW="1333500" imgH="444500" progId="Equation.3">
                  <p:embed/>
                </p:oleObj>
              </mc:Choice>
              <mc:Fallback>
                <p:oleObj name="Equation" r:id="rId3" imgW="1333500" imgH="444500" progId="Equation.3">
                  <p:embed/>
                  <p:pic>
                    <p:nvPicPr>
                      <p:cNvPr id="0"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410200"/>
                        <a:ext cx="3409950"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97373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D.F. and Critical Value</a:t>
            </a:r>
          </a:p>
        </p:txBody>
      </p:sp>
      <p:sp>
        <p:nvSpPr>
          <p:cNvPr id="25603" name="Rectangle 3"/>
          <p:cNvSpPr>
            <a:spLocks noGrp="1" noChangeArrowheads="1"/>
          </p:cNvSpPr>
          <p:nvPr>
            <p:ph type="body" idx="1"/>
          </p:nvPr>
        </p:nvSpPr>
        <p:spPr/>
        <p:txBody>
          <a:bodyPr/>
          <a:lstStyle/>
          <a:p>
            <a:pPr>
              <a:lnSpc>
                <a:spcPct val="80000"/>
              </a:lnSpc>
            </a:pPr>
            <a:r>
              <a:rPr lang="en-US" sz="2800"/>
              <a:t>Degrees of freedom is 1 less than the number of classes of offspring.  Here, 4 - 1 = 3 d.f.</a:t>
            </a:r>
          </a:p>
          <a:p>
            <a:pPr>
              <a:lnSpc>
                <a:spcPct val="80000"/>
              </a:lnSpc>
            </a:pPr>
            <a:r>
              <a:rPr lang="en-US" sz="2800"/>
              <a:t>For 3 d.f. and p = 0.05, the critical chi-square value is 7.815.</a:t>
            </a:r>
          </a:p>
          <a:p>
            <a:pPr>
              <a:lnSpc>
                <a:spcPct val="80000"/>
              </a:lnSpc>
            </a:pPr>
            <a:r>
              <a:rPr lang="en-US" sz="2800"/>
              <a:t>Since the observed chi-square (0.470) is less than the critical value, we fail to reject the null hypothesis.  We accept Mendel’s conclusion that the observed results for a 9/16 : 3/16 : 3/16 : 1/16 ratio.</a:t>
            </a:r>
          </a:p>
          <a:p>
            <a:pPr>
              <a:lnSpc>
                <a:spcPct val="80000"/>
              </a:lnSpc>
            </a:pPr>
            <a:r>
              <a:rPr lang="en-US" sz="2800"/>
              <a:t>It should be mentioned that all of Mendel’s numbers are unreasonably accurate.</a:t>
            </a:r>
          </a:p>
        </p:txBody>
      </p:sp>
    </p:spTree>
    <p:extLst>
      <p:ext uri="{BB962C8B-B14F-4D97-AF65-F5344CB8AC3E}">
        <p14:creationId xmlns:p14="http://schemas.microsoft.com/office/powerpoint/2010/main" val="11070975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cellsToDN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15888"/>
            <a:ext cx="8064500" cy="825500"/>
          </a:xfrm>
        </p:spPr>
        <p:txBody>
          <a:bodyPr>
            <a:normAutofit fontScale="90000"/>
          </a:bodyPr>
          <a:lstStyle/>
          <a:p>
            <a:r>
              <a:rPr lang="en-GB" sz="3600">
                <a:latin typeface="Comic Sans MS" pitchFamily="66" charset="0"/>
              </a:rPr>
              <a:t>DNA </a:t>
            </a:r>
            <a:r>
              <a:rPr lang="en-GB" sz="3600"/>
              <a:t>deoxyribonucleic acid</a:t>
            </a:r>
            <a:r>
              <a:rPr lang="en-GB" sz="3600">
                <a:latin typeface="Comic Sans MS" pitchFamily="66" charset="0"/>
              </a:rPr>
              <a:t> </a:t>
            </a:r>
            <a:br>
              <a:rPr lang="en-GB" sz="3600">
                <a:latin typeface="Comic Sans MS" pitchFamily="66" charset="0"/>
              </a:rPr>
            </a:br>
            <a:r>
              <a:rPr lang="en-GB" sz="3200">
                <a:latin typeface="Comic Sans MS" pitchFamily="66" charset="0"/>
              </a:rPr>
              <a:t>(Higher Tier)</a:t>
            </a:r>
          </a:p>
        </p:txBody>
      </p:sp>
      <p:sp>
        <p:nvSpPr>
          <p:cNvPr id="6147" name="Rectangle 3"/>
          <p:cNvSpPr>
            <a:spLocks noGrp="1" noChangeArrowheads="1"/>
          </p:cNvSpPr>
          <p:nvPr>
            <p:ph type="body" idx="1"/>
          </p:nvPr>
        </p:nvSpPr>
        <p:spPr>
          <a:xfrm>
            <a:off x="5003800" y="981075"/>
            <a:ext cx="4140200" cy="5876925"/>
          </a:xfrm>
        </p:spPr>
        <p:txBody>
          <a:bodyPr/>
          <a:lstStyle/>
          <a:p>
            <a:r>
              <a:rPr lang="en-GB">
                <a:solidFill>
                  <a:srgbClr val="660066"/>
                </a:solidFill>
              </a:rPr>
              <a:t>DNA is made up of four different bases.</a:t>
            </a:r>
          </a:p>
          <a:p>
            <a:r>
              <a:rPr lang="en-GB">
                <a:solidFill>
                  <a:srgbClr val="CC0000"/>
                </a:solidFill>
              </a:rPr>
              <a:t>Three bases make one amino acid.</a:t>
            </a:r>
          </a:p>
          <a:p>
            <a:r>
              <a:rPr lang="en-GB">
                <a:solidFill>
                  <a:srgbClr val="0000FF"/>
                </a:solidFill>
              </a:rPr>
              <a:t>A gene is made up of hundreds of these bases.</a:t>
            </a:r>
          </a:p>
          <a:p>
            <a:r>
              <a:rPr lang="en-GB">
                <a:solidFill>
                  <a:srgbClr val="009900"/>
                </a:solidFill>
              </a:rPr>
              <a:t>A mutation can change the structure of the protein.</a:t>
            </a:r>
          </a:p>
        </p:txBody>
      </p:sp>
      <p:pic>
        <p:nvPicPr>
          <p:cNvPr id="6148" name="Picture 4" descr="dna-2"/>
          <p:cNvPicPr>
            <a:picLocks noChangeAspect="1" noChangeArrowheads="1"/>
          </p:cNvPicPr>
          <p:nvPr/>
        </p:nvPicPr>
        <p:blipFill>
          <a:blip r:embed="rId2" cstate="print"/>
          <a:srcRect l="10374" t="7584" r="10249" b="5499"/>
          <a:stretch>
            <a:fillRect/>
          </a:stretch>
        </p:blipFill>
        <p:spPr bwMode="auto">
          <a:xfrm>
            <a:off x="323850" y="1557338"/>
            <a:ext cx="4603750" cy="5040312"/>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a:latin typeface="Comic Sans MS" pitchFamily="66" charset="0"/>
              </a:rPr>
              <a:t>DNA Fingerprints</a:t>
            </a:r>
          </a:p>
        </p:txBody>
      </p:sp>
      <p:sp>
        <p:nvSpPr>
          <p:cNvPr id="7171" name="Rectangle 3"/>
          <p:cNvSpPr>
            <a:spLocks noGrp="1" noChangeArrowheads="1"/>
          </p:cNvSpPr>
          <p:nvPr>
            <p:ph type="body" idx="1"/>
          </p:nvPr>
        </p:nvSpPr>
        <p:spPr>
          <a:xfrm>
            <a:off x="250825" y="1700213"/>
            <a:ext cx="3673475" cy="1584325"/>
          </a:xfrm>
        </p:spPr>
        <p:txBody>
          <a:bodyPr/>
          <a:lstStyle/>
          <a:p>
            <a:r>
              <a:rPr lang="en-GB" sz="2800"/>
              <a:t>The unique pattern in your DNA can be used to identify you</a:t>
            </a:r>
          </a:p>
        </p:txBody>
      </p:sp>
      <p:pic>
        <p:nvPicPr>
          <p:cNvPr id="7172" name="Picture 4" descr="fingerprint"/>
          <p:cNvPicPr>
            <a:picLocks noChangeAspect="1" noChangeArrowheads="1"/>
          </p:cNvPicPr>
          <p:nvPr/>
        </p:nvPicPr>
        <p:blipFill>
          <a:blip r:embed="rId2" cstate="print"/>
          <a:srcRect/>
          <a:stretch>
            <a:fillRect/>
          </a:stretch>
        </p:blipFill>
        <p:spPr bwMode="auto">
          <a:xfrm>
            <a:off x="1547813" y="3716338"/>
            <a:ext cx="1441450" cy="1728787"/>
          </a:xfrm>
          <a:prstGeom prst="rect">
            <a:avLst/>
          </a:prstGeom>
          <a:noFill/>
        </p:spPr>
      </p:pic>
      <p:pic>
        <p:nvPicPr>
          <p:cNvPr id="7173" name="Picture 5" descr="DNAfingerprintassault"/>
          <p:cNvPicPr>
            <a:picLocks noChangeAspect="1" noChangeArrowheads="1"/>
          </p:cNvPicPr>
          <p:nvPr/>
        </p:nvPicPr>
        <p:blipFill>
          <a:blip r:embed="rId3" cstate="print"/>
          <a:srcRect t="32851"/>
          <a:stretch>
            <a:fillRect/>
          </a:stretch>
        </p:blipFill>
        <p:spPr bwMode="auto">
          <a:xfrm>
            <a:off x="4284663" y="1700213"/>
            <a:ext cx="4859337" cy="47498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9388" y="115888"/>
            <a:ext cx="8785225" cy="1081087"/>
          </a:xfrm>
        </p:spPr>
        <p:txBody>
          <a:bodyPr>
            <a:normAutofit fontScale="90000"/>
          </a:bodyPr>
          <a:lstStyle/>
          <a:p>
            <a:r>
              <a:rPr lang="en-GB" sz="4000"/>
              <a:t>How can you tell who’s saliva sample this is?</a:t>
            </a:r>
          </a:p>
        </p:txBody>
      </p:sp>
      <p:pic>
        <p:nvPicPr>
          <p:cNvPr id="35845" name="Picture 5" descr="dna"/>
          <p:cNvPicPr>
            <a:picLocks noChangeAspect="1" noChangeArrowheads="1"/>
          </p:cNvPicPr>
          <p:nvPr/>
        </p:nvPicPr>
        <p:blipFill>
          <a:blip r:embed="rId2" cstate="print"/>
          <a:srcRect l="2902" t="7146" r="5420" b="8624"/>
          <a:stretch>
            <a:fillRect/>
          </a:stretch>
        </p:blipFill>
        <p:spPr bwMode="auto">
          <a:xfrm>
            <a:off x="0" y="1412875"/>
            <a:ext cx="9144000" cy="4903788"/>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r>
              <a:rPr lang="en-GB" dirty="0" smtClean="0">
                <a:hlinkClick r:id="rId2"/>
              </a:rPr>
              <a:t>http://www.youtube.com/watch?feature=player_embedded&amp;v=NWqgZUnJdAY</a:t>
            </a:r>
            <a:endParaRPr lang="en-GB" dirty="0" smtClean="0"/>
          </a:p>
          <a:p>
            <a:endParaRPr lang="en-GB"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1026" name="Text Box 2"/>
          <p:cNvSpPr txBox="1">
            <a:spLocks noChangeArrowheads="1"/>
          </p:cNvSpPr>
          <p:nvPr/>
        </p:nvSpPr>
        <p:spPr bwMode="auto">
          <a:xfrm>
            <a:off x="453702" y="1371600"/>
            <a:ext cx="226853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Chromosome</a:t>
            </a:r>
            <a:endParaRPr kumimoji="0" lang="en-US" sz="1800" b="0" i="0" u="none" strike="noStrike" cap="none" normalizeH="0" baseline="0" smtClean="0">
              <a:ln>
                <a:noFill/>
              </a:ln>
              <a:solidFill>
                <a:schemeClr val="tx1"/>
              </a:solidFill>
              <a:effectLst/>
              <a:latin typeface="Arial" pitchFamily="34" charset="0"/>
            </a:endParaRPr>
          </a:p>
        </p:txBody>
      </p:sp>
      <p:sp>
        <p:nvSpPr>
          <p:cNvPr id="1027" name="Text Box 3"/>
          <p:cNvSpPr txBox="1">
            <a:spLocks noChangeArrowheads="1"/>
          </p:cNvSpPr>
          <p:nvPr/>
        </p:nvSpPr>
        <p:spPr bwMode="auto">
          <a:xfrm>
            <a:off x="453702" y="2743200"/>
            <a:ext cx="226853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Phenotype</a:t>
            </a:r>
            <a:endParaRPr kumimoji="0" lang="en-US" sz="1800" b="0" i="0" u="none" strike="noStrike" cap="none" normalizeH="0" baseline="0" smtClean="0">
              <a:ln>
                <a:noFill/>
              </a:ln>
              <a:solidFill>
                <a:schemeClr val="tx1"/>
              </a:solidFill>
              <a:effectLst/>
              <a:latin typeface="Arial" pitchFamily="34" charset="0"/>
            </a:endParaRPr>
          </a:p>
        </p:txBody>
      </p:sp>
      <p:sp>
        <p:nvSpPr>
          <p:cNvPr id="1028" name="Text Box 4"/>
          <p:cNvSpPr txBox="1">
            <a:spLocks noChangeArrowheads="1"/>
          </p:cNvSpPr>
          <p:nvPr/>
        </p:nvSpPr>
        <p:spPr bwMode="auto">
          <a:xfrm>
            <a:off x="4932040" y="13716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Allele</a:t>
            </a:r>
            <a:endParaRPr kumimoji="0" lang="en-US" sz="1800" b="0" i="0" u="none" strike="noStrike" cap="none" normalizeH="0" baseline="0" smtClean="0">
              <a:ln>
                <a:noFill/>
              </a:ln>
              <a:solidFill>
                <a:schemeClr val="tx1"/>
              </a:solidFill>
              <a:effectLst/>
              <a:latin typeface="Arial" pitchFamily="34" charset="0"/>
            </a:endParaRPr>
          </a:p>
        </p:txBody>
      </p:sp>
      <p:sp>
        <p:nvSpPr>
          <p:cNvPr id="1029" name="Text Box 5"/>
          <p:cNvSpPr txBox="1">
            <a:spLocks noChangeArrowheads="1"/>
          </p:cNvSpPr>
          <p:nvPr/>
        </p:nvSpPr>
        <p:spPr bwMode="auto">
          <a:xfrm>
            <a:off x="453702" y="5486400"/>
            <a:ext cx="2195513"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Heterozygous</a:t>
            </a:r>
            <a:endParaRPr kumimoji="0" lang="en-US" sz="1800" b="0" i="0" u="none" strike="noStrike" cap="none" normalizeH="0" baseline="0" smtClean="0">
              <a:ln>
                <a:noFill/>
              </a:ln>
              <a:solidFill>
                <a:schemeClr val="tx1"/>
              </a:solidFill>
              <a:effectLst/>
              <a:latin typeface="Arial" pitchFamily="34" charset="0"/>
            </a:endParaRPr>
          </a:p>
        </p:txBody>
      </p:sp>
      <p:sp>
        <p:nvSpPr>
          <p:cNvPr id="1030" name="Text Box 6"/>
          <p:cNvSpPr txBox="1">
            <a:spLocks noChangeArrowheads="1"/>
          </p:cNvSpPr>
          <p:nvPr/>
        </p:nvSpPr>
        <p:spPr bwMode="auto">
          <a:xfrm>
            <a:off x="453702" y="4114800"/>
            <a:ext cx="226853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Gene</a:t>
            </a:r>
            <a:endParaRPr kumimoji="0" lang="en-US" sz="1800" b="0" i="0" u="none" strike="noStrike" cap="none" normalizeH="0" baseline="0" smtClean="0">
              <a:ln>
                <a:noFill/>
              </a:ln>
              <a:solidFill>
                <a:schemeClr val="tx1"/>
              </a:solidFill>
              <a:effectLst/>
              <a:latin typeface="Arial" pitchFamily="34" charset="0"/>
            </a:endParaRPr>
          </a:p>
        </p:txBody>
      </p:sp>
      <p:sp>
        <p:nvSpPr>
          <p:cNvPr id="1031" name="Text Box 7"/>
          <p:cNvSpPr txBox="1">
            <a:spLocks noChangeArrowheads="1"/>
          </p:cNvSpPr>
          <p:nvPr/>
        </p:nvSpPr>
        <p:spPr bwMode="auto">
          <a:xfrm>
            <a:off x="4941565" y="27432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Gametes</a:t>
            </a:r>
            <a:endParaRPr kumimoji="0" lang="en-US" sz="1800" b="0" i="0" u="none" strike="noStrike" cap="none" normalizeH="0" baseline="0" smtClean="0">
              <a:ln>
                <a:noFill/>
              </a:ln>
              <a:solidFill>
                <a:schemeClr val="tx1"/>
              </a:solidFill>
              <a:effectLst/>
              <a:latin typeface="Arial" pitchFamily="34" charset="0"/>
            </a:endParaRPr>
          </a:p>
        </p:txBody>
      </p:sp>
      <p:sp>
        <p:nvSpPr>
          <p:cNvPr id="1032" name="Text Box 8"/>
          <p:cNvSpPr txBox="1">
            <a:spLocks noChangeArrowheads="1"/>
          </p:cNvSpPr>
          <p:nvPr/>
        </p:nvSpPr>
        <p:spPr bwMode="auto">
          <a:xfrm>
            <a:off x="4941565" y="41148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Homozygous</a:t>
            </a:r>
            <a:endParaRPr kumimoji="0" lang="en-US" sz="1800" b="0" i="0" u="none" strike="noStrike" cap="none" normalizeH="0" baseline="0" smtClean="0">
              <a:ln>
                <a:noFill/>
              </a:ln>
              <a:solidFill>
                <a:schemeClr val="tx1"/>
              </a:solidFill>
              <a:effectLst/>
              <a:latin typeface="Arial" pitchFamily="34" charset="0"/>
            </a:endParaRPr>
          </a:p>
        </p:txBody>
      </p:sp>
      <p:sp>
        <p:nvSpPr>
          <p:cNvPr id="1033" name="Text Box 9"/>
          <p:cNvSpPr txBox="1">
            <a:spLocks noChangeArrowheads="1"/>
          </p:cNvSpPr>
          <p:nvPr/>
        </p:nvSpPr>
        <p:spPr bwMode="auto">
          <a:xfrm>
            <a:off x="4932040" y="54864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DNA</a:t>
            </a:r>
            <a:endParaRPr kumimoji="0" lang="en-US" sz="1800" b="0" i="0" u="none" strike="noStrike" cap="none" normalizeH="0" baseline="0" smtClean="0">
              <a:ln>
                <a:noFill/>
              </a:ln>
              <a:solidFill>
                <a:schemeClr val="tx1"/>
              </a:solidFill>
              <a:effectLst/>
              <a:latin typeface="Arial" pitchFamily="34" charset="0"/>
            </a:endParaRPr>
          </a:p>
        </p:txBody>
      </p:sp>
      <p:sp>
        <p:nvSpPr>
          <p:cNvPr id="1034" name="Text Box 10"/>
          <p:cNvSpPr txBox="1">
            <a:spLocks noChangeArrowheads="1"/>
          </p:cNvSpPr>
          <p:nvPr/>
        </p:nvSpPr>
        <p:spPr bwMode="auto">
          <a:xfrm>
            <a:off x="429890" y="0"/>
            <a:ext cx="2268537"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Genotype</a:t>
            </a:r>
            <a:endParaRPr kumimoji="0" lang="en-US" sz="1800" b="0" i="0" u="none" strike="noStrike" cap="none" normalizeH="0" baseline="0" smtClean="0">
              <a:ln>
                <a:noFill/>
              </a:ln>
              <a:solidFill>
                <a:schemeClr val="tx1"/>
              </a:solidFill>
              <a:effectLst/>
              <a:latin typeface="Arial" pitchFamily="34" charset="0"/>
            </a:endParaRPr>
          </a:p>
        </p:txBody>
      </p:sp>
      <p:sp>
        <p:nvSpPr>
          <p:cNvPr id="1035" name="Text Box 11"/>
          <p:cNvSpPr txBox="1">
            <a:spLocks noChangeArrowheads="1"/>
          </p:cNvSpPr>
          <p:nvPr/>
        </p:nvSpPr>
        <p:spPr bwMode="auto">
          <a:xfrm>
            <a:off x="4887590" y="0"/>
            <a:ext cx="2268537"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Recessive</a:t>
            </a: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GB">
                <a:solidFill>
                  <a:srgbClr val="9933FF"/>
                </a:solidFill>
                <a:latin typeface="Comic Sans MS" pitchFamily="66" charset="0"/>
              </a:rPr>
              <a:t>Guess the hybrid…</a:t>
            </a:r>
          </a:p>
        </p:txBody>
      </p:sp>
      <p:sp>
        <p:nvSpPr>
          <p:cNvPr id="49155" name="Rectangle 3"/>
          <p:cNvSpPr>
            <a:spLocks noGrp="1" noChangeArrowheads="1"/>
          </p:cNvSpPr>
          <p:nvPr>
            <p:ph type="body" sz="half" idx="1"/>
          </p:nvPr>
        </p:nvSpPr>
        <p:spPr/>
        <p:txBody>
          <a:bodyPr/>
          <a:lstStyle/>
          <a:p>
            <a:pPr>
              <a:buFontTx/>
              <a:buNone/>
            </a:pPr>
            <a:endParaRPr lang="en-GB" sz="2800"/>
          </a:p>
          <a:p>
            <a:pPr>
              <a:buFontTx/>
              <a:buNone/>
            </a:pPr>
            <a:endParaRPr lang="en-GB" sz="2800"/>
          </a:p>
          <a:p>
            <a:pPr algn="ctr">
              <a:buFontTx/>
              <a:buNone/>
            </a:pPr>
            <a:r>
              <a:rPr lang="en-GB" sz="2800"/>
              <a:t> Liger</a:t>
            </a:r>
          </a:p>
          <a:p>
            <a:pPr>
              <a:buFontTx/>
              <a:buNone/>
            </a:pPr>
            <a:endParaRPr lang="en-GB" sz="2800"/>
          </a:p>
          <a:p>
            <a:pPr>
              <a:buFontTx/>
              <a:buNone/>
            </a:pPr>
            <a:endParaRPr lang="en-GB" sz="2800"/>
          </a:p>
          <a:p>
            <a:pPr algn="ctr">
              <a:buFontTx/>
              <a:buNone/>
            </a:pPr>
            <a:r>
              <a:rPr lang="en-GB" sz="2800"/>
              <a:t> </a:t>
            </a:r>
            <a:r>
              <a:rPr lang="en-GB" sz="2800" b="1">
                <a:solidFill>
                  <a:schemeClr val="accent2"/>
                </a:solidFill>
              </a:rPr>
              <a:t>Lion</a:t>
            </a:r>
            <a:r>
              <a:rPr lang="en-GB" sz="2800" b="1"/>
              <a:t> and </a:t>
            </a:r>
            <a:r>
              <a:rPr lang="en-GB" sz="2800" b="1">
                <a:solidFill>
                  <a:srgbClr val="FF66CC"/>
                </a:solidFill>
              </a:rPr>
              <a:t>Tiger</a:t>
            </a:r>
          </a:p>
        </p:txBody>
      </p:sp>
      <p:pic>
        <p:nvPicPr>
          <p:cNvPr id="49156" name="Picture 4" descr="A liger (Panthera leogris)">
            <a:hlinkClick r:id="rId3" tooltip="A liger (Panthera leogris)"/>
          </p:cNvPr>
          <p:cNvPicPr>
            <a:picLocks noGrp="1" noChangeAspect="1" noChangeArrowheads="1"/>
          </p:cNvPicPr>
          <p:nvPr>
            <p:ph type="clipArt" sz="half" idx="2"/>
          </p:nvPr>
        </p:nvPicPr>
        <p:blipFill>
          <a:blip r:embed="rId4" cstate="print"/>
          <a:srcRect/>
          <a:stretch>
            <a:fillRect/>
          </a:stretch>
        </p:blipFill>
        <p:spPr>
          <a:xfrm>
            <a:off x="4572000" y="1700213"/>
            <a:ext cx="4248150" cy="3143250"/>
          </a:xfrm>
        </p:spPr>
      </p:pic>
      <p:sp>
        <p:nvSpPr>
          <p:cNvPr id="49157" name="Text Box 5"/>
          <p:cNvSpPr txBox="1">
            <a:spLocks noChangeArrowheads="1"/>
          </p:cNvSpPr>
          <p:nvPr/>
        </p:nvSpPr>
        <p:spPr bwMode="auto">
          <a:xfrm>
            <a:off x="611188" y="5661025"/>
            <a:ext cx="7993062" cy="641350"/>
          </a:xfrm>
          <a:prstGeom prst="rect">
            <a:avLst/>
          </a:prstGeom>
          <a:noFill/>
          <a:ln w="9525">
            <a:noFill/>
            <a:miter lim="800000"/>
            <a:headEnd/>
            <a:tailEnd/>
          </a:ln>
          <a:effectLst/>
        </p:spPr>
        <p:txBody>
          <a:bodyPr>
            <a:spAutoFit/>
          </a:bodyPr>
          <a:lstStyle/>
          <a:p>
            <a:pPr>
              <a:spcBef>
                <a:spcPct val="50000"/>
              </a:spcBef>
            </a:pPr>
            <a:r>
              <a:rPr lang="en-GB"/>
              <a:t>A Liger looks like a giant lion with diffused stripes. Some male ligers grow sparse manes. Like tigers, but unlike lions, ligers enjoy swimming. </a:t>
            </a:r>
          </a:p>
        </p:txBody>
      </p:sp>
      <p:pic>
        <p:nvPicPr>
          <p:cNvPr id="49158" name="Picture 6"/>
          <p:cNvPicPr>
            <a:picLocks noChangeAspect="1" noChangeArrowheads="1"/>
          </p:cNvPicPr>
          <p:nvPr/>
        </p:nvPicPr>
        <p:blipFill>
          <a:blip r:embed="rId5" cstate="print"/>
          <a:srcRect/>
          <a:stretch>
            <a:fillRect/>
          </a:stretch>
        </p:blipFill>
        <p:spPr bwMode="auto">
          <a:xfrm>
            <a:off x="4356100" y="1773238"/>
            <a:ext cx="4572000" cy="3048000"/>
          </a:xfrm>
          <a:prstGeom prst="rect">
            <a:avLst/>
          </a:prstGeom>
          <a:noFill/>
          <a:ln w="9525">
            <a:noFill/>
            <a:miter lim="800000"/>
            <a:headEnd/>
            <a:tailEnd/>
          </a:ln>
          <a:effectLst/>
        </p:spPr>
      </p:pic>
      <p:sp>
        <p:nvSpPr>
          <p:cNvPr id="49159" name="Text Box 7"/>
          <p:cNvSpPr txBox="1">
            <a:spLocks noChangeArrowheads="1"/>
          </p:cNvSpPr>
          <p:nvPr/>
        </p:nvSpPr>
        <p:spPr bwMode="auto">
          <a:xfrm>
            <a:off x="468313" y="5300663"/>
            <a:ext cx="8064500" cy="1358900"/>
          </a:xfrm>
          <a:prstGeom prst="rect">
            <a:avLst/>
          </a:prstGeom>
          <a:solidFill>
            <a:schemeClr val="bg1"/>
          </a:solidFill>
          <a:ln w="9525">
            <a:noFill/>
            <a:miter lim="800000"/>
            <a:headEnd/>
            <a:tailEnd/>
          </a:ln>
          <a:effectLst/>
        </p:spPr>
        <p:txBody>
          <a:bodyPr>
            <a:spAutoFit/>
          </a:bodyPr>
          <a:lstStyle/>
          <a:p>
            <a:pPr>
              <a:spcBef>
                <a:spcPct val="50000"/>
              </a:spcBef>
            </a:pPr>
            <a:r>
              <a:rPr lang="en-GB" sz="2800"/>
              <a:t>Hercules the liger is the biggest cat ever! He is over 10ft long and weighs over 60 stone!!</a:t>
            </a:r>
            <a:endParaRPr lang="en-GB"/>
          </a:p>
          <a:p>
            <a:pPr>
              <a:spcBef>
                <a:spcPct val="5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9158"/>
                                        </p:tgtEl>
                                        <p:attrNameLst>
                                          <p:attrName>style.visibility</p:attrName>
                                        </p:attrNameLst>
                                      </p:cBhvr>
                                      <p:to>
                                        <p:strVal val="visible"/>
                                      </p:to>
                                    </p:set>
                                    <p:animEffect transition="in" filter="blinds(horizontal)">
                                      <p:cBhvr>
                                        <p:cTn id="15" dur="500"/>
                                        <p:tgtEl>
                                          <p:spTgt spid="4915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9159"/>
                                        </p:tgtEl>
                                        <p:attrNameLst>
                                          <p:attrName>style.visibility</p:attrName>
                                        </p:attrNameLst>
                                      </p:cBhvr>
                                      <p:to>
                                        <p:strVal val="visible"/>
                                      </p:to>
                                    </p:set>
                                    <p:animEffect transition="in" filter="blinds(horizontal)">
                                      <p:cBhvr>
                                        <p:cTn id="20" dur="5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58" y="439738"/>
            <a:ext cx="8229600" cy="1143000"/>
          </a:xfrm>
        </p:spPr>
        <p:txBody>
          <a:bodyPr/>
          <a:lstStyle/>
          <a:p>
            <a:endParaRPr lang="en-GB"/>
          </a:p>
        </p:txBody>
      </p:sp>
      <p:sp>
        <p:nvSpPr>
          <p:cNvPr id="3" name="Content Placeholder 2"/>
          <p:cNvSpPr>
            <a:spLocks noGrp="1"/>
          </p:cNvSpPr>
          <p:nvPr>
            <p:ph idx="1"/>
          </p:nvPr>
        </p:nvSpPr>
        <p:spPr>
          <a:xfrm>
            <a:off x="265658" y="1765300"/>
            <a:ext cx="8229600" cy="4525963"/>
          </a:xfrm>
        </p:spPr>
        <p:txBody>
          <a:bodyPr/>
          <a:lstStyle/>
          <a:p>
            <a:endParaRPr lang="en-GB"/>
          </a:p>
        </p:txBody>
      </p:sp>
      <p:sp>
        <p:nvSpPr>
          <p:cNvPr id="1026" name="Text Box 2"/>
          <p:cNvSpPr txBox="1">
            <a:spLocks noChangeArrowheads="1"/>
          </p:cNvSpPr>
          <p:nvPr/>
        </p:nvSpPr>
        <p:spPr bwMode="auto">
          <a:xfrm>
            <a:off x="262160" y="1536700"/>
            <a:ext cx="226853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Chromosome</a:t>
            </a:r>
            <a:endParaRPr kumimoji="0" lang="en-US" sz="1800" b="0" i="0" u="none" strike="noStrike" cap="none" normalizeH="0" baseline="0" smtClean="0">
              <a:ln>
                <a:noFill/>
              </a:ln>
              <a:solidFill>
                <a:schemeClr val="tx1"/>
              </a:solidFill>
              <a:effectLst/>
              <a:latin typeface="Arial" pitchFamily="34" charset="0"/>
            </a:endParaRPr>
          </a:p>
        </p:txBody>
      </p:sp>
      <p:sp>
        <p:nvSpPr>
          <p:cNvPr id="1027" name="Text Box 3"/>
          <p:cNvSpPr txBox="1">
            <a:spLocks noChangeArrowheads="1"/>
          </p:cNvSpPr>
          <p:nvPr/>
        </p:nvSpPr>
        <p:spPr bwMode="auto">
          <a:xfrm>
            <a:off x="262160" y="2908300"/>
            <a:ext cx="226853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Phenotype</a:t>
            </a:r>
            <a:endParaRPr kumimoji="0" lang="en-US" sz="1800" b="0" i="0" u="none" strike="noStrike" cap="none" normalizeH="0" baseline="0" smtClean="0">
              <a:ln>
                <a:noFill/>
              </a:ln>
              <a:solidFill>
                <a:schemeClr val="tx1"/>
              </a:solidFill>
              <a:effectLst/>
              <a:latin typeface="Arial" pitchFamily="34" charset="0"/>
            </a:endParaRPr>
          </a:p>
        </p:txBody>
      </p:sp>
      <p:sp>
        <p:nvSpPr>
          <p:cNvPr id="1028" name="Text Box 4"/>
          <p:cNvSpPr txBox="1">
            <a:spLocks noChangeArrowheads="1"/>
          </p:cNvSpPr>
          <p:nvPr/>
        </p:nvSpPr>
        <p:spPr bwMode="auto">
          <a:xfrm>
            <a:off x="4740498" y="15367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Allele</a:t>
            </a:r>
            <a:endParaRPr kumimoji="0" lang="en-US" sz="1800" b="0" i="0" u="none" strike="noStrike" cap="none" normalizeH="0" baseline="0" smtClean="0">
              <a:ln>
                <a:noFill/>
              </a:ln>
              <a:solidFill>
                <a:schemeClr val="tx1"/>
              </a:solidFill>
              <a:effectLst/>
              <a:latin typeface="Arial" pitchFamily="34" charset="0"/>
            </a:endParaRPr>
          </a:p>
        </p:txBody>
      </p:sp>
      <p:sp>
        <p:nvSpPr>
          <p:cNvPr id="1029" name="Text Box 5"/>
          <p:cNvSpPr txBox="1">
            <a:spLocks noChangeArrowheads="1"/>
          </p:cNvSpPr>
          <p:nvPr/>
        </p:nvSpPr>
        <p:spPr bwMode="auto">
          <a:xfrm>
            <a:off x="262160" y="5651500"/>
            <a:ext cx="2195513"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Heterozygous</a:t>
            </a:r>
            <a:endParaRPr kumimoji="0" lang="en-US" sz="1800" b="0" i="0" u="none" strike="noStrike" cap="none" normalizeH="0" baseline="0" smtClean="0">
              <a:ln>
                <a:noFill/>
              </a:ln>
              <a:solidFill>
                <a:schemeClr val="tx1"/>
              </a:solidFill>
              <a:effectLst/>
              <a:latin typeface="Arial" pitchFamily="34" charset="0"/>
            </a:endParaRPr>
          </a:p>
        </p:txBody>
      </p:sp>
      <p:sp>
        <p:nvSpPr>
          <p:cNvPr id="1030" name="Text Box 6"/>
          <p:cNvSpPr txBox="1">
            <a:spLocks noChangeArrowheads="1"/>
          </p:cNvSpPr>
          <p:nvPr/>
        </p:nvSpPr>
        <p:spPr bwMode="auto">
          <a:xfrm>
            <a:off x="262160" y="4279900"/>
            <a:ext cx="226853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Gene</a:t>
            </a:r>
            <a:endParaRPr kumimoji="0" lang="en-US" sz="1800" b="0" i="0" u="none" strike="noStrike" cap="none" normalizeH="0" baseline="0" smtClean="0">
              <a:ln>
                <a:noFill/>
              </a:ln>
              <a:solidFill>
                <a:schemeClr val="tx1"/>
              </a:solidFill>
              <a:effectLst/>
              <a:latin typeface="Arial" pitchFamily="34" charset="0"/>
            </a:endParaRPr>
          </a:p>
        </p:txBody>
      </p:sp>
      <p:sp>
        <p:nvSpPr>
          <p:cNvPr id="1031" name="Text Box 7"/>
          <p:cNvSpPr txBox="1">
            <a:spLocks noChangeArrowheads="1"/>
          </p:cNvSpPr>
          <p:nvPr/>
        </p:nvSpPr>
        <p:spPr bwMode="auto">
          <a:xfrm>
            <a:off x="4750023" y="29083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Gametes</a:t>
            </a:r>
            <a:endParaRPr kumimoji="0" lang="en-US" sz="1800" b="0" i="0" u="none" strike="noStrike" cap="none" normalizeH="0" baseline="0" smtClean="0">
              <a:ln>
                <a:noFill/>
              </a:ln>
              <a:solidFill>
                <a:schemeClr val="tx1"/>
              </a:solidFill>
              <a:effectLst/>
              <a:latin typeface="Arial" pitchFamily="34" charset="0"/>
            </a:endParaRPr>
          </a:p>
        </p:txBody>
      </p:sp>
      <p:sp>
        <p:nvSpPr>
          <p:cNvPr id="1032" name="Text Box 8"/>
          <p:cNvSpPr txBox="1">
            <a:spLocks noChangeArrowheads="1"/>
          </p:cNvSpPr>
          <p:nvPr/>
        </p:nvSpPr>
        <p:spPr bwMode="auto">
          <a:xfrm>
            <a:off x="4750023" y="42799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Homozygous</a:t>
            </a:r>
            <a:endParaRPr kumimoji="0" lang="en-US" sz="1800" b="0" i="0" u="none" strike="noStrike" cap="none" normalizeH="0" baseline="0" smtClean="0">
              <a:ln>
                <a:noFill/>
              </a:ln>
              <a:solidFill>
                <a:schemeClr val="tx1"/>
              </a:solidFill>
              <a:effectLst/>
              <a:latin typeface="Arial" pitchFamily="34" charset="0"/>
            </a:endParaRPr>
          </a:p>
        </p:txBody>
      </p:sp>
      <p:sp>
        <p:nvSpPr>
          <p:cNvPr id="1033" name="Text Box 9"/>
          <p:cNvSpPr txBox="1">
            <a:spLocks noChangeArrowheads="1"/>
          </p:cNvSpPr>
          <p:nvPr/>
        </p:nvSpPr>
        <p:spPr bwMode="auto">
          <a:xfrm>
            <a:off x="4740498" y="56515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DNA</a:t>
            </a:r>
            <a:endParaRPr kumimoji="0" lang="en-US" sz="1800" b="0" i="0" u="none" strike="noStrike" cap="none" normalizeH="0" baseline="0" smtClean="0">
              <a:ln>
                <a:noFill/>
              </a:ln>
              <a:solidFill>
                <a:schemeClr val="tx1"/>
              </a:solidFill>
              <a:effectLst/>
              <a:latin typeface="Arial" pitchFamily="34" charset="0"/>
            </a:endParaRPr>
          </a:p>
        </p:txBody>
      </p:sp>
      <p:sp>
        <p:nvSpPr>
          <p:cNvPr id="1034" name="Text Box 10"/>
          <p:cNvSpPr txBox="1">
            <a:spLocks noChangeArrowheads="1"/>
          </p:cNvSpPr>
          <p:nvPr/>
        </p:nvSpPr>
        <p:spPr bwMode="auto">
          <a:xfrm>
            <a:off x="238348" y="165100"/>
            <a:ext cx="2268537"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Genotype</a:t>
            </a:r>
            <a:endParaRPr kumimoji="0" lang="en-US" sz="1800" b="0" i="0" u="none" strike="noStrike" cap="none" normalizeH="0" baseline="0" smtClean="0">
              <a:ln>
                <a:noFill/>
              </a:ln>
              <a:solidFill>
                <a:schemeClr val="tx1"/>
              </a:solidFill>
              <a:effectLst/>
              <a:latin typeface="Arial" pitchFamily="34" charset="0"/>
            </a:endParaRPr>
          </a:p>
        </p:txBody>
      </p:sp>
      <p:sp>
        <p:nvSpPr>
          <p:cNvPr id="1035" name="Text Box 11"/>
          <p:cNvSpPr txBox="1">
            <a:spLocks noChangeArrowheads="1"/>
          </p:cNvSpPr>
          <p:nvPr/>
        </p:nvSpPr>
        <p:spPr bwMode="auto">
          <a:xfrm>
            <a:off x="4696048" y="165100"/>
            <a:ext cx="2268537"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200" b="0" i="0" u="none" strike="noStrike" cap="none" normalizeH="0" baseline="0" smtClean="0">
              <a:ln>
                <a:noFill/>
              </a:ln>
              <a:solidFill>
                <a:schemeClr val="tx1"/>
              </a:solidFill>
              <a:effectLst/>
              <a:latin typeface="Comic Sans MS" pitchFamily="66"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200" b="1" i="0" u="none" strike="noStrike" cap="none" normalizeH="0" baseline="0" smtClean="0">
                <a:ln>
                  <a:noFill/>
                </a:ln>
                <a:solidFill>
                  <a:schemeClr val="tx1"/>
                </a:solidFill>
                <a:effectLst/>
                <a:latin typeface="Comic Sans MS" pitchFamily="66" charset="0"/>
              </a:rPr>
              <a:t>Recessive</a:t>
            </a:r>
            <a:endParaRPr kumimoji="0" lang="en-US" sz="1800" b="0" i="0" u="none" strike="noStrike" cap="none" normalizeH="0" baseline="0" smtClean="0">
              <a:ln>
                <a:noFill/>
              </a:ln>
              <a:solidFill>
                <a:schemeClr val="tx1"/>
              </a:solidFill>
              <a:effectLst/>
              <a:latin typeface="Arial" pitchFamily="34" charset="0"/>
            </a:endParaRPr>
          </a:p>
        </p:txBody>
      </p:sp>
      <p:sp>
        <p:nvSpPr>
          <p:cNvPr id="2050" name="Text Box 2"/>
          <p:cNvSpPr txBox="1">
            <a:spLocks noChangeArrowheads="1"/>
          </p:cNvSpPr>
          <p:nvPr/>
        </p:nvSpPr>
        <p:spPr bwMode="auto">
          <a:xfrm>
            <a:off x="2532063" y="15367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Sex Cell – egg (Ovum) or Sperm</a:t>
            </a:r>
            <a:endParaRPr kumimoji="0" lang="en-US" sz="1800" b="0" i="0" u="none" strike="noStrike" cap="none" normalizeH="0" baseline="0" smtClean="0">
              <a:ln>
                <a:noFill/>
              </a:ln>
              <a:solidFill>
                <a:schemeClr val="tx1"/>
              </a:solidFill>
              <a:effectLst/>
              <a:latin typeface="Arial" pitchFamily="34" charset="0"/>
            </a:endParaRPr>
          </a:p>
        </p:txBody>
      </p:sp>
      <p:sp>
        <p:nvSpPr>
          <p:cNvPr id="2051" name="Text Box 3"/>
          <p:cNvSpPr txBox="1">
            <a:spLocks noChangeArrowheads="1"/>
          </p:cNvSpPr>
          <p:nvPr/>
        </p:nvSpPr>
        <p:spPr bwMode="auto">
          <a:xfrm>
            <a:off x="6965950" y="15367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The two alleles present are different</a:t>
            </a:r>
            <a:endParaRPr kumimoji="0" lang="en-US" sz="1800" b="0" i="0" u="none" strike="noStrike" cap="none" normalizeH="0" baseline="0" smtClean="0">
              <a:ln>
                <a:noFill/>
              </a:ln>
              <a:solidFill>
                <a:schemeClr val="tx1"/>
              </a:solidFill>
              <a:effectLst/>
              <a:latin typeface="Arial" pitchFamily="34" charset="0"/>
            </a:endParaRPr>
          </a:p>
        </p:txBody>
      </p:sp>
      <p:sp>
        <p:nvSpPr>
          <p:cNvPr id="2052" name="Text Box 4"/>
          <p:cNvSpPr txBox="1">
            <a:spLocks noChangeArrowheads="1"/>
          </p:cNvSpPr>
          <p:nvPr/>
        </p:nvSpPr>
        <p:spPr bwMode="auto">
          <a:xfrm>
            <a:off x="2460625" y="5651500"/>
            <a:ext cx="2249488"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500" b="0" i="0" u="none" strike="noStrike" cap="none" normalizeH="0" baseline="0" smtClean="0">
                <a:ln>
                  <a:noFill/>
                </a:ln>
                <a:solidFill>
                  <a:schemeClr val="tx1"/>
                </a:solidFill>
                <a:effectLst/>
                <a:latin typeface="Comic Sans MS" pitchFamily="66" charset="0"/>
              </a:rPr>
              <a:t>Sections of DNA (chromosome) that determine inherited characteristics</a:t>
            </a:r>
            <a:endParaRPr kumimoji="0" lang="en-US" sz="1800" b="0" i="0" u="none" strike="noStrike" cap="none" normalizeH="0" baseline="0" smtClean="0">
              <a:ln>
                <a:noFill/>
              </a:ln>
              <a:solidFill>
                <a:schemeClr val="tx1"/>
              </a:solidFill>
              <a:effectLst/>
              <a:latin typeface="Arial" pitchFamily="34" charset="0"/>
            </a:endParaRPr>
          </a:p>
        </p:txBody>
      </p:sp>
      <p:sp>
        <p:nvSpPr>
          <p:cNvPr id="2053" name="Text Box 5"/>
          <p:cNvSpPr txBox="1">
            <a:spLocks noChangeArrowheads="1"/>
          </p:cNvSpPr>
          <p:nvPr/>
        </p:nvSpPr>
        <p:spPr bwMode="auto">
          <a:xfrm>
            <a:off x="2532063" y="29083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en-GB" sz="2000" b="0" i="0" u="none" strike="noStrike" cap="none" normalizeH="0" baseline="0" smtClean="0">
              <a:ln>
                <a:noFill/>
              </a:ln>
              <a:solidFill>
                <a:schemeClr val="tx1"/>
              </a:solidFill>
              <a:effectLst/>
              <a:latin typeface="Comic Sans MS" pitchFamily="66"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Strands of DNA</a:t>
            </a:r>
            <a:endParaRPr kumimoji="0" lang="en-US" sz="1800" b="0" i="0" u="none" strike="noStrike" cap="none" normalizeH="0" baseline="0" smtClean="0">
              <a:ln>
                <a:noFill/>
              </a:ln>
              <a:solidFill>
                <a:schemeClr val="tx1"/>
              </a:solidFill>
              <a:effectLst/>
              <a:latin typeface="Arial" pitchFamily="34" charset="0"/>
            </a:endParaRPr>
          </a:p>
        </p:txBody>
      </p:sp>
      <p:sp>
        <p:nvSpPr>
          <p:cNvPr id="2054" name="Text Box 6"/>
          <p:cNvSpPr txBox="1">
            <a:spLocks noChangeArrowheads="1"/>
          </p:cNvSpPr>
          <p:nvPr/>
        </p:nvSpPr>
        <p:spPr bwMode="auto">
          <a:xfrm>
            <a:off x="6965950" y="42799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900" b="0" i="0" u="none" strike="noStrike" cap="none" normalizeH="0" baseline="0" smtClean="0">
                <a:ln>
                  <a:noFill/>
                </a:ln>
                <a:solidFill>
                  <a:schemeClr val="tx1"/>
                </a:solidFill>
                <a:effectLst/>
                <a:latin typeface="Comic Sans MS" pitchFamily="66" charset="0"/>
              </a:rPr>
              <a:t>DeoxyriboNucleic Acid</a:t>
            </a:r>
            <a:endParaRPr kumimoji="0" lang="en-US" sz="1800" b="0" i="0" u="none" strike="noStrike" cap="none" normalizeH="0" baseline="0" smtClean="0">
              <a:ln>
                <a:noFill/>
              </a:ln>
              <a:solidFill>
                <a:schemeClr val="tx1"/>
              </a:solidFill>
              <a:effectLst/>
              <a:latin typeface="Arial" pitchFamily="34" charset="0"/>
            </a:endParaRPr>
          </a:p>
        </p:txBody>
      </p:sp>
      <p:sp>
        <p:nvSpPr>
          <p:cNvPr id="2055" name="Text Box 7"/>
          <p:cNvSpPr txBox="1">
            <a:spLocks noChangeArrowheads="1"/>
          </p:cNvSpPr>
          <p:nvPr/>
        </p:nvSpPr>
        <p:spPr bwMode="auto">
          <a:xfrm>
            <a:off x="2532063" y="42799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Physical appearance of a gene</a:t>
            </a:r>
            <a:endParaRPr kumimoji="0" lang="en-US" sz="1800" b="0" i="0" u="none" strike="noStrike" cap="none" normalizeH="0" baseline="0" smtClean="0">
              <a:ln>
                <a:noFill/>
              </a:ln>
              <a:solidFill>
                <a:schemeClr val="tx1"/>
              </a:solidFill>
              <a:effectLst/>
              <a:latin typeface="Arial" pitchFamily="34" charset="0"/>
            </a:endParaRPr>
          </a:p>
        </p:txBody>
      </p:sp>
      <p:sp>
        <p:nvSpPr>
          <p:cNvPr id="2056" name="Text Box 8"/>
          <p:cNvSpPr txBox="1">
            <a:spLocks noChangeArrowheads="1"/>
          </p:cNvSpPr>
          <p:nvPr/>
        </p:nvSpPr>
        <p:spPr bwMode="auto">
          <a:xfrm>
            <a:off x="6965950" y="56515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500" b="0" i="0" u="none" strike="noStrike" cap="none" normalizeH="0" baseline="0" smtClean="0">
                <a:ln>
                  <a:noFill/>
                </a:ln>
                <a:solidFill>
                  <a:schemeClr val="tx1"/>
                </a:solidFill>
                <a:effectLst/>
                <a:latin typeface="Comic Sans MS" pitchFamily="66" charset="0"/>
              </a:rPr>
              <a:t>The characteristics of this allele will only be seen if there is no dominant gene present</a:t>
            </a:r>
            <a:endParaRPr kumimoji="0" lang="en-US" sz="1800" b="0" i="0" u="none" strike="noStrike" cap="none" normalizeH="0" baseline="0" smtClean="0">
              <a:ln>
                <a:noFill/>
              </a:ln>
              <a:solidFill>
                <a:schemeClr val="tx1"/>
              </a:solidFill>
              <a:effectLst/>
              <a:latin typeface="Arial" pitchFamily="34" charset="0"/>
            </a:endParaRPr>
          </a:p>
        </p:txBody>
      </p:sp>
      <p:sp>
        <p:nvSpPr>
          <p:cNvPr id="2057" name="Text Box 9"/>
          <p:cNvSpPr txBox="1">
            <a:spLocks noChangeArrowheads="1"/>
          </p:cNvSpPr>
          <p:nvPr/>
        </p:nvSpPr>
        <p:spPr bwMode="auto">
          <a:xfrm>
            <a:off x="6965950" y="29083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The two alleles present are the same</a:t>
            </a:r>
            <a:endParaRPr kumimoji="0" lang="en-US" sz="1800" b="0" i="0" u="none" strike="noStrike" cap="none" normalizeH="0" baseline="0" smtClean="0">
              <a:ln>
                <a:noFill/>
              </a:ln>
              <a:solidFill>
                <a:schemeClr val="tx1"/>
              </a:solidFill>
              <a:effectLst/>
              <a:latin typeface="Arial" pitchFamily="34" charset="0"/>
            </a:endParaRPr>
          </a:p>
        </p:txBody>
      </p:sp>
      <p:sp>
        <p:nvSpPr>
          <p:cNvPr id="2058" name="Text Box 10"/>
          <p:cNvSpPr txBox="1">
            <a:spLocks noChangeArrowheads="1"/>
          </p:cNvSpPr>
          <p:nvPr/>
        </p:nvSpPr>
        <p:spPr bwMode="auto">
          <a:xfrm>
            <a:off x="2508250" y="1651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Alternative forms of a gene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59" name="Text Box 11"/>
          <p:cNvSpPr txBox="1">
            <a:spLocks noChangeArrowheads="1"/>
          </p:cNvSpPr>
          <p:nvPr/>
        </p:nvSpPr>
        <p:spPr bwMode="auto">
          <a:xfrm>
            <a:off x="6965950" y="165100"/>
            <a:ext cx="2178050" cy="1206500"/>
          </a:xfrm>
          <a:prstGeom prst="rect">
            <a:avLst/>
          </a:prstGeom>
          <a:solidFill>
            <a:srgbClr val="FFFFFF"/>
          </a:solidFill>
          <a:ln w="25400" algn="in">
            <a:solidFill>
              <a:srgbClr val="000000"/>
            </a:solidFill>
            <a:miter lim="800000"/>
            <a:headEnd/>
            <a:tailEnd/>
          </a:ln>
          <a:effectLst/>
        </p:spPr>
        <p:txBody>
          <a:bodyPr vert="horz" wrap="square" lIns="35560" tIns="35560" rIns="35560" bIns="355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000" b="0" i="0" u="none" strike="noStrike" cap="none" normalizeH="0" baseline="0" smtClean="0">
                <a:ln>
                  <a:noFill/>
                </a:ln>
                <a:solidFill>
                  <a:schemeClr val="tx1"/>
                </a:solidFill>
                <a:effectLst/>
                <a:latin typeface="Comic Sans MS" pitchFamily="66" charset="0"/>
              </a:rPr>
              <a:t>Genetic make up of an individual</a:t>
            </a: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0"/>
            <a:ext cx="7772400" cy="1470025"/>
          </a:xfrm>
        </p:spPr>
        <p:txBody>
          <a:bodyPr/>
          <a:lstStyle/>
          <a:p>
            <a:r>
              <a:rPr lang="en-GB" dirty="0" smtClean="0"/>
              <a:t>Objectives</a:t>
            </a:r>
            <a:br>
              <a:rPr lang="en-GB" dirty="0" smtClean="0"/>
            </a:br>
            <a:r>
              <a:rPr lang="en-GB" dirty="0" smtClean="0"/>
              <a:t>I should be able to…</a:t>
            </a:r>
            <a:endParaRPr lang="en-GB" dirty="0"/>
          </a:p>
        </p:txBody>
      </p:sp>
      <p:sp>
        <p:nvSpPr>
          <p:cNvPr id="3" name="Subtitle 2"/>
          <p:cNvSpPr>
            <a:spLocks noGrp="1"/>
          </p:cNvSpPr>
          <p:nvPr>
            <p:ph type="subTitle" idx="1"/>
          </p:nvPr>
        </p:nvSpPr>
        <p:spPr>
          <a:xfrm>
            <a:off x="971600" y="1772816"/>
            <a:ext cx="7448872" cy="3793976"/>
          </a:xfrm>
        </p:spPr>
        <p:txBody>
          <a:bodyPr>
            <a:normAutofit/>
          </a:bodyPr>
          <a:lstStyle/>
          <a:p>
            <a:r>
              <a:rPr lang="en-GB" dirty="0" smtClean="0">
                <a:solidFill>
                  <a:schemeClr val="tx1"/>
                </a:solidFill>
              </a:rPr>
              <a:t>. 3.18  describe patterns of monohybrid inheritance using a genetic diagram </a:t>
            </a:r>
          </a:p>
          <a:p>
            <a:r>
              <a:rPr lang="en-GB" dirty="0" smtClean="0">
                <a:solidFill>
                  <a:schemeClr val="tx1"/>
                </a:solidFill>
              </a:rPr>
              <a:t>. 3.20  predict probabilities of outcomes from monohybrid crosses</a:t>
            </a:r>
            <a:endParaRPr lang="en-GB" dirty="0">
              <a:solidFill>
                <a:schemeClr val="tx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5250" y="1285875"/>
          <a:ext cx="4162096" cy="2387600"/>
        </p:xfrm>
        <a:graphic>
          <a:graphicData uri="http://schemas.openxmlformats.org/drawingml/2006/table">
            <a:tbl>
              <a:tblPr firstRow="1" bandRow="1">
                <a:tableStyleId>{7E9639D4-E3E2-4D34-9284-5A2195B3D0D7}</a:tableStyleId>
              </a:tblPr>
              <a:tblGrid>
                <a:gridCol w="1151752"/>
                <a:gridCol w="3010344"/>
              </a:tblGrid>
              <a:tr h="258379">
                <a:tc>
                  <a:txBody>
                    <a:bodyPr/>
                    <a:lstStyle/>
                    <a:p>
                      <a:r>
                        <a:rPr lang="en-GB" sz="1200" dirty="0" smtClean="0"/>
                        <a:t>Keyword</a:t>
                      </a:r>
                      <a:endParaRPr lang="en-GB" sz="1200" dirty="0"/>
                    </a:p>
                  </a:txBody>
                  <a:tcPr/>
                </a:tc>
                <a:tc>
                  <a:txBody>
                    <a:bodyPr/>
                    <a:lstStyle/>
                    <a:p>
                      <a:r>
                        <a:rPr lang="en-GB" sz="1200" dirty="0" smtClean="0"/>
                        <a:t>Definition</a:t>
                      </a:r>
                      <a:endParaRPr lang="en-GB" sz="1200" dirty="0"/>
                    </a:p>
                  </a:txBody>
                  <a:tcPr/>
                </a:tc>
              </a:tr>
              <a:tr h="370840">
                <a:tc>
                  <a:txBody>
                    <a:bodyPr/>
                    <a:lstStyle/>
                    <a:p>
                      <a:endParaRPr lang="en-GB"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Different versions</a:t>
                      </a:r>
                      <a:r>
                        <a:rPr lang="en-GB" sz="1200" baseline="0" dirty="0" smtClean="0"/>
                        <a:t> </a:t>
                      </a:r>
                      <a:r>
                        <a:rPr lang="en-GB" sz="1200" dirty="0" smtClean="0"/>
                        <a:t>of the same gene.</a:t>
                      </a:r>
                      <a:endParaRPr lang="en-GB" sz="1200" dirty="0"/>
                    </a:p>
                  </a:txBody>
                  <a:tcPr/>
                </a:tc>
              </a:tr>
              <a:tr h="370840">
                <a:tc>
                  <a:txBody>
                    <a:bodyPr/>
                    <a:lstStyle/>
                    <a:p>
                      <a:endParaRPr lang="en-GB"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Your physical appearance.</a:t>
                      </a:r>
                      <a:endParaRPr lang="en-GB" sz="1200" dirty="0"/>
                    </a:p>
                  </a:txBody>
                  <a:tcPr/>
                </a:tc>
              </a:tr>
              <a:tr h="370840">
                <a:tc>
                  <a:txBody>
                    <a:bodyPr/>
                    <a:lstStyle/>
                    <a:p>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 combination of alleles you have for a gene.</a:t>
                      </a:r>
                    </a:p>
                  </a:txBody>
                  <a:tcPr/>
                </a:tc>
              </a:tr>
              <a:tr h="370840">
                <a:tc>
                  <a:txBody>
                    <a:bodyPr/>
                    <a:lstStyle/>
                    <a:p>
                      <a:endParaRPr lang="en-GB"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An allele that is always expressed even if you only have one copy of it.</a:t>
                      </a:r>
                    </a:p>
                  </a:txBody>
                  <a:tcPr/>
                </a:tc>
              </a:tr>
              <a:tr h="370840">
                <a:tc>
                  <a:txBody>
                    <a:bodyPr/>
                    <a:lstStyle/>
                    <a:p>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An allele that is only expressed if you have two copies of it.</a:t>
                      </a:r>
                    </a:p>
                  </a:txBody>
                  <a:tcPr/>
                </a:tc>
              </a:tr>
            </a:tbl>
          </a:graphicData>
        </a:graphic>
      </p:graphicFrame>
      <p:sp>
        <p:nvSpPr>
          <p:cNvPr id="2072" name="TextBox 4"/>
          <p:cNvSpPr txBox="1">
            <a:spLocks noChangeArrowheads="1"/>
          </p:cNvSpPr>
          <p:nvPr/>
        </p:nvSpPr>
        <p:spPr bwMode="auto">
          <a:xfrm>
            <a:off x="0" y="236538"/>
            <a:ext cx="4460875" cy="461962"/>
          </a:xfrm>
          <a:prstGeom prst="rect">
            <a:avLst/>
          </a:prstGeom>
          <a:noFill/>
          <a:ln w="9525">
            <a:noFill/>
            <a:miter lim="800000"/>
            <a:headEnd/>
            <a:tailEnd/>
          </a:ln>
        </p:spPr>
        <p:txBody>
          <a:bodyPr>
            <a:spAutoFit/>
          </a:bodyPr>
          <a:lstStyle/>
          <a:p>
            <a:r>
              <a:rPr lang="en-GB" sz="1200" b="1" u="sng"/>
              <a:t>Task 1: </a:t>
            </a:r>
            <a:r>
              <a:rPr lang="en-GB" sz="1200"/>
              <a:t>Use the table below to match each of the keywords in the word bank to its definition (grade D/C)</a:t>
            </a:r>
          </a:p>
        </p:txBody>
      </p:sp>
      <p:sp>
        <p:nvSpPr>
          <p:cNvPr id="2073" name="TextBox 5"/>
          <p:cNvSpPr txBox="1">
            <a:spLocks noChangeArrowheads="1"/>
          </p:cNvSpPr>
          <p:nvPr/>
        </p:nvSpPr>
        <p:spPr bwMode="auto">
          <a:xfrm>
            <a:off x="95250" y="735013"/>
            <a:ext cx="4159250" cy="461962"/>
          </a:xfrm>
          <a:prstGeom prst="rect">
            <a:avLst/>
          </a:prstGeom>
          <a:noFill/>
          <a:ln w="9525">
            <a:solidFill>
              <a:schemeClr val="tx1"/>
            </a:solidFill>
            <a:miter lim="800000"/>
            <a:headEnd/>
            <a:tailEnd/>
          </a:ln>
        </p:spPr>
        <p:txBody>
          <a:bodyPr>
            <a:spAutoFit/>
          </a:bodyPr>
          <a:lstStyle/>
          <a:p>
            <a:pPr algn="ctr"/>
            <a:r>
              <a:rPr lang="en-GB" sz="1200" b="1"/>
              <a:t>Word bank: </a:t>
            </a:r>
          </a:p>
          <a:p>
            <a:pPr algn="ctr"/>
            <a:r>
              <a:rPr lang="en-GB" sz="1200"/>
              <a:t>Phenotype ; Dominant ;Genotype ; Recessive  ; Allele</a:t>
            </a:r>
          </a:p>
        </p:txBody>
      </p:sp>
      <p:sp>
        <p:nvSpPr>
          <p:cNvPr id="2074" name="Rectangle 8"/>
          <p:cNvSpPr>
            <a:spLocks noChangeArrowheads="1"/>
          </p:cNvSpPr>
          <p:nvPr/>
        </p:nvSpPr>
        <p:spPr bwMode="auto">
          <a:xfrm>
            <a:off x="15875" y="5324475"/>
            <a:ext cx="4414838" cy="1570038"/>
          </a:xfrm>
          <a:prstGeom prst="rect">
            <a:avLst/>
          </a:prstGeom>
          <a:noFill/>
          <a:ln w="9525">
            <a:noFill/>
            <a:miter lim="800000"/>
            <a:headEnd/>
            <a:tailEnd/>
          </a:ln>
        </p:spPr>
        <p:txBody>
          <a:bodyPr>
            <a:spAutoFit/>
          </a:bodyPr>
          <a:lstStyle/>
          <a:p>
            <a:r>
              <a:rPr lang="en-GB" sz="1200"/>
              <a:t>Like all human beings, John and Carl each have two copies of the gene that controls whether or not they have dimples.</a:t>
            </a:r>
          </a:p>
          <a:p>
            <a:endParaRPr lang="en-GB" sz="1200"/>
          </a:p>
          <a:p>
            <a:r>
              <a:rPr lang="en-GB" sz="1200"/>
              <a:t>The version of the gene (allele) that causes dimples is dominant. It has the letter “D”.</a:t>
            </a:r>
          </a:p>
          <a:p>
            <a:endParaRPr lang="en-GB" sz="1200"/>
          </a:p>
          <a:p>
            <a:r>
              <a:rPr lang="en-GB" sz="1200"/>
              <a:t>The allele that causes you to not have dimples is recessive. It has the letter “d”.</a:t>
            </a:r>
          </a:p>
        </p:txBody>
      </p:sp>
      <p:pic>
        <p:nvPicPr>
          <p:cNvPr id="2075" name="Picture 3"/>
          <p:cNvPicPr>
            <a:picLocks noChangeAspect="1" noChangeArrowheads="1"/>
          </p:cNvPicPr>
          <p:nvPr/>
        </p:nvPicPr>
        <p:blipFill>
          <a:blip r:embed="rId3" cstate="print"/>
          <a:srcRect r="50427"/>
          <a:stretch>
            <a:fillRect/>
          </a:stretch>
        </p:blipFill>
        <p:spPr bwMode="auto">
          <a:xfrm>
            <a:off x="1125538" y="3759200"/>
            <a:ext cx="1035050" cy="1538288"/>
          </a:xfrm>
          <a:prstGeom prst="rect">
            <a:avLst/>
          </a:prstGeom>
          <a:noFill/>
          <a:ln w="9525">
            <a:noFill/>
            <a:miter lim="800000"/>
            <a:headEnd/>
            <a:tailEnd/>
          </a:ln>
        </p:spPr>
      </p:pic>
      <p:pic>
        <p:nvPicPr>
          <p:cNvPr id="2076" name="Picture 3"/>
          <p:cNvPicPr>
            <a:picLocks noChangeAspect="1" noChangeArrowheads="1"/>
          </p:cNvPicPr>
          <p:nvPr/>
        </p:nvPicPr>
        <p:blipFill>
          <a:blip r:embed="rId3" cstate="print"/>
          <a:srcRect l="50719"/>
          <a:stretch>
            <a:fillRect/>
          </a:stretch>
        </p:blipFill>
        <p:spPr bwMode="auto">
          <a:xfrm>
            <a:off x="2197100" y="3741738"/>
            <a:ext cx="1019175" cy="1555750"/>
          </a:xfrm>
          <a:prstGeom prst="rect">
            <a:avLst/>
          </a:prstGeom>
          <a:noFill/>
          <a:ln w="9525">
            <a:noFill/>
            <a:miter lim="800000"/>
            <a:headEnd/>
            <a:tailEnd/>
          </a:ln>
        </p:spPr>
      </p:pic>
      <p:sp>
        <p:nvSpPr>
          <p:cNvPr id="2077" name="TextBox 11"/>
          <p:cNvSpPr txBox="1">
            <a:spLocks noChangeArrowheads="1"/>
          </p:cNvSpPr>
          <p:nvPr/>
        </p:nvSpPr>
        <p:spPr bwMode="auto">
          <a:xfrm>
            <a:off x="1371600" y="3814763"/>
            <a:ext cx="554038" cy="277812"/>
          </a:xfrm>
          <a:prstGeom prst="rect">
            <a:avLst/>
          </a:prstGeom>
          <a:solidFill>
            <a:schemeClr val="bg1"/>
          </a:solidFill>
          <a:ln w="9525">
            <a:noFill/>
            <a:miter lim="800000"/>
            <a:headEnd/>
            <a:tailEnd/>
          </a:ln>
        </p:spPr>
        <p:txBody>
          <a:bodyPr wrap="none">
            <a:spAutoFit/>
          </a:bodyPr>
          <a:lstStyle/>
          <a:p>
            <a:r>
              <a:rPr lang="en-GB" sz="1200" b="1"/>
              <a:t>John</a:t>
            </a:r>
          </a:p>
        </p:txBody>
      </p:sp>
      <p:sp>
        <p:nvSpPr>
          <p:cNvPr id="2078" name="TextBox 12"/>
          <p:cNvSpPr txBox="1">
            <a:spLocks noChangeArrowheads="1"/>
          </p:cNvSpPr>
          <p:nvPr/>
        </p:nvSpPr>
        <p:spPr bwMode="auto">
          <a:xfrm>
            <a:off x="2454275" y="3778250"/>
            <a:ext cx="525463" cy="277813"/>
          </a:xfrm>
          <a:prstGeom prst="rect">
            <a:avLst/>
          </a:prstGeom>
          <a:solidFill>
            <a:schemeClr val="bg1"/>
          </a:solidFill>
          <a:ln w="9525">
            <a:noFill/>
            <a:miter lim="800000"/>
            <a:headEnd/>
            <a:tailEnd/>
          </a:ln>
        </p:spPr>
        <p:txBody>
          <a:bodyPr wrap="none">
            <a:spAutoFit/>
          </a:bodyPr>
          <a:lstStyle/>
          <a:p>
            <a:r>
              <a:rPr lang="en-GB" sz="1200" b="1"/>
              <a:t>Carl </a:t>
            </a:r>
          </a:p>
        </p:txBody>
      </p:sp>
      <p:sp>
        <p:nvSpPr>
          <p:cNvPr id="2079" name="Rectangle 13"/>
          <p:cNvSpPr>
            <a:spLocks noChangeArrowheads="1"/>
          </p:cNvSpPr>
          <p:nvPr/>
        </p:nvSpPr>
        <p:spPr bwMode="auto">
          <a:xfrm>
            <a:off x="4865688" y="204788"/>
            <a:ext cx="4089400" cy="6313487"/>
          </a:xfrm>
          <a:prstGeom prst="rect">
            <a:avLst/>
          </a:prstGeom>
          <a:noFill/>
          <a:ln w="9525">
            <a:noFill/>
            <a:miter lim="800000"/>
            <a:headEnd/>
            <a:tailEnd/>
          </a:ln>
        </p:spPr>
        <p:txBody>
          <a:bodyPr>
            <a:spAutoFit/>
          </a:bodyPr>
          <a:lstStyle/>
          <a:p>
            <a:r>
              <a:rPr lang="en-GB" sz="1200" b="1" u="sng"/>
              <a:t>Task 2: </a:t>
            </a:r>
            <a:r>
              <a:rPr lang="en-GB" sz="1200"/>
              <a:t>Read the information about John and Carl then answer the questions below:</a:t>
            </a:r>
          </a:p>
          <a:p>
            <a:endParaRPr lang="en-GB" sz="1200"/>
          </a:p>
          <a:p>
            <a:endParaRPr lang="en-GB" sz="1200"/>
          </a:p>
          <a:p>
            <a:pPr>
              <a:lnSpc>
                <a:spcPct val="200000"/>
              </a:lnSpc>
            </a:pPr>
            <a:r>
              <a:rPr lang="en-GB" sz="1200"/>
              <a:t>Describe Carl’s phenotype (grade C) ____________________________________________________________________________________________</a:t>
            </a:r>
          </a:p>
          <a:p>
            <a:pPr>
              <a:lnSpc>
                <a:spcPct val="200000"/>
              </a:lnSpc>
            </a:pPr>
            <a:r>
              <a:rPr lang="en-GB" sz="1200"/>
              <a:t>What is Carl’s genotype (grade B)?</a:t>
            </a:r>
          </a:p>
          <a:p>
            <a:pPr>
              <a:lnSpc>
                <a:spcPct val="200000"/>
              </a:lnSpc>
            </a:pPr>
            <a:r>
              <a:rPr lang="en-GB" sz="1200"/>
              <a:t>______________________________________________</a:t>
            </a:r>
          </a:p>
          <a:p>
            <a:pPr>
              <a:lnSpc>
                <a:spcPct val="200000"/>
              </a:lnSpc>
            </a:pPr>
            <a:endParaRPr lang="en-GB" sz="1200"/>
          </a:p>
          <a:p>
            <a:pPr>
              <a:lnSpc>
                <a:spcPct val="200000"/>
              </a:lnSpc>
            </a:pPr>
            <a:r>
              <a:rPr lang="en-GB" sz="1200"/>
              <a:t>What could John’s genotype be (grade B)?</a:t>
            </a:r>
          </a:p>
          <a:p>
            <a:pPr>
              <a:lnSpc>
                <a:spcPct val="200000"/>
              </a:lnSpc>
            </a:pPr>
            <a:r>
              <a:rPr lang="en-GB" sz="1200"/>
              <a:t>____________________________________________________________________________________________</a:t>
            </a:r>
          </a:p>
          <a:p>
            <a:pPr>
              <a:lnSpc>
                <a:spcPct val="200000"/>
              </a:lnSpc>
            </a:pPr>
            <a:r>
              <a:rPr lang="en-GB" sz="1200"/>
              <a:t>Why can we not be sure exactly what Carls genotype is? (Grade B/A) ____________________________________________________________________________________________ ____________________________________________________________________________________________</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5250" y="200025"/>
          <a:ext cx="8939046" cy="3081821"/>
        </p:xfrm>
        <a:graphic>
          <a:graphicData uri="http://schemas.openxmlformats.org/drawingml/2006/table">
            <a:tbl>
              <a:tblPr/>
              <a:tblGrid>
                <a:gridCol w="1560784"/>
                <a:gridCol w="2222938"/>
                <a:gridCol w="2222938"/>
                <a:gridCol w="2932386"/>
              </a:tblGrid>
              <a:tr h="689947">
                <a:tc>
                  <a:txBody>
                    <a:bodyPr/>
                    <a:lstStyle/>
                    <a:p>
                      <a:pPr>
                        <a:lnSpc>
                          <a:spcPct val="115000"/>
                        </a:lnSpc>
                        <a:spcAft>
                          <a:spcPts val="0"/>
                        </a:spcAft>
                      </a:pPr>
                      <a:r>
                        <a:rPr lang="en-GB" sz="1600" dirty="0">
                          <a:latin typeface="Comic Sans MS"/>
                          <a:ea typeface="Calibri"/>
                          <a:cs typeface="Times New Roman"/>
                        </a:rPr>
                        <a:t>Characteristic</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dirty="0" smtClean="0">
                          <a:latin typeface="Calibri"/>
                          <a:ea typeface="Calibri"/>
                          <a:cs typeface="Times New Roman"/>
                        </a:rPr>
                        <a:t>Possible</a:t>
                      </a:r>
                      <a:r>
                        <a:rPr lang="en-GB" sz="1600" baseline="0" dirty="0" smtClean="0">
                          <a:latin typeface="Calibri"/>
                          <a:ea typeface="Calibri"/>
                          <a:cs typeface="Times New Roman"/>
                        </a:rPr>
                        <a:t> Alleles</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dirty="0" smtClean="0"/>
                        <a:t>Your</a:t>
                      </a:r>
                      <a:r>
                        <a:rPr lang="en-GB" sz="1600" baseline="0" dirty="0" smtClean="0"/>
                        <a:t> monsters Genotype (its combination of alleles)</a:t>
                      </a:r>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dirty="0" smtClean="0">
                          <a:latin typeface="Comic Sans MS"/>
                          <a:ea typeface="Calibri"/>
                          <a:cs typeface="Times New Roman"/>
                        </a:rPr>
                        <a:t>Your</a:t>
                      </a:r>
                      <a:r>
                        <a:rPr lang="en-GB" sz="1600" baseline="0" dirty="0" smtClean="0">
                          <a:latin typeface="Comic Sans MS"/>
                          <a:ea typeface="Calibri"/>
                          <a:cs typeface="Times New Roman"/>
                        </a:rPr>
                        <a:t> monsters </a:t>
                      </a:r>
                      <a:r>
                        <a:rPr lang="en-GB" sz="1600" dirty="0" smtClean="0">
                          <a:latin typeface="Comic Sans MS"/>
                          <a:ea typeface="Calibri"/>
                          <a:cs typeface="Times New Roman"/>
                        </a:rPr>
                        <a:t>Phenotype </a:t>
                      </a:r>
                      <a:r>
                        <a:rPr lang="en-GB" sz="1600" dirty="0">
                          <a:latin typeface="Comic Sans MS"/>
                          <a:ea typeface="Calibri"/>
                          <a:cs typeface="Times New Roman"/>
                        </a:rPr>
                        <a:t>(what the monster looks like)</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483">
                <a:tc>
                  <a:txBody>
                    <a:bodyPr/>
                    <a:lstStyle/>
                    <a:p>
                      <a:pPr>
                        <a:lnSpc>
                          <a:spcPct val="115000"/>
                        </a:lnSpc>
                        <a:spcAft>
                          <a:spcPts val="0"/>
                        </a:spcAft>
                      </a:pPr>
                      <a:r>
                        <a:rPr lang="en-GB" sz="1600" dirty="0">
                          <a:latin typeface="Comic Sans MS"/>
                          <a:ea typeface="Calibri"/>
                          <a:cs typeface="Times New Roman"/>
                        </a:rPr>
                        <a:t>Skin colour</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dirty="0" smtClean="0">
                          <a:latin typeface="Comic Sans MS"/>
                          <a:ea typeface="Calibri"/>
                          <a:cs typeface="Times New Roman"/>
                        </a:rPr>
                        <a:t>Red- Dominant (R)</a:t>
                      </a:r>
                      <a:endParaRPr lang="en-GB" sz="1600" dirty="0" smtClean="0">
                        <a:latin typeface="Calibri"/>
                        <a:ea typeface="Calibri"/>
                        <a:cs typeface="Times New Roman"/>
                      </a:endParaRPr>
                    </a:p>
                    <a:p>
                      <a:pPr>
                        <a:lnSpc>
                          <a:spcPct val="115000"/>
                        </a:lnSpc>
                        <a:spcAft>
                          <a:spcPts val="0"/>
                        </a:spcAft>
                      </a:pPr>
                      <a:r>
                        <a:rPr lang="en-GB" sz="1600" dirty="0" smtClean="0">
                          <a:latin typeface="Comic Sans MS"/>
                          <a:ea typeface="Calibri"/>
                          <a:cs typeface="Times New Roman"/>
                        </a:rPr>
                        <a:t>Blue -Recessive (r)</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959">
                <a:tc>
                  <a:txBody>
                    <a:bodyPr/>
                    <a:lstStyle/>
                    <a:p>
                      <a:pPr>
                        <a:lnSpc>
                          <a:spcPct val="115000"/>
                        </a:lnSpc>
                        <a:spcAft>
                          <a:spcPts val="0"/>
                        </a:spcAft>
                      </a:pPr>
                      <a:r>
                        <a:rPr lang="en-GB" sz="1600">
                          <a:latin typeface="Comic Sans MS"/>
                          <a:ea typeface="Calibri"/>
                          <a:cs typeface="Times New Roman"/>
                        </a:rPr>
                        <a:t>Spikes</a:t>
                      </a:r>
                      <a:endParaRPr lang="en-GB"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dirty="0" smtClean="0">
                          <a:latin typeface="Comic Sans MS"/>
                          <a:ea typeface="Calibri"/>
                          <a:cs typeface="Times New Roman"/>
                        </a:rPr>
                        <a:t>Yes- Dominant (S)</a:t>
                      </a:r>
                      <a:endParaRPr lang="en-GB" sz="1600" dirty="0" smtClean="0">
                        <a:latin typeface="Calibri"/>
                        <a:ea typeface="Calibri"/>
                        <a:cs typeface="Times New Roman"/>
                      </a:endParaRPr>
                    </a:p>
                    <a:p>
                      <a:pPr>
                        <a:lnSpc>
                          <a:spcPct val="115000"/>
                        </a:lnSpc>
                        <a:spcAft>
                          <a:spcPts val="0"/>
                        </a:spcAft>
                      </a:pPr>
                      <a:r>
                        <a:rPr lang="en-GB" sz="1600" dirty="0" smtClean="0">
                          <a:latin typeface="Comic Sans MS"/>
                          <a:ea typeface="Calibri"/>
                          <a:cs typeface="Times New Roman"/>
                        </a:rPr>
                        <a:t>No</a:t>
                      </a:r>
                      <a:r>
                        <a:rPr lang="en-GB" sz="1600" baseline="0" dirty="0" smtClean="0">
                          <a:latin typeface="Comic Sans MS"/>
                          <a:ea typeface="Calibri"/>
                          <a:cs typeface="Times New Roman"/>
                        </a:rPr>
                        <a:t> </a:t>
                      </a:r>
                      <a:r>
                        <a:rPr lang="en-GB" sz="1600" dirty="0" smtClean="0">
                          <a:latin typeface="Comic Sans MS"/>
                          <a:ea typeface="Calibri"/>
                          <a:cs typeface="Times New Roman"/>
                        </a:rPr>
                        <a:t> -Recessive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395">
                <a:tc>
                  <a:txBody>
                    <a:bodyPr/>
                    <a:lstStyle/>
                    <a:p>
                      <a:pPr>
                        <a:lnSpc>
                          <a:spcPct val="115000"/>
                        </a:lnSpc>
                        <a:spcAft>
                          <a:spcPts val="0"/>
                        </a:spcAft>
                      </a:pPr>
                      <a:r>
                        <a:rPr lang="en-GB" sz="1600" dirty="0">
                          <a:latin typeface="Comic Sans MS"/>
                          <a:ea typeface="Calibri"/>
                          <a:cs typeface="Times New Roman"/>
                        </a:rPr>
                        <a:t>Tail</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dirty="0" smtClean="0">
                          <a:latin typeface="Comic Sans MS"/>
                          <a:ea typeface="Calibri"/>
                          <a:cs typeface="Times New Roman"/>
                        </a:rPr>
                        <a:t>Short- Dominant (T)</a:t>
                      </a:r>
                      <a:endParaRPr lang="en-GB" sz="1600" dirty="0" smtClean="0">
                        <a:latin typeface="Calibri"/>
                        <a:ea typeface="Calibri"/>
                        <a:cs typeface="Times New Roman"/>
                      </a:endParaRPr>
                    </a:p>
                    <a:p>
                      <a:pPr>
                        <a:lnSpc>
                          <a:spcPct val="115000"/>
                        </a:lnSpc>
                        <a:spcAft>
                          <a:spcPts val="0"/>
                        </a:spcAft>
                      </a:pPr>
                      <a:r>
                        <a:rPr lang="en-GB" sz="1600" baseline="0" dirty="0" smtClean="0">
                          <a:latin typeface="Comic Sans MS"/>
                          <a:ea typeface="Calibri"/>
                          <a:cs typeface="Times New Roman"/>
                        </a:rPr>
                        <a:t>Long </a:t>
                      </a:r>
                      <a:r>
                        <a:rPr lang="en-GB" sz="1600" dirty="0" smtClean="0">
                          <a:latin typeface="Comic Sans MS"/>
                          <a:ea typeface="Calibri"/>
                          <a:cs typeface="Times New Roman"/>
                        </a:rPr>
                        <a:t> -Recessive (t)</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7805">
                <a:tc>
                  <a:txBody>
                    <a:bodyPr/>
                    <a:lstStyle/>
                    <a:p>
                      <a:pPr>
                        <a:lnSpc>
                          <a:spcPct val="115000"/>
                        </a:lnSpc>
                        <a:spcAft>
                          <a:spcPts val="0"/>
                        </a:spcAft>
                      </a:pPr>
                      <a:r>
                        <a:rPr lang="en-GB" sz="1600">
                          <a:latin typeface="Comic Sans MS"/>
                          <a:ea typeface="Calibri"/>
                          <a:cs typeface="Times New Roman"/>
                        </a:rPr>
                        <a:t>Fire breathing</a:t>
                      </a:r>
                      <a:endParaRPr lang="en-GB"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dirty="0" smtClean="0">
                          <a:latin typeface="Comic Sans MS"/>
                          <a:ea typeface="Calibri"/>
                          <a:cs typeface="Times New Roman"/>
                        </a:rPr>
                        <a:t>Yes- Dominant (F)</a:t>
                      </a:r>
                      <a:endParaRPr lang="en-GB" sz="1600" dirty="0" smtClean="0">
                        <a:latin typeface="Calibri"/>
                        <a:ea typeface="Calibri"/>
                        <a:cs typeface="Times New Roman"/>
                      </a:endParaRPr>
                    </a:p>
                    <a:p>
                      <a:pPr>
                        <a:lnSpc>
                          <a:spcPct val="115000"/>
                        </a:lnSpc>
                        <a:spcAft>
                          <a:spcPts val="0"/>
                        </a:spcAft>
                      </a:pPr>
                      <a:r>
                        <a:rPr lang="en-GB" sz="1600" baseline="0" dirty="0" smtClean="0">
                          <a:latin typeface="Comic Sans MS"/>
                          <a:ea typeface="Calibri"/>
                          <a:cs typeface="Times New Roman"/>
                        </a:rPr>
                        <a:t>No</a:t>
                      </a:r>
                      <a:r>
                        <a:rPr lang="en-GB" sz="1600" dirty="0" smtClean="0">
                          <a:latin typeface="Comic Sans MS"/>
                          <a:ea typeface="Calibri"/>
                          <a:cs typeface="Times New Roman"/>
                        </a:rPr>
                        <a:t> -Recessive (f)</a:t>
                      </a:r>
                      <a:endParaRPr lang="en-GB"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141288" y="3389313"/>
            <a:ext cx="3768725" cy="33575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107" name="TextBox 5"/>
          <p:cNvSpPr txBox="1">
            <a:spLocks noChangeArrowheads="1"/>
          </p:cNvSpPr>
          <p:nvPr/>
        </p:nvSpPr>
        <p:spPr bwMode="auto">
          <a:xfrm>
            <a:off x="79375" y="3357563"/>
            <a:ext cx="3105150" cy="369887"/>
          </a:xfrm>
          <a:prstGeom prst="rect">
            <a:avLst/>
          </a:prstGeom>
          <a:noFill/>
          <a:ln w="9525">
            <a:noFill/>
            <a:miter lim="800000"/>
            <a:headEnd/>
            <a:tailEnd/>
          </a:ln>
        </p:spPr>
        <p:txBody>
          <a:bodyPr>
            <a:spAutoFit/>
          </a:bodyPr>
          <a:lstStyle/>
          <a:p>
            <a:r>
              <a:rPr lang="en-GB"/>
              <a:t>Monster design:</a:t>
            </a:r>
          </a:p>
        </p:txBody>
      </p:sp>
      <p:sp>
        <p:nvSpPr>
          <p:cNvPr id="3108" name="TextBox 6"/>
          <p:cNvSpPr txBox="1">
            <a:spLocks noChangeArrowheads="1"/>
          </p:cNvSpPr>
          <p:nvPr/>
        </p:nvSpPr>
        <p:spPr bwMode="auto">
          <a:xfrm>
            <a:off x="4619625" y="3878263"/>
            <a:ext cx="2395538" cy="307975"/>
          </a:xfrm>
          <a:prstGeom prst="rect">
            <a:avLst/>
          </a:prstGeom>
          <a:noFill/>
          <a:ln w="9525">
            <a:noFill/>
            <a:miter lim="800000"/>
            <a:headEnd/>
            <a:tailEnd/>
          </a:ln>
        </p:spPr>
        <p:txBody>
          <a:bodyPr>
            <a:spAutoFit/>
          </a:bodyPr>
          <a:lstStyle/>
          <a:p>
            <a:r>
              <a:rPr lang="en-GB" sz="1400"/>
              <a:t>Parents Genotypes:</a:t>
            </a:r>
          </a:p>
        </p:txBody>
      </p:sp>
      <p:sp>
        <p:nvSpPr>
          <p:cNvPr id="3109" name="TextBox 7"/>
          <p:cNvSpPr txBox="1">
            <a:spLocks noChangeArrowheads="1"/>
          </p:cNvSpPr>
          <p:nvPr/>
        </p:nvSpPr>
        <p:spPr bwMode="auto">
          <a:xfrm>
            <a:off x="4519613" y="4660900"/>
            <a:ext cx="2395537" cy="307975"/>
          </a:xfrm>
          <a:prstGeom prst="rect">
            <a:avLst/>
          </a:prstGeom>
          <a:noFill/>
          <a:ln w="9525">
            <a:noFill/>
            <a:miter lim="800000"/>
            <a:headEnd/>
            <a:tailEnd/>
          </a:ln>
        </p:spPr>
        <p:txBody>
          <a:bodyPr>
            <a:spAutoFit/>
          </a:bodyPr>
          <a:lstStyle/>
          <a:p>
            <a:r>
              <a:rPr lang="en-GB" sz="1400"/>
              <a:t>Alleles in sex cells:</a:t>
            </a:r>
          </a:p>
        </p:txBody>
      </p:sp>
      <p:sp>
        <p:nvSpPr>
          <p:cNvPr id="3110" name="TextBox 8"/>
          <p:cNvSpPr txBox="1">
            <a:spLocks noChangeArrowheads="1"/>
          </p:cNvSpPr>
          <p:nvPr/>
        </p:nvSpPr>
        <p:spPr bwMode="auto">
          <a:xfrm>
            <a:off x="4183063" y="5916613"/>
            <a:ext cx="1997075" cy="523875"/>
          </a:xfrm>
          <a:prstGeom prst="rect">
            <a:avLst/>
          </a:prstGeom>
          <a:noFill/>
          <a:ln w="9525">
            <a:noFill/>
            <a:miter lim="800000"/>
            <a:headEnd/>
            <a:tailEnd/>
          </a:ln>
        </p:spPr>
        <p:txBody>
          <a:bodyPr>
            <a:spAutoFit/>
          </a:bodyPr>
          <a:lstStyle/>
          <a:p>
            <a:r>
              <a:rPr lang="en-GB" sz="1400"/>
              <a:t>Possible  genotypes of offspring:</a:t>
            </a:r>
          </a:p>
        </p:txBody>
      </p:sp>
      <p:sp>
        <p:nvSpPr>
          <p:cNvPr id="3111" name="TextBox 9"/>
          <p:cNvSpPr txBox="1">
            <a:spLocks noChangeArrowheads="1"/>
          </p:cNvSpPr>
          <p:nvPr/>
        </p:nvSpPr>
        <p:spPr bwMode="auto">
          <a:xfrm>
            <a:off x="4298950" y="3384550"/>
            <a:ext cx="4608513" cy="307975"/>
          </a:xfrm>
          <a:prstGeom prst="rect">
            <a:avLst/>
          </a:prstGeom>
          <a:noFill/>
          <a:ln w="9525">
            <a:noFill/>
            <a:miter lim="800000"/>
            <a:headEnd/>
            <a:tailEnd/>
          </a:ln>
        </p:spPr>
        <p:txBody>
          <a:bodyPr>
            <a:spAutoFit/>
          </a:bodyPr>
          <a:lstStyle/>
          <a:p>
            <a:r>
              <a:rPr lang="en-GB" sz="1400" b="1"/>
              <a:t>What characteristic will my monster pass on?</a:t>
            </a:r>
          </a:p>
        </p:txBody>
      </p:sp>
      <p:sp>
        <p:nvSpPr>
          <p:cNvPr id="11" name="Rectangle 10"/>
          <p:cNvSpPr/>
          <p:nvPr/>
        </p:nvSpPr>
        <p:spPr>
          <a:xfrm>
            <a:off x="6432550" y="3798888"/>
            <a:ext cx="677863" cy="47307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p:cNvSpPr/>
          <p:nvPr/>
        </p:nvSpPr>
        <p:spPr>
          <a:xfrm>
            <a:off x="8177213" y="3762375"/>
            <a:ext cx="677862" cy="47307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6275388" y="4619625"/>
            <a:ext cx="425450" cy="5048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6869113" y="4645025"/>
            <a:ext cx="425450" cy="5048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7981950" y="4640263"/>
            <a:ext cx="427038" cy="5048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8545513" y="4635500"/>
            <a:ext cx="425450" cy="5048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8" name="Straight Arrow Connector 17"/>
          <p:cNvCxnSpPr>
            <a:stCxn id="11" idx="2"/>
            <a:endCxn id="13" idx="0"/>
          </p:cNvCxnSpPr>
          <p:nvPr/>
        </p:nvCxnSpPr>
        <p:spPr>
          <a:xfrm rot="5400000">
            <a:off x="6455570" y="4304506"/>
            <a:ext cx="347662" cy="2825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2"/>
            <a:endCxn id="14" idx="0"/>
          </p:cNvCxnSpPr>
          <p:nvPr/>
        </p:nvCxnSpPr>
        <p:spPr>
          <a:xfrm rot="16200000" flipH="1">
            <a:off x="6739732" y="4302919"/>
            <a:ext cx="373062" cy="311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2"/>
            <a:endCxn id="15" idx="0"/>
          </p:cNvCxnSpPr>
          <p:nvPr/>
        </p:nvCxnSpPr>
        <p:spPr>
          <a:xfrm rot="5400000">
            <a:off x="8152606" y="4277519"/>
            <a:ext cx="404813" cy="3206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flipH="1">
            <a:off x="8389938" y="4314825"/>
            <a:ext cx="400050" cy="241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175375" y="5970588"/>
            <a:ext cx="557213" cy="4714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5" name="Straight Connector 34"/>
          <p:cNvCxnSpPr/>
          <p:nvPr/>
        </p:nvCxnSpPr>
        <p:spPr>
          <a:xfrm>
            <a:off x="6227763" y="6369050"/>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457950" y="6364288"/>
            <a:ext cx="190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989763" y="5980113"/>
            <a:ext cx="557212" cy="47307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9" name="Straight Connector 38"/>
          <p:cNvCxnSpPr/>
          <p:nvPr/>
        </p:nvCxnSpPr>
        <p:spPr>
          <a:xfrm>
            <a:off x="7042150" y="6380163"/>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273925" y="6389688"/>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824788" y="5980113"/>
            <a:ext cx="557212" cy="47307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a:p>
        </p:txBody>
      </p:sp>
      <p:cxnSp>
        <p:nvCxnSpPr>
          <p:cNvPr id="42" name="Straight Connector 41"/>
          <p:cNvCxnSpPr/>
          <p:nvPr/>
        </p:nvCxnSpPr>
        <p:spPr>
          <a:xfrm>
            <a:off x="7877175" y="6380163"/>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108950" y="6389688"/>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8518525" y="5995988"/>
            <a:ext cx="557213" cy="47307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p:cNvCxnSpPr/>
          <p:nvPr/>
        </p:nvCxnSpPr>
        <p:spPr>
          <a:xfrm>
            <a:off x="8570913" y="6396038"/>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802688" y="6405563"/>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4" idx="4"/>
            <a:endCxn id="41" idx="0"/>
          </p:cNvCxnSpPr>
          <p:nvPr/>
        </p:nvCxnSpPr>
        <p:spPr>
          <a:xfrm rot="16200000" flipH="1">
            <a:off x="7177881" y="5053807"/>
            <a:ext cx="830263" cy="1022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4"/>
            <a:endCxn id="44" idx="0"/>
          </p:cNvCxnSpPr>
          <p:nvPr/>
        </p:nvCxnSpPr>
        <p:spPr>
          <a:xfrm rot="16200000" flipH="1">
            <a:off x="7516813" y="4714875"/>
            <a:ext cx="846138" cy="17160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4"/>
            <a:endCxn id="38" idx="0"/>
          </p:cNvCxnSpPr>
          <p:nvPr/>
        </p:nvCxnSpPr>
        <p:spPr>
          <a:xfrm rot="16200000" flipH="1">
            <a:off x="6450012" y="5162551"/>
            <a:ext cx="855663" cy="779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3" idx="4"/>
            <a:endCxn id="32" idx="0"/>
          </p:cNvCxnSpPr>
          <p:nvPr/>
        </p:nvCxnSpPr>
        <p:spPr>
          <a:xfrm rot="5400000">
            <a:off x="6047582" y="5530056"/>
            <a:ext cx="846138" cy="34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6" idx="4"/>
            <a:endCxn id="44" idx="0"/>
          </p:cNvCxnSpPr>
          <p:nvPr/>
        </p:nvCxnSpPr>
        <p:spPr>
          <a:xfrm rot="16200000" flipH="1">
            <a:off x="8350250" y="5548313"/>
            <a:ext cx="855663" cy="396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6" idx="4"/>
            <a:endCxn id="38" idx="0"/>
          </p:cNvCxnSpPr>
          <p:nvPr/>
        </p:nvCxnSpPr>
        <p:spPr>
          <a:xfrm rot="5400000">
            <a:off x="7593013" y="4814887"/>
            <a:ext cx="839788" cy="14906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5" idx="4"/>
            <a:endCxn id="32" idx="0"/>
          </p:cNvCxnSpPr>
          <p:nvPr/>
        </p:nvCxnSpPr>
        <p:spPr>
          <a:xfrm rot="5400000">
            <a:off x="6911182" y="4687094"/>
            <a:ext cx="825500" cy="17414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329613" y="4135438"/>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561388" y="4130675"/>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5" idx="4"/>
            <a:endCxn id="41" idx="0"/>
          </p:cNvCxnSpPr>
          <p:nvPr/>
        </p:nvCxnSpPr>
        <p:spPr>
          <a:xfrm rot="5400000">
            <a:off x="7731919" y="5517357"/>
            <a:ext cx="835025" cy="904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589713" y="4130675"/>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821488" y="4125913"/>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a:off x="5613400" y="4492625"/>
            <a:ext cx="728663" cy="284163"/>
          </a:xfrm>
          <a:custGeom>
            <a:avLst/>
            <a:gdLst>
              <a:gd name="connsiteX0" fmla="*/ 676592 w 728010"/>
              <a:gd name="connsiteY0" fmla="*/ 283780 h 283780"/>
              <a:gd name="connsiteX1" fmla="*/ 613530 w 728010"/>
              <a:gd name="connsiteY1" fmla="*/ 47297 h 283780"/>
              <a:gd name="connsiteX2" fmla="*/ 534703 w 728010"/>
              <a:gd name="connsiteY2" fmla="*/ 63062 h 283780"/>
              <a:gd name="connsiteX3" fmla="*/ 503172 w 728010"/>
              <a:gd name="connsiteY3" fmla="*/ 94594 h 283780"/>
              <a:gd name="connsiteX4" fmla="*/ 408579 w 728010"/>
              <a:gd name="connsiteY4" fmla="*/ 157656 h 283780"/>
              <a:gd name="connsiteX5" fmla="*/ 345517 w 728010"/>
              <a:gd name="connsiteY5" fmla="*/ 141890 h 283780"/>
              <a:gd name="connsiteX6" fmla="*/ 329751 w 728010"/>
              <a:gd name="connsiteY6" fmla="*/ 94594 h 283780"/>
              <a:gd name="connsiteX7" fmla="*/ 235158 w 728010"/>
              <a:gd name="connsiteY7" fmla="*/ 31531 h 283780"/>
              <a:gd name="connsiteX8" fmla="*/ 235158 w 728010"/>
              <a:gd name="connsiteY8" fmla="*/ 31531 h 283780"/>
              <a:gd name="connsiteX9" fmla="*/ 140565 w 728010"/>
              <a:gd name="connsiteY9" fmla="*/ 0 h 283780"/>
              <a:gd name="connsiteX10" fmla="*/ 77503 w 728010"/>
              <a:gd name="connsiteY10" fmla="*/ 15766 h 283780"/>
              <a:gd name="connsiteX11" fmla="*/ 30206 w 728010"/>
              <a:gd name="connsiteY11" fmla="*/ 63062 h 28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010" h="283780">
                <a:moveTo>
                  <a:pt x="676592" y="283780"/>
                </a:moveTo>
                <a:cubicBezTo>
                  <a:pt x="672035" y="219981"/>
                  <a:pt x="728010" y="47297"/>
                  <a:pt x="613530" y="47297"/>
                </a:cubicBezTo>
                <a:cubicBezTo>
                  <a:pt x="586734" y="47297"/>
                  <a:pt x="560979" y="57807"/>
                  <a:pt x="534703" y="63062"/>
                </a:cubicBezTo>
                <a:cubicBezTo>
                  <a:pt x="524193" y="73573"/>
                  <a:pt x="515063" y="85675"/>
                  <a:pt x="503172" y="94594"/>
                </a:cubicBezTo>
                <a:cubicBezTo>
                  <a:pt x="472856" y="117331"/>
                  <a:pt x="408579" y="157656"/>
                  <a:pt x="408579" y="157656"/>
                </a:cubicBezTo>
                <a:cubicBezTo>
                  <a:pt x="387558" y="152401"/>
                  <a:pt x="362437" y="155426"/>
                  <a:pt x="345517" y="141890"/>
                </a:cubicBezTo>
                <a:cubicBezTo>
                  <a:pt x="332540" y="131509"/>
                  <a:pt x="341502" y="106345"/>
                  <a:pt x="329751" y="94594"/>
                </a:cubicBezTo>
                <a:cubicBezTo>
                  <a:pt x="302955" y="67798"/>
                  <a:pt x="266689" y="52552"/>
                  <a:pt x="235158" y="31531"/>
                </a:cubicBezTo>
                <a:lnTo>
                  <a:pt x="235158" y="31531"/>
                </a:lnTo>
                <a:lnTo>
                  <a:pt x="140565" y="0"/>
                </a:lnTo>
                <a:cubicBezTo>
                  <a:pt x="119544" y="5255"/>
                  <a:pt x="95532" y="3747"/>
                  <a:pt x="77503" y="15766"/>
                </a:cubicBezTo>
                <a:cubicBezTo>
                  <a:pt x="0" y="67435"/>
                  <a:pt x="76862" y="63062"/>
                  <a:pt x="30206" y="6306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79" name="Freeform 78"/>
          <p:cNvSpPr/>
          <p:nvPr/>
        </p:nvSpPr>
        <p:spPr>
          <a:xfrm>
            <a:off x="6238875" y="4440238"/>
            <a:ext cx="728663" cy="284162"/>
          </a:xfrm>
          <a:custGeom>
            <a:avLst/>
            <a:gdLst>
              <a:gd name="connsiteX0" fmla="*/ 676592 w 728010"/>
              <a:gd name="connsiteY0" fmla="*/ 283780 h 283780"/>
              <a:gd name="connsiteX1" fmla="*/ 613530 w 728010"/>
              <a:gd name="connsiteY1" fmla="*/ 47297 h 283780"/>
              <a:gd name="connsiteX2" fmla="*/ 534703 w 728010"/>
              <a:gd name="connsiteY2" fmla="*/ 63062 h 283780"/>
              <a:gd name="connsiteX3" fmla="*/ 503172 w 728010"/>
              <a:gd name="connsiteY3" fmla="*/ 94594 h 283780"/>
              <a:gd name="connsiteX4" fmla="*/ 408579 w 728010"/>
              <a:gd name="connsiteY4" fmla="*/ 157656 h 283780"/>
              <a:gd name="connsiteX5" fmla="*/ 345517 w 728010"/>
              <a:gd name="connsiteY5" fmla="*/ 141890 h 283780"/>
              <a:gd name="connsiteX6" fmla="*/ 329751 w 728010"/>
              <a:gd name="connsiteY6" fmla="*/ 94594 h 283780"/>
              <a:gd name="connsiteX7" fmla="*/ 235158 w 728010"/>
              <a:gd name="connsiteY7" fmla="*/ 31531 h 283780"/>
              <a:gd name="connsiteX8" fmla="*/ 235158 w 728010"/>
              <a:gd name="connsiteY8" fmla="*/ 31531 h 283780"/>
              <a:gd name="connsiteX9" fmla="*/ 140565 w 728010"/>
              <a:gd name="connsiteY9" fmla="*/ 0 h 283780"/>
              <a:gd name="connsiteX10" fmla="*/ 77503 w 728010"/>
              <a:gd name="connsiteY10" fmla="*/ 15766 h 283780"/>
              <a:gd name="connsiteX11" fmla="*/ 30206 w 728010"/>
              <a:gd name="connsiteY11" fmla="*/ 63062 h 28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010" h="283780">
                <a:moveTo>
                  <a:pt x="676592" y="283780"/>
                </a:moveTo>
                <a:cubicBezTo>
                  <a:pt x="672035" y="219981"/>
                  <a:pt x="728010" y="47297"/>
                  <a:pt x="613530" y="47297"/>
                </a:cubicBezTo>
                <a:cubicBezTo>
                  <a:pt x="586734" y="47297"/>
                  <a:pt x="560979" y="57807"/>
                  <a:pt x="534703" y="63062"/>
                </a:cubicBezTo>
                <a:cubicBezTo>
                  <a:pt x="524193" y="73573"/>
                  <a:pt x="515063" y="85675"/>
                  <a:pt x="503172" y="94594"/>
                </a:cubicBezTo>
                <a:cubicBezTo>
                  <a:pt x="472856" y="117331"/>
                  <a:pt x="408579" y="157656"/>
                  <a:pt x="408579" y="157656"/>
                </a:cubicBezTo>
                <a:cubicBezTo>
                  <a:pt x="387558" y="152401"/>
                  <a:pt x="362437" y="155426"/>
                  <a:pt x="345517" y="141890"/>
                </a:cubicBezTo>
                <a:cubicBezTo>
                  <a:pt x="332540" y="131509"/>
                  <a:pt x="341502" y="106345"/>
                  <a:pt x="329751" y="94594"/>
                </a:cubicBezTo>
                <a:cubicBezTo>
                  <a:pt x="302955" y="67798"/>
                  <a:pt x="266689" y="52552"/>
                  <a:pt x="235158" y="31531"/>
                </a:cubicBezTo>
                <a:lnTo>
                  <a:pt x="235158" y="31531"/>
                </a:lnTo>
                <a:lnTo>
                  <a:pt x="140565" y="0"/>
                </a:lnTo>
                <a:cubicBezTo>
                  <a:pt x="119544" y="5255"/>
                  <a:pt x="95532" y="3747"/>
                  <a:pt x="77503" y="15766"/>
                </a:cubicBezTo>
                <a:cubicBezTo>
                  <a:pt x="0" y="67435"/>
                  <a:pt x="76862" y="63062"/>
                  <a:pt x="30206" y="6306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84" name="Straight Connector 83"/>
          <p:cNvCxnSpPr/>
          <p:nvPr/>
        </p:nvCxnSpPr>
        <p:spPr>
          <a:xfrm>
            <a:off x="4745038" y="1355725"/>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76813" y="1350963"/>
            <a:ext cx="18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56150" y="1917700"/>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87925" y="1928813"/>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835525" y="2454275"/>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065713" y="2463800"/>
            <a:ext cx="1889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803775" y="3148013"/>
            <a:ext cx="188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033963" y="3157538"/>
            <a:ext cx="190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mtClean="0">
                <a:hlinkClick r:id="rId2"/>
              </a:rPr>
              <a:t>http</a:t>
            </a:r>
            <a:r>
              <a:rPr lang="en-GB" dirty="0" smtClean="0">
                <a:hlinkClick r:id="rId2"/>
              </a:rPr>
              <a:t>://news.bbc.co.uk/1/hi/uk/7569064.stm</a:t>
            </a:r>
            <a:endParaRPr lang="en-GB" dirty="0" smtClean="0"/>
          </a:p>
          <a:p>
            <a:endParaRPr lang="en-GB"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2" name="Rectangle 4"/>
          <p:cNvSpPr>
            <a:spLocks noGrp="1" noChangeArrowheads="1"/>
          </p:cNvSpPr>
          <p:nvPr>
            <p:ph type="ctrTitle"/>
          </p:nvPr>
        </p:nvSpPr>
        <p:spPr>
          <a:xfrm>
            <a:off x="179388" y="476250"/>
            <a:ext cx="8785225" cy="4135438"/>
          </a:xfrm>
        </p:spPr>
        <p:txBody>
          <a:bodyPr/>
          <a:lstStyle/>
          <a:p>
            <a:r>
              <a:rPr lang="en-GB" sz="18000" b="1" dirty="0">
                <a:solidFill>
                  <a:schemeClr val="bg1"/>
                </a:solidFill>
                <a:latin typeface="Harry P" pitchFamily="2" charset="0"/>
              </a:rPr>
              <a:t>Harry</a:t>
            </a:r>
            <a:r>
              <a:rPr lang="en-GB" sz="13500" b="1" dirty="0">
                <a:solidFill>
                  <a:schemeClr val="bg1"/>
                </a:solidFill>
                <a:latin typeface="Harry P" pitchFamily="2" charset="0"/>
              </a:rPr>
              <a:t> </a:t>
            </a:r>
            <a:r>
              <a:rPr lang="en-GB" sz="18000" b="1" dirty="0">
                <a:solidFill>
                  <a:schemeClr val="bg1"/>
                </a:solidFill>
                <a:latin typeface="Harry P" pitchFamily="2" charset="0"/>
              </a:rPr>
              <a:t>Potter</a:t>
            </a:r>
            <a:r>
              <a:rPr lang="en-GB" sz="6000" b="1" dirty="0">
                <a:solidFill>
                  <a:schemeClr val="bg1"/>
                </a:solidFill>
                <a:latin typeface="Harry P" pitchFamily="2" charset="0"/>
              </a:rPr>
              <a:t> </a:t>
            </a:r>
            <a:r>
              <a:rPr lang="en-GB" sz="7500" b="1" dirty="0" smtClean="0">
                <a:solidFill>
                  <a:schemeClr val="bg1"/>
                </a:solidFill>
                <a:latin typeface="Harry P" pitchFamily="2" charset="0"/>
              </a:rPr>
              <a:t>Genetics</a:t>
            </a:r>
            <a:endParaRPr lang="en-GB" sz="7500" b="1" dirty="0">
              <a:solidFill>
                <a:schemeClr val="bg1"/>
              </a:solidFill>
              <a:latin typeface="Harry P" pitchFamily="2" charset="0"/>
            </a:endParaRPr>
          </a:p>
        </p:txBody>
      </p:sp>
      <p:pic>
        <p:nvPicPr>
          <p:cNvPr id="12296" name="Picture 8" descr="Harry Potter poster"/>
          <p:cNvPicPr>
            <a:picLocks noChangeAspect="1" noChangeArrowheads="1"/>
          </p:cNvPicPr>
          <p:nvPr/>
        </p:nvPicPr>
        <p:blipFill>
          <a:blip r:embed="rId3" cstate="print"/>
          <a:srcRect/>
          <a:stretch>
            <a:fillRect/>
          </a:stretch>
        </p:blipFill>
        <p:spPr bwMode="auto">
          <a:xfrm>
            <a:off x="3132138" y="4508500"/>
            <a:ext cx="2916237" cy="2184400"/>
          </a:xfrm>
          <a:prstGeom prst="rect">
            <a:avLst/>
          </a:prstGeom>
          <a:noFill/>
        </p:spPr>
      </p:pic>
      <p:pic>
        <p:nvPicPr>
          <p:cNvPr id="12306" name="Harry Potter.wpl">
            <a:hlinkClick r:id="" action="ppaction://media"/>
          </p:cNvPr>
          <p:cNvPicPr>
            <a:picLocks noRot="1" noChangeAspect="1" noChangeArrowheads="1"/>
          </p:cNvPicPr>
          <p:nvPr>
            <a:videoFile r:link="rId1"/>
          </p:nvPr>
        </p:nvPicPr>
        <p:blipFill>
          <a:blip r:embed="rId4" cstate="print"/>
          <a:srcRect/>
          <a:stretch>
            <a:fillRect/>
          </a:stretch>
        </p:blipFill>
        <p:spPr bwMode="auto">
          <a:xfrm>
            <a:off x="0" y="6669088"/>
            <a:ext cx="250825" cy="1889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numSld="21" showWhenStopped="0">
                <p:cTn id="7" fill="hold" display="0">
                  <p:stCondLst>
                    <p:cond delay="indefinite"/>
                  </p:stCondLst>
                  <p:endCondLst>
                    <p:cond evt="onPrev" delay="0">
                      <p:tgtEl>
                        <p:sldTgt/>
                      </p:tgtEl>
                    </p:cond>
                  </p:endCondLst>
                </p:cTn>
                <p:tgtEl>
                  <p:spTgt spid="12306"/>
                </p:tgtEl>
              </p:cMediaNode>
            </p:video>
            <p:seq concurrent="1" nextAc="seek">
              <p:cTn id="8" restart="whenNotActive" fill="hold" evtFilter="cancelBubble" nodeType="interactiveSeq">
                <p:stCondLst>
                  <p:cond evt="onClick" delay="0">
                    <p:tgtEl>
                      <p:spTgt spid="1230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306"/>
                                        </p:tgtEl>
                                      </p:cBhvr>
                                    </p:cmd>
                                  </p:childTnLst>
                                </p:cTn>
                              </p:par>
                            </p:childTnLst>
                          </p:cTn>
                        </p:par>
                      </p:childTnLst>
                    </p:cTn>
                  </p:par>
                </p:childTnLst>
              </p:cTn>
              <p:nextCondLst>
                <p:cond evt="onClick" delay="0">
                  <p:tgtEl>
                    <p:spTgt spid="12306"/>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44450"/>
            <a:ext cx="8229600" cy="1143000"/>
          </a:xfrm>
        </p:spPr>
        <p:txBody>
          <a:bodyPr/>
          <a:lstStyle/>
          <a:p>
            <a:r>
              <a:rPr lang="en-GB" b="1" u="sng"/>
              <a:t>Revision of key words 1</a:t>
            </a:r>
          </a:p>
        </p:txBody>
      </p:sp>
      <p:pic>
        <p:nvPicPr>
          <p:cNvPr id="15364" name="Picture 4"/>
          <p:cNvPicPr>
            <a:picLocks noChangeAspect="1" noChangeArrowheads="1"/>
          </p:cNvPicPr>
          <p:nvPr/>
        </p:nvPicPr>
        <p:blipFill>
          <a:blip r:embed="rId2" cstate="print"/>
          <a:srcRect/>
          <a:stretch>
            <a:fillRect/>
          </a:stretch>
        </p:blipFill>
        <p:spPr bwMode="auto">
          <a:xfrm>
            <a:off x="323850" y="1268413"/>
            <a:ext cx="3816350" cy="3573462"/>
          </a:xfrm>
          <a:prstGeom prst="rect">
            <a:avLst/>
          </a:prstGeom>
          <a:noFill/>
        </p:spPr>
      </p:pic>
      <p:sp>
        <p:nvSpPr>
          <p:cNvPr id="15365" name="Line 5"/>
          <p:cNvSpPr>
            <a:spLocks noChangeShapeType="1"/>
          </p:cNvSpPr>
          <p:nvPr/>
        </p:nvSpPr>
        <p:spPr bwMode="auto">
          <a:xfrm>
            <a:off x="1619250" y="3213100"/>
            <a:ext cx="0" cy="2089150"/>
          </a:xfrm>
          <a:prstGeom prst="line">
            <a:avLst/>
          </a:prstGeom>
          <a:noFill/>
          <a:ln w="228600">
            <a:solidFill>
              <a:srgbClr val="FF0000"/>
            </a:solidFill>
            <a:round/>
            <a:headEnd type="triangle" w="med" len="med"/>
            <a:tailEnd/>
          </a:ln>
          <a:effectLst/>
        </p:spPr>
        <p:txBody>
          <a:bodyPr/>
          <a:lstStyle/>
          <a:p>
            <a:endParaRPr lang="en-GB"/>
          </a:p>
        </p:txBody>
      </p:sp>
      <p:sp>
        <p:nvSpPr>
          <p:cNvPr id="15366" name="Text Box 6"/>
          <p:cNvSpPr txBox="1">
            <a:spLocks noChangeArrowheads="1"/>
          </p:cNvSpPr>
          <p:nvPr/>
        </p:nvSpPr>
        <p:spPr bwMode="auto">
          <a:xfrm>
            <a:off x="250825" y="5229225"/>
            <a:ext cx="2665413" cy="1196975"/>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b="1">
                <a:solidFill>
                  <a:srgbClr val="FF0000"/>
                </a:solidFill>
              </a:rPr>
              <a:t>Chromosomes </a:t>
            </a:r>
            <a:r>
              <a:rPr lang="en-GB" sz="2400"/>
              <a:t>are found in the nucleus</a:t>
            </a:r>
          </a:p>
        </p:txBody>
      </p:sp>
      <p:sp>
        <p:nvSpPr>
          <p:cNvPr id="15367" name="Text Box 7"/>
          <p:cNvSpPr txBox="1">
            <a:spLocks noChangeArrowheads="1"/>
          </p:cNvSpPr>
          <p:nvPr/>
        </p:nvSpPr>
        <p:spPr bwMode="auto">
          <a:xfrm>
            <a:off x="5940425" y="3860800"/>
            <a:ext cx="2665413" cy="1196975"/>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A </a:t>
            </a:r>
            <a:r>
              <a:rPr lang="en-GB" sz="2400" b="1">
                <a:solidFill>
                  <a:srgbClr val="FF0000"/>
                </a:solidFill>
              </a:rPr>
              <a:t>gene</a:t>
            </a:r>
            <a:r>
              <a:rPr lang="en-GB" sz="2400" b="1"/>
              <a:t> </a:t>
            </a:r>
            <a:r>
              <a:rPr lang="en-GB" sz="2400"/>
              <a:t>is a short section of the chromosome</a:t>
            </a:r>
          </a:p>
        </p:txBody>
      </p:sp>
      <p:sp>
        <p:nvSpPr>
          <p:cNvPr id="15369" name="Text Box 9"/>
          <p:cNvSpPr txBox="1">
            <a:spLocks noChangeArrowheads="1"/>
          </p:cNvSpPr>
          <p:nvPr/>
        </p:nvSpPr>
        <p:spPr bwMode="auto">
          <a:xfrm>
            <a:off x="250825" y="5222875"/>
            <a:ext cx="2665413" cy="1196975"/>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b="1">
                <a:solidFill>
                  <a:srgbClr val="FF0000"/>
                </a:solidFill>
              </a:rPr>
              <a:t>Chromosomes </a:t>
            </a:r>
            <a:r>
              <a:rPr lang="en-GB" sz="2400"/>
              <a:t>are found in the nucleus</a:t>
            </a:r>
          </a:p>
        </p:txBody>
      </p:sp>
      <p:sp>
        <p:nvSpPr>
          <p:cNvPr id="15370" name="Text Box 10"/>
          <p:cNvSpPr txBox="1">
            <a:spLocks noChangeArrowheads="1"/>
          </p:cNvSpPr>
          <p:nvPr/>
        </p:nvSpPr>
        <p:spPr bwMode="auto">
          <a:xfrm>
            <a:off x="3203575" y="5445125"/>
            <a:ext cx="2665413" cy="1196975"/>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Chromosomes are found in </a:t>
            </a:r>
            <a:r>
              <a:rPr lang="en-GB" sz="2400" b="1">
                <a:solidFill>
                  <a:srgbClr val="FF0000"/>
                </a:solidFill>
              </a:rPr>
              <a:t>pairs</a:t>
            </a:r>
            <a:r>
              <a:rPr lang="en-GB" sz="2400"/>
              <a:t> in most cells</a:t>
            </a:r>
            <a:endParaRPr lang="en-GB" sz="2400" b="1">
              <a:solidFill>
                <a:srgbClr val="FF0000"/>
              </a:solidFill>
            </a:endParaRPr>
          </a:p>
        </p:txBody>
      </p:sp>
      <p:sp>
        <p:nvSpPr>
          <p:cNvPr id="15371" name="Text Box 11"/>
          <p:cNvSpPr txBox="1">
            <a:spLocks noChangeArrowheads="1"/>
          </p:cNvSpPr>
          <p:nvPr/>
        </p:nvSpPr>
        <p:spPr bwMode="auto">
          <a:xfrm>
            <a:off x="2987675" y="3789363"/>
            <a:ext cx="2665413" cy="1196975"/>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We have </a:t>
            </a:r>
            <a:r>
              <a:rPr lang="en-GB" sz="2400" b="1">
                <a:solidFill>
                  <a:srgbClr val="FF0000"/>
                </a:solidFill>
              </a:rPr>
              <a:t>23 pairs</a:t>
            </a:r>
            <a:r>
              <a:rPr lang="en-GB" sz="2400"/>
              <a:t> (or 46 single) chromosomes.</a:t>
            </a:r>
          </a:p>
        </p:txBody>
      </p:sp>
      <p:sp>
        <p:nvSpPr>
          <p:cNvPr id="15372" name="Text Box 12"/>
          <p:cNvSpPr txBox="1">
            <a:spLocks noChangeArrowheads="1"/>
          </p:cNvSpPr>
          <p:nvPr/>
        </p:nvSpPr>
        <p:spPr bwMode="auto">
          <a:xfrm>
            <a:off x="2987675" y="3783013"/>
            <a:ext cx="2665413" cy="1196975"/>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a:t>We have </a:t>
            </a:r>
            <a:r>
              <a:rPr lang="en-GB" sz="2400" b="1">
                <a:solidFill>
                  <a:srgbClr val="FF0000"/>
                </a:solidFill>
              </a:rPr>
              <a:t>23 pairs</a:t>
            </a:r>
            <a:r>
              <a:rPr lang="en-GB" sz="2400"/>
              <a:t> (or 46 single) chromosomes.</a:t>
            </a:r>
          </a:p>
        </p:txBody>
      </p:sp>
      <p:sp>
        <p:nvSpPr>
          <p:cNvPr id="15373" name="Text Box 13"/>
          <p:cNvSpPr txBox="1">
            <a:spLocks noChangeArrowheads="1"/>
          </p:cNvSpPr>
          <p:nvPr/>
        </p:nvSpPr>
        <p:spPr bwMode="auto">
          <a:xfrm>
            <a:off x="6156325" y="5300663"/>
            <a:ext cx="2665413" cy="1196975"/>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…except for the </a:t>
            </a:r>
            <a:r>
              <a:rPr lang="en-GB" sz="2400" b="1">
                <a:solidFill>
                  <a:srgbClr val="FF0000"/>
                </a:solidFill>
              </a:rPr>
              <a:t>sex cells</a:t>
            </a:r>
            <a:r>
              <a:rPr lang="en-GB" sz="2400"/>
              <a:t> (egg and sperm)</a:t>
            </a:r>
          </a:p>
        </p:txBody>
      </p:sp>
      <p:sp>
        <p:nvSpPr>
          <p:cNvPr id="15374" name="Text Box 14"/>
          <p:cNvSpPr txBox="1">
            <a:spLocks noChangeArrowheads="1"/>
          </p:cNvSpPr>
          <p:nvPr/>
        </p:nvSpPr>
        <p:spPr bwMode="auto">
          <a:xfrm>
            <a:off x="3203575" y="5438775"/>
            <a:ext cx="2665413" cy="1196975"/>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a:t>Chromosomes are found in </a:t>
            </a:r>
            <a:r>
              <a:rPr lang="en-GB" sz="2400" b="1">
                <a:solidFill>
                  <a:srgbClr val="FF0000"/>
                </a:solidFill>
              </a:rPr>
              <a:t>pairs</a:t>
            </a:r>
            <a:r>
              <a:rPr lang="en-GB" sz="2400"/>
              <a:t> in most cells…</a:t>
            </a:r>
            <a:endParaRPr lang="en-GB" sz="2400" b="1">
              <a:solidFill>
                <a:srgbClr val="FF0000"/>
              </a:solidFill>
            </a:endParaRPr>
          </a:p>
        </p:txBody>
      </p:sp>
      <p:sp>
        <p:nvSpPr>
          <p:cNvPr id="15375" name="Text Box 15"/>
          <p:cNvSpPr txBox="1">
            <a:spLocks noChangeArrowheads="1"/>
          </p:cNvSpPr>
          <p:nvPr/>
        </p:nvSpPr>
        <p:spPr bwMode="auto">
          <a:xfrm>
            <a:off x="6156325" y="5294313"/>
            <a:ext cx="2665413" cy="1196975"/>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a:t>…except for the </a:t>
            </a:r>
            <a:r>
              <a:rPr lang="en-GB" sz="2400" b="1">
                <a:solidFill>
                  <a:srgbClr val="FF0000"/>
                </a:solidFill>
              </a:rPr>
              <a:t>sex cells</a:t>
            </a:r>
            <a:r>
              <a:rPr lang="en-GB" sz="2400"/>
              <a:t> (egg and sperm)</a:t>
            </a:r>
          </a:p>
        </p:txBody>
      </p:sp>
      <p:sp>
        <p:nvSpPr>
          <p:cNvPr id="15376" name="Text Box 16"/>
          <p:cNvSpPr txBox="1">
            <a:spLocks noChangeArrowheads="1"/>
          </p:cNvSpPr>
          <p:nvPr/>
        </p:nvSpPr>
        <p:spPr bwMode="auto">
          <a:xfrm>
            <a:off x="5940425" y="3854450"/>
            <a:ext cx="2665413" cy="1196975"/>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a:t>A </a:t>
            </a:r>
            <a:r>
              <a:rPr lang="en-GB" sz="2400" b="1">
                <a:solidFill>
                  <a:srgbClr val="FF0000"/>
                </a:solidFill>
              </a:rPr>
              <a:t>gene</a:t>
            </a:r>
            <a:r>
              <a:rPr lang="en-GB" sz="2400" b="1"/>
              <a:t> </a:t>
            </a:r>
            <a:r>
              <a:rPr lang="en-GB" sz="2400"/>
              <a:t>is a short section of the chromosome</a:t>
            </a:r>
          </a:p>
        </p:txBody>
      </p:sp>
      <p:sp>
        <p:nvSpPr>
          <p:cNvPr id="15377" name="Text Box 17"/>
          <p:cNvSpPr txBox="1">
            <a:spLocks noChangeArrowheads="1"/>
          </p:cNvSpPr>
          <p:nvPr/>
        </p:nvSpPr>
        <p:spPr bwMode="auto">
          <a:xfrm>
            <a:off x="3995738" y="2708275"/>
            <a:ext cx="4464050" cy="831850"/>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Each gene </a:t>
            </a:r>
            <a:r>
              <a:rPr lang="en-GB" sz="2400" b="1">
                <a:solidFill>
                  <a:srgbClr val="FF0000"/>
                </a:solidFill>
              </a:rPr>
              <a:t>controls</a:t>
            </a:r>
            <a:r>
              <a:rPr lang="en-GB" sz="2400"/>
              <a:t> a different feature (e.g. eye colour)</a:t>
            </a:r>
          </a:p>
        </p:txBody>
      </p:sp>
      <p:sp>
        <p:nvSpPr>
          <p:cNvPr id="15378" name="Text Box 18"/>
          <p:cNvSpPr txBox="1">
            <a:spLocks noChangeArrowheads="1"/>
          </p:cNvSpPr>
          <p:nvPr/>
        </p:nvSpPr>
        <p:spPr bwMode="auto">
          <a:xfrm>
            <a:off x="3995738" y="2708275"/>
            <a:ext cx="4464050" cy="831850"/>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a:t>Each gene </a:t>
            </a:r>
            <a:r>
              <a:rPr lang="en-GB" sz="2400" b="1">
                <a:solidFill>
                  <a:srgbClr val="FF0000"/>
                </a:solidFill>
              </a:rPr>
              <a:t>controls</a:t>
            </a:r>
            <a:r>
              <a:rPr lang="en-GB" sz="2400"/>
              <a:t> a different feature (e.g. eye colour)</a:t>
            </a:r>
          </a:p>
        </p:txBody>
      </p:sp>
      <p:sp>
        <p:nvSpPr>
          <p:cNvPr id="15379" name="Text Box 19"/>
          <p:cNvSpPr txBox="1">
            <a:spLocks noChangeArrowheads="1"/>
          </p:cNvSpPr>
          <p:nvPr/>
        </p:nvSpPr>
        <p:spPr bwMode="auto">
          <a:xfrm>
            <a:off x="5003800" y="1295400"/>
            <a:ext cx="2665413" cy="1196975"/>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Different forms of the same gene are called </a:t>
            </a:r>
            <a:r>
              <a:rPr lang="en-GB" sz="2400" b="1">
                <a:solidFill>
                  <a:srgbClr val="FF0000"/>
                </a:solidFill>
              </a:rPr>
              <a:t>alleles</a:t>
            </a:r>
          </a:p>
        </p:txBody>
      </p:sp>
      <p:sp>
        <p:nvSpPr>
          <p:cNvPr id="15380" name="Text Box 20"/>
          <p:cNvSpPr txBox="1">
            <a:spLocks noChangeArrowheads="1"/>
          </p:cNvSpPr>
          <p:nvPr/>
        </p:nvSpPr>
        <p:spPr bwMode="auto">
          <a:xfrm>
            <a:off x="5003800" y="1295400"/>
            <a:ext cx="2665413" cy="1196975"/>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en-GB" sz="2400"/>
              <a:t>Different forms of the same gene are called </a:t>
            </a:r>
            <a:r>
              <a:rPr lang="en-GB" sz="2400" b="1">
                <a:solidFill>
                  <a:srgbClr val="FF0000"/>
                </a:solidFill>
              </a:rPr>
              <a:t>alleles</a:t>
            </a:r>
          </a:p>
        </p:txBody>
      </p:sp>
      <p:sp>
        <p:nvSpPr>
          <p:cNvPr id="15381" name="Text Box 21"/>
          <p:cNvSpPr txBox="1">
            <a:spLocks noChangeArrowheads="1"/>
          </p:cNvSpPr>
          <p:nvPr/>
        </p:nvSpPr>
        <p:spPr bwMode="auto">
          <a:xfrm>
            <a:off x="250825" y="5229225"/>
            <a:ext cx="2665413" cy="1196975"/>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b="1">
                <a:solidFill>
                  <a:srgbClr val="FF0000"/>
                </a:solidFill>
              </a:rPr>
              <a:t>Chromosomes </a:t>
            </a:r>
            <a:r>
              <a:rPr lang="en-GB" sz="2400"/>
              <a:t>are found in the nucleus</a:t>
            </a:r>
          </a:p>
        </p:txBody>
      </p:sp>
      <p:sp>
        <p:nvSpPr>
          <p:cNvPr id="15382" name="Text Box 22"/>
          <p:cNvSpPr txBox="1">
            <a:spLocks noChangeArrowheads="1"/>
          </p:cNvSpPr>
          <p:nvPr/>
        </p:nvSpPr>
        <p:spPr bwMode="auto">
          <a:xfrm>
            <a:off x="2987675" y="3789363"/>
            <a:ext cx="2665413" cy="1196975"/>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a:t>We have </a:t>
            </a:r>
            <a:r>
              <a:rPr lang="en-GB" sz="2400" b="1">
                <a:solidFill>
                  <a:srgbClr val="FF0000"/>
                </a:solidFill>
              </a:rPr>
              <a:t>23 pairs</a:t>
            </a:r>
            <a:r>
              <a:rPr lang="en-GB" sz="2400"/>
              <a:t> (or 46 single) chromosomes.</a:t>
            </a:r>
          </a:p>
        </p:txBody>
      </p:sp>
      <p:sp>
        <p:nvSpPr>
          <p:cNvPr id="15383" name="Text Box 23"/>
          <p:cNvSpPr txBox="1">
            <a:spLocks noChangeArrowheads="1"/>
          </p:cNvSpPr>
          <p:nvPr/>
        </p:nvSpPr>
        <p:spPr bwMode="auto">
          <a:xfrm>
            <a:off x="3203575" y="5445125"/>
            <a:ext cx="2665413" cy="1196975"/>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a:t>Chromosomes are found in </a:t>
            </a:r>
            <a:r>
              <a:rPr lang="en-GB" sz="2400" b="1">
                <a:solidFill>
                  <a:srgbClr val="FF0000"/>
                </a:solidFill>
              </a:rPr>
              <a:t>pairs</a:t>
            </a:r>
            <a:r>
              <a:rPr lang="en-GB" sz="2400"/>
              <a:t> in most cells…</a:t>
            </a:r>
            <a:endParaRPr lang="en-GB" sz="2400" b="1">
              <a:solidFill>
                <a:srgbClr val="FF0000"/>
              </a:solidFill>
            </a:endParaRPr>
          </a:p>
        </p:txBody>
      </p:sp>
      <p:sp>
        <p:nvSpPr>
          <p:cNvPr id="15384" name="Text Box 24"/>
          <p:cNvSpPr txBox="1">
            <a:spLocks noChangeArrowheads="1"/>
          </p:cNvSpPr>
          <p:nvPr/>
        </p:nvSpPr>
        <p:spPr bwMode="auto">
          <a:xfrm>
            <a:off x="6156325" y="5300663"/>
            <a:ext cx="2665413" cy="1196975"/>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a:t>…except for the </a:t>
            </a:r>
            <a:r>
              <a:rPr lang="en-GB" sz="2400" b="1">
                <a:solidFill>
                  <a:srgbClr val="FF0000"/>
                </a:solidFill>
              </a:rPr>
              <a:t>sex cells</a:t>
            </a:r>
            <a:r>
              <a:rPr lang="en-GB" sz="2400"/>
              <a:t> (egg and sperm)</a:t>
            </a:r>
          </a:p>
        </p:txBody>
      </p:sp>
      <p:sp>
        <p:nvSpPr>
          <p:cNvPr id="15385" name="Text Box 25"/>
          <p:cNvSpPr txBox="1">
            <a:spLocks noChangeArrowheads="1"/>
          </p:cNvSpPr>
          <p:nvPr/>
        </p:nvSpPr>
        <p:spPr bwMode="auto">
          <a:xfrm>
            <a:off x="5940425" y="3860800"/>
            <a:ext cx="2665413" cy="1196975"/>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a:t>A </a:t>
            </a:r>
            <a:r>
              <a:rPr lang="en-GB" sz="2400" b="1">
                <a:solidFill>
                  <a:srgbClr val="FF0000"/>
                </a:solidFill>
              </a:rPr>
              <a:t>gene</a:t>
            </a:r>
            <a:r>
              <a:rPr lang="en-GB" sz="2400" b="1"/>
              <a:t> </a:t>
            </a:r>
            <a:r>
              <a:rPr lang="en-GB" sz="2400"/>
              <a:t>is a short section of the chromosome</a:t>
            </a:r>
          </a:p>
        </p:txBody>
      </p:sp>
      <p:sp>
        <p:nvSpPr>
          <p:cNvPr id="15386" name="Text Box 26"/>
          <p:cNvSpPr txBox="1">
            <a:spLocks noChangeArrowheads="1"/>
          </p:cNvSpPr>
          <p:nvPr/>
        </p:nvSpPr>
        <p:spPr bwMode="auto">
          <a:xfrm>
            <a:off x="3995738" y="2708275"/>
            <a:ext cx="4464050" cy="831850"/>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a:t>Each gene </a:t>
            </a:r>
            <a:r>
              <a:rPr lang="en-GB" sz="2400" b="1">
                <a:solidFill>
                  <a:srgbClr val="FF0000"/>
                </a:solidFill>
              </a:rPr>
              <a:t>controls</a:t>
            </a:r>
            <a:r>
              <a:rPr lang="en-GB" sz="2400"/>
              <a:t> a different feature (e.g. eye colour)</a:t>
            </a:r>
          </a:p>
        </p:txBody>
      </p:sp>
      <p:sp>
        <p:nvSpPr>
          <p:cNvPr id="15387" name="Text Box 27"/>
          <p:cNvSpPr txBox="1">
            <a:spLocks noChangeArrowheads="1"/>
          </p:cNvSpPr>
          <p:nvPr/>
        </p:nvSpPr>
        <p:spPr bwMode="auto">
          <a:xfrm>
            <a:off x="5003800" y="1295400"/>
            <a:ext cx="2665413" cy="1196975"/>
          </a:xfrm>
          <a:prstGeom prst="rect">
            <a:avLst/>
          </a:prstGeom>
          <a:solidFill>
            <a:srgbClr val="00FFFF"/>
          </a:solidFill>
          <a:ln w="9525">
            <a:solidFill>
              <a:schemeClr val="tx1"/>
            </a:solidFill>
            <a:miter lim="800000"/>
            <a:headEnd/>
            <a:tailEnd/>
          </a:ln>
          <a:effectLst/>
        </p:spPr>
        <p:txBody>
          <a:bodyPr>
            <a:spAutoFit/>
          </a:bodyPr>
          <a:lstStyle/>
          <a:p>
            <a:pPr algn="ctr">
              <a:spcBef>
                <a:spcPct val="50000"/>
              </a:spcBef>
            </a:pPr>
            <a:r>
              <a:rPr lang="en-GB" sz="2400"/>
              <a:t>Different forms of the same gene are called </a:t>
            </a:r>
            <a:r>
              <a:rPr lang="en-GB" sz="2400" b="1">
                <a:solidFill>
                  <a:srgbClr val="FF0000"/>
                </a:solidFill>
              </a:rPr>
              <a:t>alleles</a:t>
            </a:r>
          </a:p>
        </p:txBody>
      </p:sp>
      <p:pic>
        <p:nvPicPr>
          <p:cNvPr id="15388" name="Picture 28"/>
          <p:cNvPicPr>
            <a:picLocks noChangeAspect="1" noChangeArrowheads="1"/>
          </p:cNvPicPr>
          <p:nvPr/>
        </p:nvPicPr>
        <p:blipFill>
          <a:blip r:embed="rId3" cstate="print"/>
          <a:srcRect/>
          <a:stretch>
            <a:fillRect/>
          </a:stretch>
        </p:blipFill>
        <p:spPr bwMode="auto">
          <a:xfrm>
            <a:off x="107950" y="4724400"/>
            <a:ext cx="1223963" cy="265113"/>
          </a:xfrm>
          <a:prstGeom prst="rect">
            <a:avLst/>
          </a:prstGeom>
          <a:noFill/>
        </p:spPr>
      </p:pic>
      <p:pic>
        <p:nvPicPr>
          <p:cNvPr id="15389" name="Picture 29"/>
          <p:cNvPicPr>
            <a:picLocks noChangeAspect="1" noChangeArrowheads="1"/>
          </p:cNvPicPr>
          <p:nvPr/>
        </p:nvPicPr>
        <p:blipFill>
          <a:blip r:embed="rId4" cstate="print"/>
          <a:srcRect/>
          <a:stretch>
            <a:fillRect/>
          </a:stretch>
        </p:blipFill>
        <p:spPr bwMode="auto">
          <a:xfrm>
            <a:off x="7956550" y="188913"/>
            <a:ext cx="962025" cy="771525"/>
          </a:xfrm>
          <a:prstGeom prst="rect">
            <a:avLst/>
          </a:prstGeom>
          <a:noFill/>
        </p:spPr>
      </p:pic>
      <p:pic>
        <p:nvPicPr>
          <p:cNvPr id="15390" name="Picture 30"/>
          <p:cNvPicPr>
            <a:picLocks noChangeAspect="1" noChangeArrowheads="1"/>
          </p:cNvPicPr>
          <p:nvPr/>
        </p:nvPicPr>
        <p:blipFill>
          <a:blip r:embed="rId5" cstate="print"/>
          <a:srcRect/>
          <a:stretch>
            <a:fillRect/>
          </a:stretch>
        </p:blipFill>
        <p:spPr bwMode="auto">
          <a:xfrm>
            <a:off x="7885113" y="1341438"/>
            <a:ext cx="1162050" cy="628650"/>
          </a:xfrm>
          <a:prstGeom prst="rect">
            <a:avLst/>
          </a:prstGeom>
          <a:noFill/>
        </p:spPr>
      </p:pic>
      <p:pic>
        <p:nvPicPr>
          <p:cNvPr id="15391" name="Picture 31"/>
          <p:cNvPicPr>
            <a:picLocks noChangeAspect="1" noChangeArrowheads="1"/>
          </p:cNvPicPr>
          <p:nvPr/>
        </p:nvPicPr>
        <p:blipFill>
          <a:blip r:embed="rId6" cstate="print"/>
          <a:srcRect/>
          <a:stretch>
            <a:fillRect/>
          </a:stretch>
        </p:blipFill>
        <p:spPr bwMode="auto">
          <a:xfrm>
            <a:off x="179388" y="188913"/>
            <a:ext cx="968375" cy="1511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3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39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3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3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3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3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37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37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3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38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3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3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3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38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38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67" grpId="0" animBg="1"/>
      <p:bldP spid="15369" grpId="0" animBg="1"/>
      <p:bldP spid="15370" grpId="0" animBg="1"/>
      <p:bldP spid="15371" grpId="0" animBg="1"/>
      <p:bldP spid="15372" grpId="0" animBg="1"/>
      <p:bldP spid="15373" grpId="0" animBg="1"/>
      <p:bldP spid="15374" grpId="0" animBg="1"/>
      <p:bldP spid="15375" grpId="0" animBg="1"/>
      <p:bldP spid="15376" grpId="0" animBg="1"/>
      <p:bldP spid="15377" grpId="0" animBg="1"/>
      <p:bldP spid="15378" grpId="0" animBg="1"/>
      <p:bldP spid="15379" grpId="0" animBg="1"/>
      <p:bldP spid="15380" grpId="0" animBg="1"/>
      <p:bldP spid="15381" grpId="0" animBg="1"/>
      <p:bldP spid="15382" grpId="0" animBg="1"/>
      <p:bldP spid="15383" grpId="0" animBg="1"/>
      <p:bldP spid="15384" grpId="0" animBg="1"/>
      <p:bldP spid="15385" grpId="0" animBg="1"/>
      <p:bldP spid="15386" grpId="0" animBg="1"/>
      <p:bldP spid="1538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4450"/>
            <a:ext cx="8229600" cy="1143000"/>
          </a:xfrm>
        </p:spPr>
        <p:txBody>
          <a:bodyPr/>
          <a:lstStyle/>
          <a:p>
            <a:r>
              <a:rPr lang="en-GB" b="1" u="sng"/>
              <a:t>Revision of key words 2</a:t>
            </a:r>
          </a:p>
        </p:txBody>
      </p:sp>
      <p:sp>
        <p:nvSpPr>
          <p:cNvPr id="16414" name="Rectangle 30"/>
          <p:cNvSpPr>
            <a:spLocks noGrp="1" noChangeArrowheads="1"/>
          </p:cNvSpPr>
          <p:nvPr>
            <p:ph type="body" idx="1"/>
          </p:nvPr>
        </p:nvSpPr>
        <p:spPr>
          <a:xfrm>
            <a:off x="457200" y="1600200"/>
            <a:ext cx="8229600" cy="4924425"/>
          </a:xfrm>
        </p:spPr>
        <p:txBody>
          <a:bodyPr/>
          <a:lstStyle/>
          <a:p>
            <a:pPr>
              <a:spcBef>
                <a:spcPct val="50000"/>
              </a:spcBef>
            </a:pPr>
            <a:r>
              <a:rPr lang="en-GB"/>
              <a:t>For each characteristic, a child </a:t>
            </a:r>
            <a:r>
              <a:rPr lang="en-GB" b="1">
                <a:solidFill>
                  <a:srgbClr val="FF0000"/>
                </a:solidFill>
              </a:rPr>
              <a:t>inherits</a:t>
            </a:r>
            <a:r>
              <a:rPr lang="en-GB"/>
              <a:t> one allele </a:t>
            </a:r>
            <a:r>
              <a:rPr lang="en-GB" u="sng"/>
              <a:t>from the mother</a:t>
            </a:r>
            <a:r>
              <a:rPr lang="en-GB"/>
              <a:t> and one allele </a:t>
            </a:r>
            <a:r>
              <a:rPr lang="en-GB" u="sng"/>
              <a:t>from the father</a:t>
            </a:r>
            <a:r>
              <a:rPr lang="en-GB"/>
              <a:t>.</a:t>
            </a:r>
          </a:p>
          <a:p>
            <a:pPr>
              <a:spcBef>
                <a:spcPct val="50000"/>
              </a:spcBef>
            </a:pPr>
            <a:r>
              <a:rPr lang="en-GB"/>
              <a:t>This means that we have </a:t>
            </a:r>
            <a:r>
              <a:rPr lang="en-GB" b="1">
                <a:solidFill>
                  <a:srgbClr val="FF0000"/>
                </a:solidFill>
              </a:rPr>
              <a:t>two alleles</a:t>
            </a:r>
            <a:r>
              <a:rPr lang="en-GB"/>
              <a:t> for every characteristic (e.g. eye colour).</a:t>
            </a:r>
          </a:p>
          <a:p>
            <a:pPr>
              <a:spcBef>
                <a:spcPct val="50000"/>
              </a:spcBef>
            </a:pPr>
            <a:r>
              <a:rPr lang="en-GB"/>
              <a:t>The alleles in a pair can be the </a:t>
            </a:r>
            <a:r>
              <a:rPr lang="en-GB" b="1">
                <a:solidFill>
                  <a:srgbClr val="FF0000"/>
                </a:solidFill>
              </a:rPr>
              <a:t>same</a:t>
            </a:r>
            <a:r>
              <a:rPr lang="en-GB"/>
              <a:t> as each other </a:t>
            </a:r>
            <a:r>
              <a:rPr lang="en-GB" u="sng"/>
              <a:t>or</a:t>
            </a:r>
            <a:r>
              <a:rPr lang="en-GB"/>
              <a:t> </a:t>
            </a:r>
            <a:r>
              <a:rPr lang="en-GB" b="1">
                <a:solidFill>
                  <a:srgbClr val="FF0000"/>
                </a:solidFill>
              </a:rPr>
              <a:t>different</a:t>
            </a:r>
            <a:r>
              <a:rPr lang="en-GB"/>
              <a:t>.</a:t>
            </a:r>
          </a:p>
          <a:p>
            <a:pPr>
              <a:spcBef>
                <a:spcPct val="50000"/>
              </a:spcBef>
            </a:pPr>
            <a:r>
              <a:rPr lang="en-GB"/>
              <a:t>Alleles can be </a:t>
            </a:r>
            <a:r>
              <a:rPr lang="en-GB" b="1">
                <a:solidFill>
                  <a:srgbClr val="FF0000"/>
                </a:solidFill>
              </a:rPr>
              <a:t>dominant</a:t>
            </a:r>
            <a:r>
              <a:rPr lang="en-GB"/>
              <a:t> or </a:t>
            </a:r>
            <a:r>
              <a:rPr lang="en-GB" b="1">
                <a:solidFill>
                  <a:srgbClr val="FF0000"/>
                </a:solidFill>
              </a:rPr>
              <a:t>recessive</a:t>
            </a:r>
            <a:r>
              <a:rPr lang="en-GB"/>
              <a:t>.</a:t>
            </a:r>
          </a:p>
          <a:p>
            <a:pPr>
              <a:spcBef>
                <a:spcPct val="4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414">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414">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414">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1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4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4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4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4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00013"/>
            <a:ext cx="8229600" cy="1143001"/>
          </a:xfrm>
        </p:spPr>
        <p:txBody>
          <a:bodyPr/>
          <a:lstStyle/>
          <a:p>
            <a:r>
              <a:rPr lang="en-GB" b="1" u="sng"/>
              <a:t>Revision of key words 3</a:t>
            </a:r>
          </a:p>
        </p:txBody>
      </p:sp>
      <p:sp>
        <p:nvSpPr>
          <p:cNvPr id="26627" name="Rectangle 3"/>
          <p:cNvSpPr>
            <a:spLocks noGrp="1" noChangeArrowheads="1"/>
          </p:cNvSpPr>
          <p:nvPr>
            <p:ph type="body" idx="1"/>
          </p:nvPr>
        </p:nvSpPr>
        <p:spPr>
          <a:xfrm>
            <a:off x="468313" y="1844675"/>
            <a:ext cx="8229600" cy="4276725"/>
          </a:xfrm>
        </p:spPr>
        <p:txBody>
          <a:bodyPr/>
          <a:lstStyle/>
          <a:p>
            <a:pPr>
              <a:spcBef>
                <a:spcPct val="50000"/>
              </a:spcBef>
            </a:pPr>
            <a:r>
              <a:rPr lang="en-GB"/>
              <a:t>2 dominant alleles</a:t>
            </a:r>
          </a:p>
          <a:p>
            <a:pPr>
              <a:spcBef>
                <a:spcPct val="0"/>
              </a:spcBef>
              <a:buFontTx/>
              <a:buNone/>
            </a:pPr>
            <a:r>
              <a:rPr lang="en-GB"/>
              <a:t>	</a:t>
            </a:r>
            <a:r>
              <a:rPr lang="en-GB" sz="3600" b="1">
                <a:solidFill>
                  <a:srgbClr val="996633"/>
                </a:solidFill>
              </a:rPr>
              <a:t>BB</a:t>
            </a:r>
          </a:p>
          <a:p>
            <a:pPr>
              <a:spcBef>
                <a:spcPct val="100000"/>
              </a:spcBef>
            </a:pPr>
            <a:r>
              <a:rPr lang="en-GB"/>
              <a:t>2 recessive alleles</a:t>
            </a:r>
          </a:p>
          <a:p>
            <a:pPr>
              <a:spcBef>
                <a:spcPct val="0"/>
              </a:spcBef>
              <a:buFontTx/>
              <a:buNone/>
            </a:pPr>
            <a:r>
              <a:rPr lang="en-GB"/>
              <a:t>	</a:t>
            </a:r>
            <a:r>
              <a:rPr lang="en-GB" sz="3600" b="1">
                <a:solidFill>
                  <a:srgbClr val="0000FF"/>
                </a:solidFill>
              </a:rPr>
              <a:t>bb</a:t>
            </a:r>
            <a:endParaRPr lang="en-GB">
              <a:solidFill>
                <a:srgbClr val="0000FF"/>
              </a:solidFill>
            </a:endParaRPr>
          </a:p>
          <a:p>
            <a:pPr>
              <a:spcBef>
                <a:spcPct val="100000"/>
              </a:spcBef>
            </a:pPr>
            <a:r>
              <a:rPr lang="en-GB"/>
              <a:t>1 dominant and 1 recessive allele</a:t>
            </a:r>
          </a:p>
          <a:p>
            <a:pPr>
              <a:spcBef>
                <a:spcPct val="0"/>
              </a:spcBef>
              <a:buFontTx/>
              <a:buNone/>
            </a:pPr>
            <a:r>
              <a:rPr lang="en-GB"/>
              <a:t>	</a:t>
            </a:r>
            <a:r>
              <a:rPr lang="en-GB" sz="3600" b="1">
                <a:solidFill>
                  <a:srgbClr val="996633"/>
                </a:solidFill>
              </a:rPr>
              <a:t>B</a:t>
            </a:r>
            <a:r>
              <a:rPr lang="en-GB" sz="3600" b="1">
                <a:solidFill>
                  <a:srgbClr val="0000FF"/>
                </a:solidFill>
              </a:rPr>
              <a:t>b</a:t>
            </a:r>
            <a:endParaRPr lang="en-GB"/>
          </a:p>
        </p:txBody>
      </p:sp>
      <p:sp>
        <p:nvSpPr>
          <p:cNvPr id="26628" name="Text Box 4"/>
          <p:cNvSpPr txBox="1">
            <a:spLocks noChangeArrowheads="1"/>
          </p:cNvSpPr>
          <p:nvPr/>
        </p:nvSpPr>
        <p:spPr bwMode="auto">
          <a:xfrm>
            <a:off x="179388" y="908050"/>
            <a:ext cx="2447925" cy="831850"/>
          </a:xfrm>
          <a:prstGeom prst="rect">
            <a:avLst/>
          </a:prstGeom>
          <a:solidFill>
            <a:srgbClr val="C0C0C0"/>
          </a:solidFill>
          <a:ln w="9525">
            <a:solidFill>
              <a:schemeClr val="tx1"/>
            </a:solidFill>
            <a:miter lim="800000"/>
            <a:headEnd/>
            <a:tailEnd/>
          </a:ln>
          <a:effectLst/>
        </p:spPr>
        <p:txBody>
          <a:bodyPr>
            <a:spAutoFit/>
          </a:bodyPr>
          <a:lstStyle/>
          <a:p>
            <a:r>
              <a:rPr lang="en-GB" sz="2400" b="1">
                <a:solidFill>
                  <a:srgbClr val="996633"/>
                </a:solidFill>
              </a:rPr>
              <a:t>B</a:t>
            </a:r>
            <a:r>
              <a:rPr lang="en-GB"/>
              <a:t> = brown eye allele</a:t>
            </a:r>
          </a:p>
          <a:p>
            <a:r>
              <a:rPr lang="en-GB" sz="2400" b="1">
                <a:solidFill>
                  <a:srgbClr val="0000FF"/>
                </a:solidFill>
              </a:rPr>
              <a:t>b </a:t>
            </a:r>
            <a:r>
              <a:rPr lang="en-GB"/>
              <a:t>= blue eye allele</a:t>
            </a:r>
          </a:p>
        </p:txBody>
      </p:sp>
      <p:sp>
        <p:nvSpPr>
          <p:cNvPr id="26629" name="Text Box 5"/>
          <p:cNvSpPr txBox="1">
            <a:spLocks noChangeArrowheads="1"/>
          </p:cNvSpPr>
          <p:nvPr/>
        </p:nvSpPr>
        <p:spPr bwMode="auto">
          <a:xfrm>
            <a:off x="4500563" y="1557338"/>
            <a:ext cx="4464050" cy="1225550"/>
          </a:xfrm>
          <a:prstGeom prst="rect">
            <a:avLst/>
          </a:prstGeom>
          <a:solidFill>
            <a:srgbClr val="FFFF00"/>
          </a:solidFill>
          <a:ln w="38100">
            <a:solidFill>
              <a:srgbClr val="FF0000"/>
            </a:solidFill>
            <a:miter lim="800000"/>
            <a:headEnd/>
            <a:tailEnd/>
          </a:ln>
          <a:effectLst/>
        </p:spPr>
        <p:txBody>
          <a:bodyPr>
            <a:spAutoFit/>
          </a:bodyPr>
          <a:lstStyle/>
          <a:p>
            <a:pPr algn="ctr"/>
            <a:r>
              <a:rPr lang="en-GB" sz="2400" b="1"/>
              <a:t>There are only dominant brown eye alleles so the child will have brown eyes.</a:t>
            </a:r>
            <a:endParaRPr lang="en-GB"/>
          </a:p>
        </p:txBody>
      </p:sp>
      <p:sp>
        <p:nvSpPr>
          <p:cNvPr id="26630" name="Text Box 6"/>
          <p:cNvSpPr txBox="1">
            <a:spLocks noChangeArrowheads="1"/>
          </p:cNvSpPr>
          <p:nvPr/>
        </p:nvSpPr>
        <p:spPr bwMode="auto">
          <a:xfrm>
            <a:off x="4500563" y="3141663"/>
            <a:ext cx="4464050" cy="1225550"/>
          </a:xfrm>
          <a:prstGeom prst="rect">
            <a:avLst/>
          </a:prstGeom>
          <a:solidFill>
            <a:srgbClr val="FFFF00"/>
          </a:solidFill>
          <a:ln w="38100">
            <a:solidFill>
              <a:srgbClr val="FF0000"/>
            </a:solidFill>
            <a:miter lim="800000"/>
            <a:headEnd/>
            <a:tailEnd/>
          </a:ln>
          <a:effectLst/>
        </p:spPr>
        <p:txBody>
          <a:bodyPr>
            <a:spAutoFit/>
          </a:bodyPr>
          <a:lstStyle/>
          <a:p>
            <a:pPr algn="ctr"/>
            <a:r>
              <a:rPr lang="en-GB" sz="2400" b="1"/>
              <a:t>There are only recessive blue eye alleles so the child will have blue eyes.</a:t>
            </a:r>
            <a:endParaRPr lang="en-GB"/>
          </a:p>
        </p:txBody>
      </p:sp>
      <p:sp>
        <p:nvSpPr>
          <p:cNvPr id="26631" name="Text Box 7"/>
          <p:cNvSpPr txBox="1">
            <a:spLocks noChangeArrowheads="1"/>
          </p:cNvSpPr>
          <p:nvPr/>
        </p:nvSpPr>
        <p:spPr bwMode="auto">
          <a:xfrm>
            <a:off x="4500563" y="5373688"/>
            <a:ext cx="4464050" cy="1225550"/>
          </a:xfrm>
          <a:prstGeom prst="rect">
            <a:avLst/>
          </a:prstGeom>
          <a:solidFill>
            <a:srgbClr val="FFFF00"/>
          </a:solidFill>
          <a:ln w="38100">
            <a:solidFill>
              <a:srgbClr val="FF0000"/>
            </a:solidFill>
            <a:miter lim="800000"/>
            <a:headEnd/>
            <a:tailEnd/>
          </a:ln>
          <a:effectLst/>
        </p:spPr>
        <p:txBody>
          <a:bodyPr>
            <a:spAutoFit/>
          </a:bodyPr>
          <a:lstStyle/>
          <a:p>
            <a:pPr algn="ctr"/>
            <a:r>
              <a:rPr lang="en-GB" sz="2400" b="1"/>
              <a:t>The dominant brown eye allele ‘wins’ so the child will have brown eyes.</a:t>
            </a:r>
            <a:endParaRPr lang="en-GB"/>
          </a:p>
        </p:txBody>
      </p:sp>
      <p:sp>
        <p:nvSpPr>
          <p:cNvPr id="26632" name="Text Box 8"/>
          <p:cNvSpPr txBox="1">
            <a:spLocks noChangeArrowheads="1"/>
          </p:cNvSpPr>
          <p:nvPr/>
        </p:nvSpPr>
        <p:spPr bwMode="auto">
          <a:xfrm>
            <a:off x="4500563" y="1557338"/>
            <a:ext cx="4464050" cy="1225550"/>
          </a:xfrm>
          <a:prstGeom prst="rect">
            <a:avLst/>
          </a:prstGeom>
          <a:solidFill>
            <a:schemeClr val="bg1"/>
          </a:solidFill>
          <a:ln w="38100">
            <a:solidFill>
              <a:schemeClr val="tx1"/>
            </a:solidFill>
            <a:miter lim="800000"/>
            <a:headEnd/>
            <a:tailEnd/>
          </a:ln>
          <a:effectLst/>
        </p:spPr>
        <p:txBody>
          <a:bodyPr>
            <a:spAutoFit/>
          </a:bodyPr>
          <a:lstStyle/>
          <a:p>
            <a:pPr algn="ctr"/>
            <a:r>
              <a:rPr lang="en-GB" sz="2400" b="1"/>
              <a:t>There are only dominant brown eye alleles so the child will have brown eyes.</a:t>
            </a:r>
            <a:endParaRPr lang="en-GB"/>
          </a:p>
        </p:txBody>
      </p:sp>
      <p:sp>
        <p:nvSpPr>
          <p:cNvPr id="26633" name="Text Box 9"/>
          <p:cNvSpPr txBox="1">
            <a:spLocks noChangeArrowheads="1"/>
          </p:cNvSpPr>
          <p:nvPr/>
        </p:nvSpPr>
        <p:spPr bwMode="auto">
          <a:xfrm>
            <a:off x="4500563" y="3141663"/>
            <a:ext cx="4464050" cy="1225550"/>
          </a:xfrm>
          <a:prstGeom prst="rect">
            <a:avLst/>
          </a:prstGeom>
          <a:solidFill>
            <a:schemeClr val="bg1"/>
          </a:solidFill>
          <a:ln w="38100">
            <a:solidFill>
              <a:schemeClr val="tx1"/>
            </a:solidFill>
            <a:miter lim="800000"/>
            <a:headEnd/>
            <a:tailEnd/>
          </a:ln>
          <a:effectLst/>
        </p:spPr>
        <p:txBody>
          <a:bodyPr>
            <a:spAutoFit/>
          </a:bodyPr>
          <a:lstStyle/>
          <a:p>
            <a:pPr algn="ctr"/>
            <a:r>
              <a:rPr lang="en-GB" sz="2400" b="1"/>
              <a:t>There are only recessive blue eye alleles so the child will have blue eyes.</a:t>
            </a:r>
            <a:endParaRPr lang="en-GB"/>
          </a:p>
        </p:txBody>
      </p:sp>
      <p:sp>
        <p:nvSpPr>
          <p:cNvPr id="26634" name="Text Box 10"/>
          <p:cNvSpPr txBox="1">
            <a:spLocks noChangeArrowheads="1"/>
          </p:cNvSpPr>
          <p:nvPr/>
        </p:nvSpPr>
        <p:spPr bwMode="auto">
          <a:xfrm>
            <a:off x="4500563" y="5373688"/>
            <a:ext cx="4464050" cy="1225550"/>
          </a:xfrm>
          <a:prstGeom prst="rect">
            <a:avLst/>
          </a:prstGeom>
          <a:solidFill>
            <a:schemeClr val="bg1"/>
          </a:solidFill>
          <a:ln w="38100">
            <a:solidFill>
              <a:schemeClr val="tx1"/>
            </a:solidFill>
            <a:miter lim="800000"/>
            <a:headEnd/>
            <a:tailEnd/>
          </a:ln>
          <a:effectLst/>
        </p:spPr>
        <p:txBody>
          <a:bodyPr>
            <a:spAutoFit/>
          </a:bodyPr>
          <a:lstStyle/>
          <a:p>
            <a:pPr algn="ctr"/>
            <a:r>
              <a:rPr lang="en-GB" sz="2400" b="1"/>
              <a:t>The dominant brown eye allele ‘wins’ so the child will have brown eyes.</a:t>
            </a:r>
            <a:endParaRPr lang="en-GB"/>
          </a:p>
        </p:txBody>
      </p:sp>
      <p:sp>
        <p:nvSpPr>
          <p:cNvPr id="26635" name="Text Box 11"/>
          <p:cNvSpPr txBox="1">
            <a:spLocks noChangeArrowheads="1"/>
          </p:cNvSpPr>
          <p:nvPr/>
        </p:nvSpPr>
        <p:spPr bwMode="auto">
          <a:xfrm>
            <a:off x="4500563" y="1557338"/>
            <a:ext cx="4464050" cy="1225550"/>
          </a:xfrm>
          <a:prstGeom prst="rect">
            <a:avLst/>
          </a:prstGeom>
          <a:solidFill>
            <a:srgbClr val="00FFFF"/>
          </a:solidFill>
          <a:ln w="38100">
            <a:solidFill>
              <a:schemeClr val="tx1"/>
            </a:solidFill>
            <a:miter lim="800000"/>
            <a:headEnd/>
            <a:tailEnd/>
          </a:ln>
          <a:effectLst/>
        </p:spPr>
        <p:txBody>
          <a:bodyPr>
            <a:spAutoFit/>
          </a:bodyPr>
          <a:lstStyle/>
          <a:p>
            <a:pPr algn="ctr"/>
            <a:r>
              <a:rPr lang="en-GB" sz="2400" b="1"/>
              <a:t>There are only dominant brown eye alleles so the child will have brown eyes.</a:t>
            </a:r>
            <a:endParaRPr lang="en-GB"/>
          </a:p>
        </p:txBody>
      </p:sp>
      <p:sp>
        <p:nvSpPr>
          <p:cNvPr id="26636" name="Text Box 12"/>
          <p:cNvSpPr txBox="1">
            <a:spLocks noChangeArrowheads="1"/>
          </p:cNvSpPr>
          <p:nvPr/>
        </p:nvSpPr>
        <p:spPr bwMode="auto">
          <a:xfrm>
            <a:off x="4500563" y="3141663"/>
            <a:ext cx="4464050" cy="1225550"/>
          </a:xfrm>
          <a:prstGeom prst="rect">
            <a:avLst/>
          </a:prstGeom>
          <a:solidFill>
            <a:srgbClr val="00FFFF"/>
          </a:solidFill>
          <a:ln w="38100">
            <a:solidFill>
              <a:schemeClr val="tx1"/>
            </a:solidFill>
            <a:miter lim="800000"/>
            <a:headEnd/>
            <a:tailEnd/>
          </a:ln>
          <a:effectLst/>
        </p:spPr>
        <p:txBody>
          <a:bodyPr>
            <a:spAutoFit/>
          </a:bodyPr>
          <a:lstStyle/>
          <a:p>
            <a:pPr algn="ctr"/>
            <a:r>
              <a:rPr lang="en-GB" sz="2400" b="1"/>
              <a:t>There are only recessive blue eye alleles so the child will have blue eyes.</a:t>
            </a:r>
            <a:endParaRPr lang="en-GB"/>
          </a:p>
        </p:txBody>
      </p:sp>
      <p:sp>
        <p:nvSpPr>
          <p:cNvPr id="26637" name="Text Box 13"/>
          <p:cNvSpPr txBox="1">
            <a:spLocks noChangeArrowheads="1"/>
          </p:cNvSpPr>
          <p:nvPr/>
        </p:nvSpPr>
        <p:spPr bwMode="auto">
          <a:xfrm>
            <a:off x="4500563" y="5373688"/>
            <a:ext cx="4464050" cy="1225550"/>
          </a:xfrm>
          <a:prstGeom prst="rect">
            <a:avLst/>
          </a:prstGeom>
          <a:solidFill>
            <a:srgbClr val="00FFFF"/>
          </a:solidFill>
          <a:ln w="38100">
            <a:solidFill>
              <a:schemeClr val="tx1"/>
            </a:solidFill>
            <a:miter lim="800000"/>
            <a:headEnd/>
            <a:tailEnd/>
          </a:ln>
          <a:effectLst/>
        </p:spPr>
        <p:txBody>
          <a:bodyPr>
            <a:spAutoFit/>
          </a:bodyPr>
          <a:lstStyle/>
          <a:p>
            <a:pPr algn="ctr"/>
            <a:r>
              <a:rPr lang="en-GB" sz="2400" b="1"/>
              <a:t>The dominant brown eye allele ‘wins’ so the child will have brown eyes.</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6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2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627">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6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6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6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6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29" grpId="0" animBg="1"/>
      <p:bldP spid="26630" grpId="0" animBg="1"/>
      <p:bldP spid="26631" grpId="0" animBg="1"/>
      <p:bldP spid="26632" grpId="0" animBg="1"/>
      <p:bldP spid="26633" grpId="0" animBg="1"/>
      <p:bldP spid="26634" grpId="0" animBg="1"/>
      <p:bldP spid="26635" grpId="0" animBg="1"/>
      <p:bldP spid="26636" grpId="0" animBg="1"/>
      <p:bldP spid="2663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655638"/>
            <a:ext cx="9144000" cy="1143000"/>
          </a:xfrm>
          <a:noFill/>
        </p:spPr>
        <p:txBody>
          <a:bodyPr>
            <a:normAutofit fontScale="90000"/>
          </a:bodyPr>
          <a:lstStyle/>
          <a:p>
            <a:pPr>
              <a:lnSpc>
                <a:spcPct val="90000"/>
              </a:lnSpc>
            </a:pPr>
            <a:r>
              <a:rPr lang="en-GB" sz="12000" b="1">
                <a:solidFill>
                  <a:srgbClr val="9900FF"/>
                </a:solidFill>
                <a:latin typeface="Harry P" pitchFamily="2" charset="0"/>
              </a:rPr>
              <a:t>Discussion Task:</a:t>
            </a:r>
            <a:br>
              <a:rPr lang="en-GB" sz="12000" b="1">
                <a:solidFill>
                  <a:srgbClr val="9900FF"/>
                </a:solidFill>
                <a:latin typeface="Harry P" pitchFamily="2" charset="0"/>
              </a:rPr>
            </a:br>
            <a:r>
              <a:rPr lang="en-GB" sz="1000" b="1">
                <a:solidFill>
                  <a:srgbClr val="00CC00"/>
                </a:solidFill>
              </a:rPr>
              <a:t/>
            </a:r>
            <a:br>
              <a:rPr lang="en-GB" sz="1000" b="1">
                <a:solidFill>
                  <a:srgbClr val="00CC00"/>
                </a:solidFill>
              </a:rPr>
            </a:br>
            <a:endParaRPr lang="en-GB" sz="3200" b="1" i="1"/>
          </a:p>
        </p:txBody>
      </p:sp>
      <p:sp>
        <p:nvSpPr>
          <p:cNvPr id="4100" name="Text Box 4"/>
          <p:cNvSpPr txBox="1">
            <a:spLocks noChangeArrowheads="1"/>
          </p:cNvSpPr>
          <p:nvPr/>
        </p:nvSpPr>
        <p:spPr bwMode="auto">
          <a:xfrm>
            <a:off x="395288" y="3436938"/>
            <a:ext cx="8351837" cy="3160712"/>
          </a:xfrm>
          <a:prstGeom prst="rect">
            <a:avLst/>
          </a:prstGeom>
          <a:noFill/>
          <a:ln w="9525">
            <a:noFill/>
            <a:miter lim="800000"/>
            <a:headEnd/>
            <a:tailEnd/>
          </a:ln>
          <a:effectLst/>
        </p:spPr>
        <p:txBody>
          <a:bodyPr>
            <a:spAutoFit/>
          </a:bodyPr>
          <a:lstStyle/>
          <a:p>
            <a:pPr>
              <a:buFontTx/>
              <a:buChar char="•"/>
            </a:pPr>
            <a:r>
              <a:rPr lang="en-GB" sz="3200">
                <a:solidFill>
                  <a:srgbClr val="00CC00"/>
                </a:solidFill>
              </a:rPr>
              <a:t>  Harry’s parents were both wizards.</a:t>
            </a:r>
          </a:p>
          <a:p>
            <a:pPr>
              <a:spcBef>
                <a:spcPct val="30000"/>
              </a:spcBef>
              <a:buFontTx/>
              <a:buChar char="•"/>
            </a:pPr>
            <a:r>
              <a:rPr lang="en-GB" sz="3200">
                <a:solidFill>
                  <a:srgbClr val="CC0066"/>
                </a:solidFill>
              </a:rPr>
              <a:t>  Ron’s parents are both magical – and all </a:t>
            </a:r>
          </a:p>
          <a:p>
            <a:pPr>
              <a:lnSpc>
                <a:spcPct val="90000"/>
              </a:lnSpc>
            </a:pPr>
            <a:r>
              <a:rPr lang="en-GB" sz="3200">
                <a:solidFill>
                  <a:srgbClr val="CC0066"/>
                </a:solidFill>
              </a:rPr>
              <a:t>   of his brothers and sisters are witches and   </a:t>
            </a:r>
          </a:p>
          <a:p>
            <a:pPr>
              <a:lnSpc>
                <a:spcPct val="90000"/>
              </a:lnSpc>
            </a:pPr>
            <a:r>
              <a:rPr lang="en-GB" sz="3200">
                <a:solidFill>
                  <a:srgbClr val="CC0066"/>
                </a:solidFill>
              </a:rPr>
              <a:t>   wizards too. </a:t>
            </a:r>
          </a:p>
          <a:p>
            <a:pPr>
              <a:spcBef>
                <a:spcPct val="30000"/>
              </a:spcBef>
              <a:buFontTx/>
              <a:buChar char="•"/>
            </a:pPr>
            <a:r>
              <a:rPr lang="en-GB" sz="3200">
                <a:solidFill>
                  <a:srgbClr val="00CC00"/>
                </a:solidFill>
              </a:rPr>
              <a:t>  Both of Hermione’s parents are Muggles </a:t>
            </a:r>
          </a:p>
          <a:p>
            <a:pPr>
              <a:lnSpc>
                <a:spcPct val="90000"/>
              </a:lnSpc>
            </a:pPr>
            <a:r>
              <a:rPr lang="en-GB" sz="3200">
                <a:solidFill>
                  <a:srgbClr val="00CC00"/>
                </a:solidFill>
              </a:rPr>
              <a:t>   but she has still inherited magical abilities.</a:t>
            </a:r>
          </a:p>
        </p:txBody>
      </p:sp>
      <p:sp>
        <p:nvSpPr>
          <p:cNvPr id="4102" name="Text Box 6"/>
          <p:cNvSpPr txBox="1">
            <a:spLocks noChangeArrowheads="1"/>
          </p:cNvSpPr>
          <p:nvPr/>
        </p:nvSpPr>
        <p:spPr bwMode="auto">
          <a:xfrm>
            <a:off x="323850" y="1439863"/>
            <a:ext cx="8496300" cy="549275"/>
          </a:xfrm>
          <a:prstGeom prst="rect">
            <a:avLst/>
          </a:prstGeom>
          <a:noFill/>
          <a:ln w="9525">
            <a:noFill/>
            <a:miter lim="800000"/>
            <a:headEnd/>
            <a:tailEnd/>
          </a:ln>
          <a:effectLst/>
        </p:spPr>
        <p:txBody>
          <a:bodyPr>
            <a:spAutoFit/>
          </a:bodyPr>
          <a:lstStyle/>
          <a:p>
            <a:pPr algn="ctr">
              <a:spcBef>
                <a:spcPct val="50000"/>
              </a:spcBef>
            </a:pPr>
            <a:r>
              <a:rPr lang="en-GB" sz="3000" b="1" i="1">
                <a:solidFill>
                  <a:schemeClr val="tx2"/>
                </a:solidFill>
              </a:rPr>
              <a:t>Is the ‘magical allele’ </a:t>
            </a:r>
            <a:r>
              <a:rPr lang="en-GB" sz="3000" b="1" i="1" u="sng">
                <a:solidFill>
                  <a:schemeClr val="tx2"/>
                </a:solidFill>
              </a:rPr>
              <a:t>dominant</a:t>
            </a:r>
            <a:r>
              <a:rPr lang="en-GB" sz="3000" b="1" i="1">
                <a:solidFill>
                  <a:schemeClr val="tx2"/>
                </a:solidFill>
              </a:rPr>
              <a:t> or </a:t>
            </a:r>
            <a:r>
              <a:rPr lang="en-GB" sz="3000" b="1" i="1" u="sng">
                <a:solidFill>
                  <a:schemeClr val="tx2"/>
                </a:solidFill>
              </a:rPr>
              <a:t>recessive</a:t>
            </a:r>
            <a:r>
              <a:rPr lang="en-GB" sz="3000" b="1" i="1">
                <a:solidFill>
                  <a:schemeClr val="tx2"/>
                </a:solidFill>
              </a:rPr>
              <a:t>?</a:t>
            </a:r>
          </a:p>
        </p:txBody>
      </p:sp>
      <p:sp>
        <p:nvSpPr>
          <p:cNvPr id="4105" name="Text Box 9"/>
          <p:cNvSpPr txBox="1">
            <a:spLocks noChangeArrowheads="1"/>
          </p:cNvSpPr>
          <p:nvPr/>
        </p:nvSpPr>
        <p:spPr bwMode="auto">
          <a:xfrm>
            <a:off x="217488" y="2276475"/>
            <a:ext cx="8675687" cy="831850"/>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pPr>
            <a:r>
              <a:rPr lang="en-GB" sz="2400"/>
              <a:t>Discuss the following information with your partner and use it to decide whether the ‘magical allele’ is dominant or recessive.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2487</TotalTime>
  <Words>5047</Words>
  <Application>Microsoft Office PowerPoint</Application>
  <PresentationFormat>On-screen Show (4:3)</PresentationFormat>
  <Paragraphs>855</Paragraphs>
  <Slides>157</Slides>
  <Notes>42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157</vt:i4>
      </vt:variant>
    </vt:vector>
  </HeadingPairs>
  <TitlesOfParts>
    <vt:vector size="167" baseType="lpstr">
      <vt:lpstr>Andy</vt:lpstr>
      <vt:lpstr>Arial</vt:lpstr>
      <vt:lpstr>Calibri</vt:lpstr>
      <vt:lpstr>Century Gothic</vt:lpstr>
      <vt:lpstr>Comic Sans MS</vt:lpstr>
      <vt:lpstr>Harry P</vt:lpstr>
      <vt:lpstr>Times New Roman</vt:lpstr>
      <vt:lpstr>Office Theme</vt:lpstr>
      <vt:lpstr>Bitmap Image</vt:lpstr>
      <vt:lpstr>Equation</vt:lpstr>
      <vt:lpstr>Germ or Legend (1822 – 1884)</vt:lpstr>
      <vt:lpstr>PowerPoint Presentation</vt:lpstr>
      <vt:lpstr>Inheritance</vt:lpstr>
      <vt:lpstr>Inheritance</vt:lpstr>
      <vt:lpstr>Inherited or Environmental</vt:lpstr>
      <vt:lpstr>Genes and Chromosomes</vt:lpstr>
      <vt:lpstr>Chromosomes</vt:lpstr>
      <vt:lpstr>Bit of fun - Guess the hybrid…</vt:lpstr>
      <vt:lpstr>Guess the hybrid…</vt:lpstr>
      <vt:lpstr>Guess the hybrid…</vt:lpstr>
      <vt:lpstr>Guess the hybrid…</vt:lpstr>
      <vt:lpstr>Guess the hybrid…</vt:lpstr>
      <vt:lpstr>Hybrids</vt:lpstr>
      <vt:lpstr>Genes</vt:lpstr>
      <vt:lpstr>Task:</vt:lpstr>
      <vt:lpstr>Architecture of a chromosome…</vt:lpstr>
      <vt:lpstr>Architecture of a chromosome…</vt:lpstr>
      <vt:lpstr>Alleles and phenotype</vt:lpstr>
      <vt:lpstr>Cell Division</vt:lpstr>
      <vt:lpstr>Genetics</vt:lpstr>
      <vt:lpstr>Chromosome</vt:lpstr>
      <vt:lpstr>Mendel</vt:lpstr>
      <vt:lpstr>Nucleus</vt:lpstr>
      <vt:lpstr>Testicle</vt:lpstr>
      <vt:lpstr>Homologous</vt:lpstr>
      <vt:lpstr>Dominant</vt:lpstr>
      <vt:lpstr>Recessive</vt:lpstr>
      <vt:lpstr>Allele</vt:lpstr>
      <vt:lpstr>Fertilisation</vt:lpstr>
      <vt:lpstr>PowerPoint Presentation</vt:lpstr>
      <vt:lpstr>Objectives I should be able to discuss…</vt:lpstr>
      <vt:lpstr>Anagrams</vt:lpstr>
      <vt:lpstr>Order?</vt:lpstr>
      <vt:lpstr>Answers</vt:lpstr>
      <vt:lpstr>PowerPoint Presentation</vt:lpstr>
      <vt:lpstr>      Genetic jargon revision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Mendel studied the patterns of how physical traits passed from one generation to the next using peas</vt:lpstr>
      <vt:lpstr>PowerPoint Presentation</vt:lpstr>
      <vt:lpstr>Mendel Studied The Inheritance Patterns of These Following Physical Traits in Peas</vt:lpstr>
      <vt:lpstr>Wrinkled Peas Round Peas</vt:lpstr>
      <vt:lpstr>PowerPoint Presentation</vt:lpstr>
      <vt:lpstr>PowerPoint Presentation</vt:lpstr>
      <vt:lpstr>An Example of How Traits Passed from Parent to first offspring generation</vt:lpstr>
      <vt:lpstr>PowerPoint Presentation</vt:lpstr>
      <vt:lpstr>All of the peas of the next (hybrid) generation were smooth.     Why weren’t there any wrinkled peas?   Why weren’t there any sort – of  wrinkled/sort of smooth peas?</vt:lpstr>
      <vt:lpstr>But when he allowed that first new (hybrid) generation of pea plants to self pollinate………….</vt:lpstr>
      <vt:lpstr>PowerPoint Presentation</vt:lpstr>
      <vt:lpstr>PowerPoint Presentation</vt:lpstr>
      <vt:lpstr>PowerPoint Presentation</vt:lpstr>
      <vt:lpstr>After he analyzed his results:</vt:lpstr>
      <vt:lpstr>PowerPoint Presentation</vt:lpstr>
      <vt:lpstr>Online Mendel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Table</vt:lpstr>
      <vt:lpstr>Another Example: from Mendel</vt:lpstr>
      <vt:lpstr>Finding the Expected Numbers</vt:lpstr>
      <vt:lpstr>Calculating the Chi-Square Value</vt:lpstr>
      <vt:lpstr>D.F. and Critical Value</vt:lpstr>
      <vt:lpstr>PowerPoint Presentation</vt:lpstr>
      <vt:lpstr>DNA deoxyribonucleic acid  (Higher Tier)</vt:lpstr>
      <vt:lpstr>DNA Fingerprints</vt:lpstr>
      <vt:lpstr>How can you tell who’s saliva sample this is?</vt:lpstr>
      <vt:lpstr>PowerPoint Presentation</vt:lpstr>
      <vt:lpstr>PowerPoint Presentation</vt:lpstr>
      <vt:lpstr>PowerPoint Presentation</vt:lpstr>
      <vt:lpstr>Objectives I should be able to…</vt:lpstr>
      <vt:lpstr>PowerPoint Presentation</vt:lpstr>
      <vt:lpstr>PowerPoint Presentation</vt:lpstr>
      <vt:lpstr>PowerPoint Presentation</vt:lpstr>
      <vt:lpstr>Harry Potter Genetics</vt:lpstr>
      <vt:lpstr>Revision of key words 1</vt:lpstr>
      <vt:lpstr>Revision of key words 2</vt:lpstr>
      <vt:lpstr>Revision of key words 3</vt:lpstr>
      <vt:lpstr>Discussion Task:  </vt:lpstr>
      <vt:lpstr>PowerPoint Presentation</vt:lpstr>
      <vt:lpstr>PowerPoint Presentation</vt:lpstr>
      <vt:lpstr>PowerPoint Presentation</vt:lpstr>
      <vt:lpstr>Muggle-born witches and wizards</vt:lpstr>
      <vt:lpstr>PowerPoint Presentation</vt:lpstr>
      <vt:lpstr>Squibs</vt:lpstr>
      <vt:lpstr>Your task:</vt:lpstr>
      <vt:lpstr>Extension task:</vt:lpstr>
      <vt:lpstr>One way of drawing genetic cross diagrams…</vt:lpstr>
      <vt:lpstr>Another way of drawing genetic cross diagrams… Punnet squares</vt:lpstr>
      <vt:lpstr>Another way of drawing genetic cross diagrams… Punnet squares</vt:lpstr>
      <vt:lpstr>Another way of drawing genetic cross diagrams… Punnet squares</vt:lpstr>
      <vt:lpstr>Another way of drawing genetic cross diagrams… Punnet squares</vt:lpstr>
      <vt:lpstr>Another way of drawing genetic cross diagrams… Punnet squares</vt:lpstr>
      <vt:lpstr>Another way of drawing genetic cross diagrams… Punnet squares</vt:lpstr>
      <vt:lpstr>PowerPoint Presentation</vt:lpstr>
      <vt:lpstr>You should be able to discuss…</vt:lpstr>
      <vt:lpstr>PowerPoint Presentation</vt:lpstr>
      <vt:lpstr>PowerPoint Presentation</vt:lpstr>
      <vt:lpstr>PowerPoint Presentation</vt:lpstr>
      <vt:lpstr>PowerPoint Presentation</vt:lpstr>
      <vt:lpstr>PowerPoint Presentation</vt:lpstr>
      <vt:lpstr>Write down the sex chromosomes during the chorus…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vt:lpstr>
      <vt:lpstr>PowerPoint Presentation</vt:lpstr>
      <vt:lpstr>Cancer</vt:lpstr>
      <vt:lpstr>Cancer causin’ mutations</vt:lpstr>
      <vt:lpstr>PowerPoint Presentation</vt:lpstr>
      <vt:lpstr>PowerPoint Presentation</vt:lpstr>
      <vt:lpstr>Role of the environment</vt:lpstr>
      <vt:lpstr>Melanoma</vt:lpstr>
      <vt:lpstr>Read the article and…</vt:lpstr>
    </vt:vector>
  </TitlesOfParts>
  <Company>City of Bristol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 The Importance of ATP</dc:title>
  <dc:creator>Project 2003 User</dc:creator>
  <cp:lastModifiedBy>Anthony Lovat</cp:lastModifiedBy>
  <cp:revision>113</cp:revision>
  <dcterms:created xsi:type="dcterms:W3CDTF">2012-05-22T08:35:20Z</dcterms:created>
  <dcterms:modified xsi:type="dcterms:W3CDTF">2014-02-12T08:58:53Z</dcterms:modified>
</cp:coreProperties>
</file>