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29" r:id="rId25"/>
    <p:sldId id="332" r:id="rId26"/>
    <p:sldId id="331" r:id="rId27"/>
    <p:sldId id="280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3" r:id="rId46"/>
    <p:sldId id="302" r:id="rId47"/>
    <p:sldId id="301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2BD0-5CEB-4FF3-8280-9F3B90FD61A6}" type="datetimeFigureOut">
              <a:rPr lang="en-GB" smtClean="0"/>
              <a:pPr/>
              <a:t>23/09/2013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2612F-1F5D-4ADD-9EEE-F7F5F7F38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07EAC-10FD-4DDB-AB17-B44CE0FE903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51CB-6906-4CF0-81DB-5BF662D90257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A4F9F-B8FA-4939-82C2-40EED8D2D404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CABCB-CAD5-43CC-92F7-66F0BBF70249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BD27F-65C7-40A4-A8AF-2D46E1FF7340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47998-6061-49B8-8538-D74292ECDD7D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DFD97-AC21-45C5-A1A5-01C294B48224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F45FB-A675-42CA-BA0D-18F301A57E59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82112-9C28-4653-AF66-8663308C74A3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3EA20-AE53-451D-948D-B2F52DADFCE3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0EDE7-356A-4BCD-AD53-CBB60023B9BB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EDB69-EB4C-44DB-B7CB-A95F5102DC00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3BD35-F961-437C-8E53-A87329A8478E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E2484-FBA6-4524-A18E-4D4267EFC843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2618F-C348-4B40-B1DE-BC8C35A35909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09447-A9B2-4A22-B52F-D8D3E1EB8951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3BD0C-737C-47E3-BB02-9E8245FBDB4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D17643-CDA7-4C40-8348-7D319F88DDBC}" type="datetime1">
              <a:rPr lang="en-GB" smtClean="0"/>
              <a:pPr/>
              <a:t>23/09/2013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082F-4094-4C0C-947B-285F7E4C5120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C119-6C58-4C51-B76C-202740C2B6AE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C394-0CA4-47AE-9E0D-A72019AEE523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3418-91B3-4362-8E5C-7A6AD97A41B1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90F8-7585-42E0-8CBC-29B929C5F77F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799-C92C-4066-8CDA-4CDB3463D745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C4E9-5AE4-40E9-B5DF-32D26B9B293D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018-7BDC-418D-B34C-C0EEA326458C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2597-7FDC-4425-83C4-BE7C7A3E9BF9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C911-B48E-4CA5-98EB-EB0C69A0FEA3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2C7ACD-8C9A-45EF-AC8A-9952BD92F7E6}" type="datetime1">
              <a:rPr lang="en-GB" smtClean="0"/>
              <a:pPr/>
              <a:t>23/09/2013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189E12-4EBC-49B6-AD2A-A00411212FC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imagesCABUHI9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1"/>
            <a:ext cx="1763688" cy="799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mitosis/13512.html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science.net/SmartScience/SmartScienceNYCLiv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vf-infertility.com/infertility/infertility4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d.org/images/gasserbook/Gasser_Fig1-2g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learningzone/clips/cell-division-by-mitosis-and-meiosis/6022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Early_human_embryos.png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clarified.com/El-Ex/Embryo-and-Embryonic-Development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hnkyrk.com/mitosis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</a:t>
            </a:r>
            <a:br>
              <a:rPr lang="en-GB" dirty="0" smtClean="0"/>
            </a:br>
            <a:r>
              <a:rPr lang="en-GB" dirty="0" smtClean="0"/>
              <a:t>I should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Grade C</a:t>
            </a:r>
          </a:p>
          <a:p>
            <a:r>
              <a:rPr lang="en-GB" dirty="0" smtClean="0"/>
              <a:t>State that mitosis occurs during growth, repair, cloning and asexual reproduction</a:t>
            </a:r>
          </a:p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Grade B</a:t>
            </a:r>
          </a:p>
          <a:p>
            <a:r>
              <a:rPr lang="en-GB" dirty="0" smtClean="0"/>
              <a:t>Describe division of a diploid cell by mitosis producing two cells which contain identical sets of chromosomes</a:t>
            </a:r>
          </a:p>
          <a:p>
            <a:r>
              <a:rPr lang="en-GB" dirty="0" smtClean="0"/>
              <a:t>Describe division of a cell by meiosis producing four cells, each with half the number of chromosomes, and that this results in the formation of genetically different haploid gametes</a:t>
            </a:r>
          </a:p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Grade A / A*</a:t>
            </a:r>
          </a:p>
          <a:p>
            <a:r>
              <a:rPr lang="en-GB" dirty="0" smtClean="0"/>
              <a:t>Compare and contrast mitosis and meiosis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1196752"/>
            <a:ext cx="7345362" cy="5378450"/>
            <a:chOff x="295" y="754"/>
            <a:chExt cx="4627" cy="3388"/>
          </a:xfrm>
        </p:grpSpPr>
        <p:pic>
          <p:nvPicPr>
            <p:cNvPr id="11267" name="Picture 6" descr="Animal%20Pro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754"/>
              <a:ext cx="4627" cy="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" name="Rectangle 7"/>
            <p:cNvSpPr>
              <a:spLocks noChangeArrowheads="1"/>
            </p:cNvSpPr>
            <p:nvPr/>
          </p:nvSpPr>
          <p:spPr bwMode="auto">
            <a:xfrm>
              <a:off x="340" y="3987"/>
              <a:ext cx="26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Prophase: Division begins</a:t>
            </a:r>
          </a:p>
        </p:txBody>
      </p:sp>
      <p:pic>
        <p:nvPicPr>
          <p:cNvPr id="12291" name="Picture 6" descr="Early Propha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2488" y="2449513"/>
            <a:ext cx="4695825" cy="3306762"/>
          </a:xfrm>
          <a:noFill/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851275" y="1844675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Centriole divides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732588" y="1916113"/>
            <a:ext cx="19446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Treads appear in the nucleus = </a:t>
            </a:r>
          </a:p>
          <a:p>
            <a:pPr>
              <a:spcBef>
                <a:spcPct val="50000"/>
              </a:spcBef>
            </a:pPr>
            <a:r>
              <a:rPr lang="en-GB" b="1"/>
              <a:t>Chromosomes</a:t>
            </a:r>
            <a:r>
              <a:rPr lang="en-GB"/>
              <a:t> condensing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732588" y="37163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Nucleus swells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6732588" y="47244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Nucleolus disappears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>
            <a:off x="5076825" y="2492375"/>
            <a:ext cx="1655763" cy="1081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 flipV="1">
            <a:off x="5580063" y="3860800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H="1" flipV="1">
            <a:off x="5003800" y="4652963"/>
            <a:ext cx="1728788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>
            <a:off x="4787900" y="2420938"/>
            <a:ext cx="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/>
          <a:lstStyle/>
          <a:p>
            <a:pPr eaLnBrk="1" hangingPunct="1"/>
            <a:r>
              <a:rPr lang="en-GB" sz="3500" smtClean="0"/>
              <a:t>End of prophase: The nucleus disappears</a:t>
            </a: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40386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200" smtClean="0"/>
              <a:t>Nucleus envelope breaks down</a:t>
            </a:r>
          </a:p>
        </p:txBody>
      </p:sp>
      <p:pic>
        <p:nvPicPr>
          <p:cNvPr id="13316" name="Picture 6" descr="Late Proph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211388"/>
            <a:ext cx="4751387" cy="3441700"/>
          </a:xfrm>
          <a:noFill/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979613" y="3292475"/>
            <a:ext cx="1728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Spindle fibres grow out from the ends of the cell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372225" y="5668963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Centromere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4932363" y="5595938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Sister chromatids</a:t>
            </a:r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H="1">
            <a:off x="3492500" y="3860800"/>
            <a:ext cx="2016125" cy="144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V="1">
            <a:off x="5437188" y="4371975"/>
            <a:ext cx="431800" cy="1296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V="1">
            <a:off x="5437188" y="4443413"/>
            <a:ext cx="647700" cy="1225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 flipH="1" flipV="1">
            <a:off x="6229350" y="3868738"/>
            <a:ext cx="863600" cy="1871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4" name="Text Box 21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724400"/>
            <a:ext cx="4321175" cy="1800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200" smtClean="0"/>
              <a:t>Chromosomes appear as two threads (the </a:t>
            </a:r>
            <a:r>
              <a:rPr lang="en-GB" sz="2200" b="1" smtClean="0"/>
              <a:t>chromatids</a:t>
            </a:r>
            <a:r>
              <a:rPr lang="en-GB" sz="2200" smtClean="0"/>
              <a:t>) joined by a constriction (the </a:t>
            </a:r>
            <a:r>
              <a:rPr lang="en-GB" sz="2200" b="1" smtClean="0"/>
              <a:t>centromere)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908050"/>
            <a:ext cx="7488237" cy="5645150"/>
            <a:chOff x="249" y="572"/>
            <a:chExt cx="4717" cy="3556"/>
          </a:xfrm>
        </p:grpSpPr>
        <p:pic>
          <p:nvPicPr>
            <p:cNvPr id="14339" name="Picture 6" descr="Animal%20Meta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72"/>
              <a:ext cx="4717" cy="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Rectangle 7"/>
            <p:cNvSpPr>
              <a:spLocks noChangeArrowheads="1"/>
            </p:cNvSpPr>
            <p:nvPr/>
          </p:nvSpPr>
          <p:spPr bwMode="auto">
            <a:xfrm>
              <a:off x="249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500" smtClean="0"/>
              <a:t>Metaphase: The chromosomes are organised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114800" cy="4411662"/>
          </a:xfrm>
        </p:spPr>
        <p:txBody>
          <a:bodyPr/>
          <a:lstStyle/>
          <a:p>
            <a:pPr eaLnBrk="1" hangingPunct="1"/>
            <a:r>
              <a:rPr lang="en-GB" smtClean="0"/>
              <a:t>Chromosomes line up across the equator of the spindle</a:t>
            </a:r>
          </a:p>
          <a:p>
            <a:pPr eaLnBrk="1" hangingPunct="1"/>
            <a:r>
              <a:rPr lang="en-GB" smtClean="0"/>
              <a:t>Joined to fibres by their centromeres</a:t>
            </a:r>
          </a:p>
        </p:txBody>
      </p:sp>
      <p:pic>
        <p:nvPicPr>
          <p:cNvPr id="15364" name="Picture 6" descr="Metaph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133600"/>
            <a:ext cx="4465637" cy="2776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0038" y="908050"/>
            <a:ext cx="7585075" cy="5645150"/>
            <a:chOff x="189" y="572"/>
            <a:chExt cx="4778" cy="3556"/>
          </a:xfrm>
        </p:grpSpPr>
        <p:pic>
          <p:nvPicPr>
            <p:cNvPr id="16387" name="Picture 6" descr="Animal%20Ana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9" y="572"/>
              <a:ext cx="4778" cy="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Rectangle 7"/>
            <p:cNvSpPr>
              <a:spLocks noChangeArrowheads="1"/>
            </p:cNvSpPr>
            <p:nvPr/>
          </p:nvSpPr>
          <p:spPr bwMode="auto">
            <a:xfrm>
              <a:off x="204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500" smtClean="0"/>
              <a:t>Anaphase: The chromosomes split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259263" cy="4411662"/>
          </a:xfrm>
        </p:spPr>
        <p:txBody>
          <a:bodyPr/>
          <a:lstStyle/>
          <a:p>
            <a:pPr eaLnBrk="1" hangingPunct="1"/>
            <a:r>
              <a:rPr lang="en-GB" smtClean="0"/>
              <a:t>The sister chromatids of each chromosome split</a:t>
            </a:r>
          </a:p>
          <a:p>
            <a:pPr eaLnBrk="1" hangingPunct="1"/>
            <a:r>
              <a:rPr lang="en-GB" smtClean="0"/>
              <a:t>The spindle pulls one to each pole</a:t>
            </a:r>
          </a:p>
        </p:txBody>
      </p:sp>
      <p:pic>
        <p:nvPicPr>
          <p:cNvPr id="17412" name="Picture 6" descr="Anaph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2463" y="2139950"/>
            <a:ext cx="4681537" cy="2911475"/>
          </a:xfrm>
          <a:noFill/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987675" y="537368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5288" y="836613"/>
            <a:ext cx="7451725" cy="5716587"/>
            <a:chOff x="249" y="527"/>
            <a:chExt cx="4694" cy="3601"/>
          </a:xfrm>
        </p:grpSpPr>
        <p:pic>
          <p:nvPicPr>
            <p:cNvPr id="18435" name="Picture 6" descr="Animal%20Telo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27"/>
              <a:ext cx="4694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6" name="Rectangle 7"/>
            <p:cNvSpPr>
              <a:spLocks noChangeArrowheads="1"/>
            </p:cNvSpPr>
            <p:nvPr/>
          </p:nvSpPr>
          <p:spPr bwMode="auto">
            <a:xfrm>
              <a:off x="249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Telophase: The end of mitosis</a:t>
            </a:r>
          </a:p>
        </p:txBody>
      </p:sp>
      <p:pic>
        <p:nvPicPr>
          <p:cNvPr id="19459" name="Picture 6" descr="Teloph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8725" y="2500313"/>
            <a:ext cx="4105275" cy="2311400"/>
          </a:xfrm>
          <a:noFill/>
        </p:spPr>
      </p:pic>
      <p:sp>
        <p:nvSpPr>
          <p:cNvPr id="194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4681537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100" smtClean="0"/>
              <a:t>The nuclei reform</a:t>
            </a:r>
          </a:p>
          <a:p>
            <a:pPr eaLnBrk="1" hangingPunct="1">
              <a:lnSpc>
                <a:spcPct val="90000"/>
              </a:lnSpc>
            </a:pPr>
            <a:r>
              <a:rPr lang="en-GB" sz="2100" smtClean="0"/>
              <a:t>Each one contains a complete set of chromosomes</a:t>
            </a:r>
          </a:p>
          <a:p>
            <a:pPr eaLnBrk="1" hangingPunct="1">
              <a:lnSpc>
                <a:spcPct val="90000"/>
              </a:lnSpc>
            </a:pPr>
            <a:r>
              <a:rPr lang="en-GB" sz="2100" smtClean="0"/>
              <a:t>A new nuclear envelop forms</a:t>
            </a:r>
          </a:p>
          <a:p>
            <a:pPr eaLnBrk="1" hangingPunct="1">
              <a:lnSpc>
                <a:spcPct val="90000"/>
              </a:lnSpc>
            </a:pPr>
            <a:r>
              <a:rPr lang="en-GB" sz="2100" smtClean="0"/>
              <a:t>The chromosomes uncoil</a:t>
            </a:r>
          </a:p>
          <a:p>
            <a:pPr eaLnBrk="1" hangingPunct="1">
              <a:lnSpc>
                <a:spcPct val="90000"/>
              </a:lnSpc>
            </a:pPr>
            <a:endParaRPr lang="en-GB" sz="2100" smtClean="0"/>
          </a:p>
          <a:p>
            <a:pPr eaLnBrk="1" hangingPunct="1">
              <a:lnSpc>
                <a:spcPct val="90000"/>
              </a:lnSpc>
            </a:pPr>
            <a:r>
              <a:rPr lang="en-GB" sz="2100" smtClean="0"/>
              <a:t>The cytoplasm divides in two to form two </a:t>
            </a:r>
            <a:r>
              <a:rPr lang="en-GB" sz="2100" b="1" smtClean="0"/>
              <a:t>identical</a:t>
            </a:r>
            <a:r>
              <a:rPr lang="en-GB" sz="2100" smtClean="0"/>
              <a:t> daughter cells</a:t>
            </a:r>
          </a:p>
          <a:p>
            <a:pPr eaLnBrk="1" hangingPunct="1">
              <a:lnSpc>
                <a:spcPct val="90000"/>
              </a:lnSpc>
            </a:pPr>
            <a:endParaRPr lang="en-GB" sz="2100" smtClean="0"/>
          </a:p>
          <a:p>
            <a:pPr eaLnBrk="1" hangingPunct="1">
              <a:lnSpc>
                <a:spcPct val="90000"/>
              </a:lnSpc>
            </a:pPr>
            <a:r>
              <a:rPr lang="en-GB" sz="2100" smtClean="0"/>
              <a:t>The cells goes back to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the modelling video on lovat.weebly.com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Mitosis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division of the nucleus</a:t>
            </a:r>
          </a:p>
          <a:p>
            <a:pPr eaLnBrk="1" hangingPunct="1"/>
            <a:r>
              <a:rPr lang="en-GB" smtClean="0"/>
              <a:t>REVISION!!!!!!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0" smtClean="0"/>
              <a:t>Chromosomes and cell division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915025" cy="1565275"/>
          </a:xfrm>
        </p:spPr>
        <p:txBody>
          <a:bodyPr/>
          <a:lstStyle/>
          <a:p>
            <a:pPr eaLnBrk="1" hangingPunct="1"/>
            <a:r>
              <a:rPr lang="en-GB" sz="2600" smtClean="0"/>
              <a:t>Multicellular organisms </a:t>
            </a:r>
            <a:r>
              <a:rPr lang="en-GB" sz="2600" b="1" smtClean="0"/>
              <a:t>copy</a:t>
            </a:r>
            <a:r>
              <a:rPr lang="en-GB" sz="2600" smtClean="0"/>
              <a:t> their chromosomes before cell division</a:t>
            </a:r>
            <a:endParaRPr lang="fr-FR" sz="2600" smtClean="0"/>
          </a:p>
          <a:p>
            <a:pPr eaLnBrk="1" hangingPunct="1"/>
            <a:r>
              <a:rPr lang="en-GB" sz="2600" smtClean="0"/>
              <a:t>They must </a:t>
            </a:r>
            <a:r>
              <a:rPr lang="en-GB" sz="2600" b="1" smtClean="0"/>
              <a:t>grow </a:t>
            </a:r>
            <a:r>
              <a:rPr lang="en-GB" sz="2600" smtClean="0"/>
              <a:t>to a mature size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500438"/>
            <a:ext cx="5688012" cy="1296987"/>
          </a:xfrm>
        </p:spPr>
        <p:txBody>
          <a:bodyPr/>
          <a:lstStyle/>
          <a:p>
            <a:pPr eaLnBrk="1" hangingPunct="1"/>
            <a:r>
              <a:rPr lang="en-GB" sz="2600" smtClean="0"/>
              <a:t>The nucleus divides, distributing the chromosomes into two equal groups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72225" y="2205038"/>
            <a:ext cx="2179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Interphase</a:t>
            </a:r>
          </a:p>
        </p:txBody>
      </p:sp>
      <p:sp>
        <p:nvSpPr>
          <p:cNvPr id="20486" name="AutoShape 7"/>
          <p:cNvSpPr>
            <a:spLocks/>
          </p:cNvSpPr>
          <p:nvPr/>
        </p:nvSpPr>
        <p:spPr bwMode="auto">
          <a:xfrm>
            <a:off x="6011863" y="1700213"/>
            <a:ext cx="144462" cy="1512887"/>
          </a:xfrm>
          <a:prstGeom prst="rightBrace">
            <a:avLst>
              <a:gd name="adj1" fmla="val 8727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395288" y="4941888"/>
            <a:ext cx="5905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GB" sz="2600"/>
              <a:t>The cytoplasm then divides each part taking a nucleus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588125" y="371633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Mitosis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227763" y="5229225"/>
            <a:ext cx="2251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cell cycle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6477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smtClean="0">
                <a:solidFill>
                  <a:schemeClr val="accent2"/>
                </a:solidFill>
              </a:rPr>
              <a:t>G</a:t>
            </a:r>
            <a:r>
              <a:rPr lang="en-GB" b="1" baseline="-25000" smtClean="0">
                <a:solidFill>
                  <a:schemeClr val="accent2"/>
                </a:solidFill>
              </a:rPr>
              <a:t>1</a:t>
            </a:r>
            <a:r>
              <a:rPr lang="en-GB" b="1" smtClean="0"/>
              <a:t> + </a:t>
            </a:r>
            <a:r>
              <a:rPr lang="en-GB" b="1" smtClean="0">
                <a:solidFill>
                  <a:srgbClr val="3333CC"/>
                </a:solidFill>
              </a:rPr>
              <a:t>S</a:t>
            </a:r>
            <a:r>
              <a:rPr lang="en-GB" b="1" smtClean="0"/>
              <a:t> + </a:t>
            </a:r>
            <a:r>
              <a:rPr lang="en-GB" b="1" smtClean="0">
                <a:solidFill>
                  <a:schemeClr val="accent2"/>
                </a:solidFill>
              </a:rPr>
              <a:t>G</a:t>
            </a:r>
            <a:r>
              <a:rPr lang="en-GB" b="1" baseline="-25000" smtClean="0">
                <a:solidFill>
                  <a:schemeClr val="accent2"/>
                </a:solidFill>
              </a:rPr>
              <a:t>2</a:t>
            </a:r>
            <a:r>
              <a:rPr lang="en-GB" b="1" smtClean="0"/>
              <a:t> = </a:t>
            </a:r>
            <a:r>
              <a:rPr lang="en-GB" b="1" smtClean="0">
                <a:solidFill>
                  <a:srgbClr val="FF6600"/>
                </a:solidFill>
              </a:rPr>
              <a:t>INTERPHASE</a:t>
            </a:r>
            <a:r>
              <a:rPr lang="fr-FR" smtClean="0">
                <a:solidFill>
                  <a:srgbClr val="FF6600"/>
                </a:solidFill>
              </a:rPr>
              <a:t> </a:t>
            </a:r>
            <a:endParaRPr lang="en-GB" smtClean="0">
              <a:solidFill>
                <a:srgbClr val="FF6600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56325" y="2636838"/>
            <a:ext cx="22320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000">
                <a:latin typeface="Times New Roman" pitchFamily="18" charset="0"/>
              </a:rPr>
              <a:t>First growth phase.</a:t>
            </a:r>
          </a:p>
          <a:p>
            <a:r>
              <a:rPr lang="fr-FR" sz="2000">
                <a:latin typeface="Times New Roman" pitchFamily="18" charset="0"/>
              </a:rPr>
              <a:t>Varies in length</a:t>
            </a:r>
            <a:endParaRPr lang="en-GB" sz="2000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4129088" y="1976438"/>
            <a:ext cx="493712" cy="654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813425" y="4652963"/>
            <a:ext cx="2071688" cy="827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>
                <a:latin typeface="Times New Roman" pitchFamily="18" charset="0"/>
              </a:rPr>
              <a:t>Copying of chromosomes</a:t>
            </a:r>
            <a:endParaRPr lang="en-GB" sz="240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103813" y="1196975"/>
            <a:ext cx="2563812" cy="1008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000">
                <a:latin typeface="Times New Roman" pitchFamily="18" charset="0"/>
              </a:rPr>
              <a:t>Some cells may stay in this stage for over a year</a:t>
            </a:r>
            <a:endParaRPr lang="en-GB" sz="2000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1042988" y="4197350"/>
            <a:ext cx="1849437" cy="815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000">
                <a:latin typeface="Times New Roman" pitchFamily="18" charset="0"/>
              </a:rPr>
              <a:t>Second growth period</a:t>
            </a:r>
            <a:endParaRPr lang="en-GB" sz="2000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003550" y="2630488"/>
            <a:ext cx="2720975" cy="27114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3460750" y="2652713"/>
            <a:ext cx="215900" cy="495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4610100" y="2398713"/>
            <a:ext cx="31750" cy="515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327650" y="4300538"/>
            <a:ext cx="604838" cy="273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4652963" y="4884738"/>
            <a:ext cx="225425" cy="704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5111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 b="1">
                <a:solidFill>
                  <a:srgbClr val="006600"/>
                </a:solidFill>
                <a:latin typeface="Times New Roman" pitchFamily="18" charset="0"/>
              </a:rPr>
              <a:t>M</a:t>
            </a:r>
            <a:endParaRPr lang="en-GB" sz="2400">
              <a:solidFill>
                <a:srgbClr val="006600"/>
              </a:solidFill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651500" y="3232150"/>
            <a:ext cx="7921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G</a:t>
            </a:r>
            <a:r>
              <a:rPr lang="fr-FR" sz="2400" b="1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5200650" y="4953000"/>
            <a:ext cx="523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 b="1">
                <a:solidFill>
                  <a:srgbClr val="3333CC"/>
                </a:solidFill>
                <a:latin typeface="Times New Roman" pitchFamily="18" charset="0"/>
              </a:rPr>
              <a:t>S</a:t>
            </a:r>
            <a:endParaRPr lang="en-GB" sz="2400">
              <a:solidFill>
                <a:srgbClr val="3333CC"/>
              </a:solidFill>
            </a:endParaRP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195513" y="3644900"/>
            <a:ext cx="8016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G</a:t>
            </a:r>
            <a:r>
              <a:rPr lang="fr-FR" sz="2400" b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chemeClr val="accent2"/>
              </a:solidFill>
            </a:endParaRP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4681538" y="1989138"/>
            <a:ext cx="7540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G</a:t>
            </a:r>
            <a:r>
              <a:rPr lang="fr-FR" sz="2400" b="1" baseline="-2500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4394200" y="2632075"/>
            <a:ext cx="1484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900113" y="1484313"/>
            <a:ext cx="35274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>
                <a:latin typeface="Times New Roman" pitchFamily="18" charset="0"/>
              </a:rPr>
              <a:t>Cytokinesis division of the cytoplasm</a:t>
            </a:r>
            <a:endParaRPr lang="en-GB" sz="2000"/>
          </a:p>
        </p:txBody>
      </p:sp>
      <p:sp>
        <p:nvSpPr>
          <p:cNvPr id="21525" name="WordArt 22"/>
          <p:cNvSpPr>
            <a:spLocks noChangeArrowheads="1" noChangeShapeType="1" noTextEdit="1"/>
          </p:cNvSpPr>
          <p:nvPr/>
        </p:nvSpPr>
        <p:spPr bwMode="auto">
          <a:xfrm>
            <a:off x="3444875" y="3919538"/>
            <a:ext cx="1830388" cy="12493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INTERPHASE</a:t>
            </a:r>
          </a:p>
        </p:txBody>
      </p:sp>
      <p:sp>
        <p:nvSpPr>
          <p:cNvPr id="21526" name="WordArt 23"/>
          <p:cNvSpPr>
            <a:spLocks noChangeArrowheads="1" noChangeShapeType="1" noTextEdit="1"/>
          </p:cNvSpPr>
          <p:nvPr/>
        </p:nvSpPr>
        <p:spPr bwMode="auto">
          <a:xfrm rot="-784473">
            <a:off x="3714750" y="2863850"/>
            <a:ext cx="847725" cy="269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2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Mitosis</a:t>
            </a:r>
          </a:p>
        </p:txBody>
      </p:sp>
      <p:sp>
        <p:nvSpPr>
          <p:cNvPr id="21527" name="Line 24"/>
          <p:cNvSpPr>
            <a:spLocks noChangeShapeType="1"/>
          </p:cNvSpPr>
          <p:nvPr/>
        </p:nvSpPr>
        <p:spPr bwMode="auto">
          <a:xfrm flipH="1">
            <a:off x="4665663" y="2349500"/>
            <a:ext cx="193675" cy="273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Cell cycles are not uniform</a:t>
            </a:r>
          </a:p>
        </p:txBody>
      </p:sp>
      <p:graphicFrame>
        <p:nvGraphicFramePr>
          <p:cNvPr id="62553" name="Group 89"/>
          <p:cNvGraphicFramePr>
            <a:graphicFrameLocks noGrp="1"/>
          </p:cNvGraphicFramePr>
          <p:nvPr/>
        </p:nvGraphicFramePr>
        <p:xfrm>
          <a:off x="468313" y="2276475"/>
          <a:ext cx="8064500" cy="3602040"/>
        </p:xfrm>
        <a:graphic>
          <a:graphicData uri="http://schemas.openxmlformats.org/drawingml/2006/table">
            <a:tbl>
              <a:tblPr/>
              <a:tblGrid>
                <a:gridCol w="5459412"/>
                <a:gridCol w="2605088"/>
              </a:tblGrid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Cell type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Cell cycle / h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Bean root tip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19.3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Mouse fibroblast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Chinese hamster fibroblast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Mouse small intestine epithelium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17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Mouse oesophagus epithelium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181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4" name="Rectangle 82"/>
          <p:cNvSpPr>
            <a:spLocks noChangeArrowheads="1"/>
          </p:cNvSpPr>
          <p:nvPr/>
        </p:nvSpPr>
        <p:spPr bwMode="auto">
          <a:xfrm>
            <a:off x="0" y="4265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Look at root tips under the microscope.</a:t>
            </a:r>
            <a:br>
              <a:rPr lang="en-GB" dirty="0" smtClean="0"/>
            </a:br>
            <a:r>
              <a:rPr lang="en-GB" dirty="0" smtClean="0"/>
              <a:t>Spot the different phases.</a:t>
            </a:r>
            <a:endParaRPr lang="en-GB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3568" y="2636912"/>
            <a:ext cx="2953197" cy="2067446"/>
            <a:chOff x="431" y="845"/>
            <a:chExt cx="4400" cy="3207"/>
          </a:xfrm>
        </p:grpSpPr>
        <p:pic>
          <p:nvPicPr>
            <p:cNvPr id="4" name="Picture 8" descr="Animal%20Inter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845"/>
              <a:ext cx="4400" cy="2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474" y="3897"/>
              <a:ext cx="24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000"/>
                <a:t>Image Credit: www.bioweb.uncc.edu/</a:t>
              </a:r>
              <a:endParaRPr lang="en-GB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995936" y="2780928"/>
            <a:ext cx="2737619" cy="1850058"/>
            <a:chOff x="295" y="754"/>
            <a:chExt cx="4627" cy="3388"/>
          </a:xfrm>
        </p:grpSpPr>
        <p:pic>
          <p:nvPicPr>
            <p:cNvPr id="7" name="Picture 6" descr="Animal%20Prophase%20(Google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754"/>
              <a:ext cx="4627" cy="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0" y="3987"/>
              <a:ext cx="26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592" y="4941168"/>
            <a:ext cx="2159397" cy="1396008"/>
            <a:chOff x="249" y="572"/>
            <a:chExt cx="4717" cy="3556"/>
          </a:xfrm>
        </p:grpSpPr>
        <p:pic>
          <p:nvPicPr>
            <p:cNvPr id="10" name="Picture 6" descr="Animal%20Metaphase%20(Google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572"/>
              <a:ext cx="4717" cy="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49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491880" y="4941168"/>
            <a:ext cx="2088977" cy="1396008"/>
            <a:chOff x="189" y="572"/>
            <a:chExt cx="4778" cy="3556"/>
          </a:xfrm>
        </p:grpSpPr>
        <p:pic>
          <p:nvPicPr>
            <p:cNvPr id="13" name="Picture 6" descr="Animal%20Anaphase%20(Google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" y="572"/>
              <a:ext cx="4778" cy="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04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940152" y="4509120"/>
            <a:ext cx="2554933" cy="2044080"/>
            <a:chOff x="249" y="527"/>
            <a:chExt cx="4694" cy="3601"/>
          </a:xfrm>
        </p:grpSpPr>
        <p:pic>
          <p:nvPicPr>
            <p:cNvPr id="16" name="Picture 6" descr="Animal%20Telophase%20(Google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527"/>
              <a:ext cx="4694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49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http://www.bbc.co.uk/learningzone/clips/mitosis/13512.html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C4E9-5AE4-40E9-B5DF-32D26B9B293D}" type="datetime1">
              <a:rPr lang="en-GB" smtClean="0"/>
              <a:pPr/>
              <a:t>23/09/2013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</a:t>
            </a:r>
            <a:br>
              <a:rPr lang="en-GB" dirty="0" smtClean="0"/>
            </a:br>
            <a:r>
              <a:rPr lang="en-GB" dirty="0" smtClean="0"/>
              <a:t>I should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Grade C</a:t>
            </a:r>
          </a:p>
          <a:p>
            <a:r>
              <a:rPr lang="en-GB" dirty="0" smtClean="0"/>
              <a:t>State that mitosis occurs during growth, repair, cloning and asexual reproduction</a:t>
            </a:r>
          </a:p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Grade B</a:t>
            </a:r>
          </a:p>
          <a:p>
            <a:r>
              <a:rPr lang="en-GB" dirty="0" smtClean="0"/>
              <a:t>Describe division of a diploid cell by mitosis producing two cells which contain identical sets of chromosomes</a:t>
            </a:r>
          </a:p>
          <a:p>
            <a:r>
              <a:rPr lang="en-GB" dirty="0" smtClean="0"/>
              <a:t>Describe division of a cell by meiosis producing four cells, each with half the number of chromosomes, and that this results in the formation of genetically different haploid gametes</a:t>
            </a:r>
          </a:p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Grade A / A*</a:t>
            </a:r>
          </a:p>
          <a:p>
            <a:r>
              <a:rPr lang="en-GB" dirty="0" smtClean="0"/>
              <a:t>Compare and contrast mitosis and meiosis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r>
              <a:rPr lang="en-GB" dirty="0" smtClean="0"/>
              <a:t>Objective</a:t>
            </a:r>
            <a:br>
              <a:rPr lang="en-GB" dirty="0" smtClean="0"/>
            </a:br>
            <a:r>
              <a:rPr lang="en-GB" dirty="0" smtClean="0"/>
              <a:t>You should be able to…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. 3.25  understand that division of a cell by meiosis produces four cells, each with half the number of chromosomes, and that this results in the formation of genetically different haploid gametes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643-CDA7-4C40-8348-7D319F88DDBC}" type="datetime1">
              <a:rPr lang="en-GB" smtClean="0"/>
              <a:pPr/>
              <a:t>23/09/2013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Mr A Lovat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9E12-4EBC-49B6-AD2A-A00411212FCA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9338" y="1403350"/>
            <a:ext cx="7045325" cy="930275"/>
          </a:xfrm>
        </p:spPr>
        <p:txBody>
          <a:bodyPr/>
          <a:lstStyle/>
          <a:p>
            <a:pPr eaLnBrk="1" hangingPunct="1"/>
            <a:r>
              <a:rPr lang="fr-FR" b="1" smtClean="0"/>
              <a:t>MEIOSIS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4525" y="2193925"/>
            <a:ext cx="3216275" cy="14938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The great gene shuffling machine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(From the Greek: </a:t>
            </a:r>
            <a:r>
              <a:rPr lang="en-GB" sz="2000" i="1" smtClean="0"/>
              <a:t>meioun</a:t>
            </a:r>
            <a:r>
              <a:rPr lang="en-GB" sz="2000" smtClean="0"/>
              <a:t> to diminish)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803650" y="6129338"/>
            <a:ext cx="33670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Image credit: </a:t>
            </a:r>
            <a:r>
              <a:rPr lang="en-GB" sz="1000">
                <a:hlinkClick r:id="rId3"/>
              </a:rPr>
              <a:t>http://www.smartscience.net/</a:t>
            </a:r>
            <a:endParaRPr lang="en-GB" sz="1000"/>
          </a:p>
        </p:txBody>
      </p:sp>
      <p:pic>
        <p:nvPicPr>
          <p:cNvPr id="3077" name="Picture 8" descr="http://www.smartscience.net/SmartScience/images/Meios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2427288"/>
            <a:ext cx="48101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cat-review.org/mitosis-meiosis.gif"/>
          <p:cNvPicPr>
            <a:picLocks noChangeAspect="1" noChangeArrowheads="1"/>
          </p:cNvPicPr>
          <p:nvPr/>
        </p:nvPicPr>
        <p:blipFill>
          <a:blip r:embed="rId2" cstate="print"/>
          <a:srcRect t="27394"/>
          <a:stretch>
            <a:fillRect/>
          </a:stretch>
        </p:blipFill>
        <p:spPr bwMode="auto">
          <a:xfrm>
            <a:off x="251520" y="548680"/>
            <a:ext cx="867381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performs two functions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mtClean="0"/>
          </a:p>
          <a:p>
            <a:pPr eaLnBrk="1" hangingPunct="1"/>
            <a:r>
              <a:rPr lang="en-GB" smtClean="0"/>
              <a:t>It halves the number of chromosomes to make haploid sets</a:t>
            </a:r>
          </a:p>
          <a:p>
            <a:pPr eaLnBrk="1" hangingPunct="1"/>
            <a:r>
              <a:rPr lang="en-GB" smtClean="0"/>
              <a:t>It shuffles the genes to produce new combinations (</a:t>
            </a:r>
            <a:r>
              <a:rPr lang="en-GB" b="1" smtClean="0"/>
              <a:t>recombinations</a:t>
            </a:r>
            <a:r>
              <a:rPr lang="fr-FR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Conception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114800" cy="2052637"/>
          </a:xfrm>
        </p:spPr>
        <p:txBody>
          <a:bodyPr/>
          <a:lstStyle/>
          <a:p>
            <a:pPr eaLnBrk="1" hangingPunct="1"/>
            <a:r>
              <a:rPr lang="en-GB" dirty="0" smtClean="0"/>
              <a:t>All animals begin as a fertilised egg cell (a zygote)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659563" y="5732463"/>
            <a:ext cx="1376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000"/>
              <a:t>Image Credit: </a:t>
            </a:r>
            <a:r>
              <a:rPr lang="en-GB" sz="1000">
                <a:hlinkClick r:id="rId2"/>
              </a:rPr>
              <a:t>Zygote</a:t>
            </a:r>
            <a:endParaRPr lang="en-GB"/>
          </a:p>
        </p:txBody>
      </p:sp>
      <p:pic>
        <p:nvPicPr>
          <p:cNvPr id="4101" name="Picture 7" descr="http://www.ivf-infertility.com/images/pronucle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4559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and sexual reproduction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Meiosis is needed to produce sex cells (gametes) with unpaired sets of chromosomes (</a:t>
            </a:r>
            <a:r>
              <a:rPr lang="en-GB" b="1" smtClean="0"/>
              <a:t>haploid</a:t>
            </a:r>
            <a:r>
              <a:rPr lang="en-GB" smtClean="0"/>
              <a:t>)</a:t>
            </a:r>
          </a:p>
          <a:p>
            <a:pPr eaLnBrk="1" hangingPunct="1"/>
            <a:r>
              <a:rPr lang="en-GB" smtClean="0"/>
              <a:t>Sex cells are used in fertilisation</a:t>
            </a:r>
          </a:p>
          <a:p>
            <a:pPr eaLnBrk="1" hangingPunct="1"/>
            <a:r>
              <a:rPr lang="en-GB" smtClean="0"/>
              <a:t>At fertilisation two sets of genes come together to form a </a:t>
            </a:r>
            <a:r>
              <a:rPr lang="en-GB" b="1" smtClean="0"/>
              <a:t>hybrid</a:t>
            </a:r>
            <a:r>
              <a:rPr lang="en-GB" smtClean="0"/>
              <a:t> with a set of paired chromosomes (</a:t>
            </a:r>
            <a:r>
              <a:rPr lang="en-GB" b="1" smtClean="0"/>
              <a:t>diploid</a:t>
            </a:r>
            <a:r>
              <a:rPr lang="en-GB" smtClean="0"/>
              <a:t>)</a:t>
            </a:r>
          </a:p>
          <a:p>
            <a:pPr eaLnBrk="1" hangingPunct="1"/>
            <a:r>
              <a:rPr lang="en-GB" smtClean="0"/>
              <a:t>The hybrid, whilst similar to the parents, is 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Haploid and Diploid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Karyotypes of somatic cells show paired sets of chromosomes</a:t>
            </a:r>
          </a:p>
          <a:p>
            <a:pPr eaLnBrk="1" hangingPunct="1"/>
            <a:r>
              <a:rPr lang="en-GB" smtClean="0"/>
              <a:t>The origin of the pairs are the maternal and paternal chromosomes of the egg and the sperm</a:t>
            </a:r>
          </a:p>
          <a:p>
            <a:pPr eaLnBrk="1" hangingPunct="1"/>
            <a:r>
              <a:rPr lang="en-GB" smtClean="0"/>
              <a:t>The number of types of chromosomes of a species is constant = </a:t>
            </a:r>
            <a:r>
              <a:rPr lang="en-GB" b="1" smtClean="0"/>
              <a:t>n</a:t>
            </a:r>
          </a:p>
          <a:p>
            <a:pPr eaLnBrk="1" hangingPunct="1"/>
            <a:r>
              <a:rPr lang="en-GB" smtClean="0"/>
              <a:t>So the diploid (paired set) = </a:t>
            </a:r>
            <a:r>
              <a:rPr lang="en-GB" b="1" smtClean="0"/>
              <a:t>2n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800" b="1" smtClean="0"/>
              <a:t>The sexual reproduction life cycle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84438" y="1628775"/>
            <a:ext cx="4318000" cy="4103688"/>
            <a:chOff x="1565" y="1026"/>
            <a:chExt cx="2720" cy="2585"/>
          </a:xfrm>
        </p:grpSpPr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>
              <a:off x="1973" y="1026"/>
              <a:ext cx="2086" cy="1315"/>
            </a:xfrm>
            <a:custGeom>
              <a:avLst/>
              <a:gdLst>
                <a:gd name="T0" fmla="*/ 10 w 21600"/>
                <a:gd name="T1" fmla="*/ 0 h 21600"/>
                <a:gd name="T2" fmla="*/ 2 w 21600"/>
                <a:gd name="T3" fmla="*/ 2 h 21600"/>
                <a:gd name="T4" fmla="*/ 10 w 21600"/>
                <a:gd name="T5" fmla="*/ 1 h 21600"/>
                <a:gd name="T6" fmla="*/ 22 w 21600"/>
                <a:gd name="T7" fmla="*/ 2 h 21600"/>
                <a:gd name="T8" fmla="*/ 17 w 21600"/>
                <a:gd name="T9" fmla="*/ 4 h 21600"/>
                <a:gd name="T10" fmla="*/ 12 w 21600"/>
                <a:gd name="T11" fmla="*/ 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8 w 21600"/>
                <a:gd name="T19" fmla="*/ 3170 h 21600"/>
                <a:gd name="T20" fmla="*/ 18442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 flipH="1" flipV="1">
              <a:off x="1973" y="2296"/>
              <a:ext cx="2086" cy="1315"/>
            </a:xfrm>
            <a:custGeom>
              <a:avLst/>
              <a:gdLst>
                <a:gd name="T0" fmla="*/ 10 w 21600"/>
                <a:gd name="T1" fmla="*/ 0 h 21600"/>
                <a:gd name="T2" fmla="*/ 2 w 21600"/>
                <a:gd name="T3" fmla="*/ 2 h 21600"/>
                <a:gd name="T4" fmla="*/ 10 w 21600"/>
                <a:gd name="T5" fmla="*/ 1 h 21600"/>
                <a:gd name="T6" fmla="*/ 22 w 21600"/>
                <a:gd name="T7" fmla="*/ 2 h 21600"/>
                <a:gd name="T8" fmla="*/ 17 w 21600"/>
                <a:gd name="T9" fmla="*/ 4 h 21600"/>
                <a:gd name="T10" fmla="*/ 12 w 21600"/>
                <a:gd name="T11" fmla="*/ 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8 w 21600"/>
                <a:gd name="T19" fmla="*/ 3170 h 21600"/>
                <a:gd name="T20" fmla="*/ 18442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3288" y="2255"/>
              <a:ext cx="9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Meiosis</a:t>
              </a:r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1565" y="2115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Fertilisation</a:t>
              </a:r>
            </a:p>
          </p:txBody>
        </p:sp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2533" y="3317"/>
              <a:ext cx="9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Haploid (n)</a:t>
              </a:r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2551" y="1086"/>
              <a:ext cx="9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Diploid (2n)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a two step 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1</a:t>
            </a:r>
            <a:r>
              <a:rPr lang="en-GB" smtClean="0"/>
              <a:t> is the reduction division</a:t>
            </a:r>
          </a:p>
          <a:p>
            <a:pPr eaLnBrk="1" hangingPunct="1"/>
            <a:r>
              <a:rPr lang="en-GB" b="1" smtClean="0"/>
              <a:t>Meiosis 2</a:t>
            </a:r>
            <a:r>
              <a:rPr lang="en-GB" smtClean="0"/>
              <a:t> resembles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1: Early Prophase</a:t>
            </a:r>
            <a:r>
              <a:rPr lang="fr-FR" b="1" smtClean="0"/>
              <a:t> 1</a:t>
            </a:r>
          </a:p>
        </p:txBody>
      </p:sp>
      <p:sp>
        <p:nvSpPr>
          <p:cNvPr id="11267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661988" y="1390650"/>
            <a:ext cx="4427537" cy="4976813"/>
          </a:xfrm>
        </p:spPr>
        <p:txBody>
          <a:bodyPr/>
          <a:lstStyle/>
          <a:p>
            <a:pPr eaLnBrk="1" hangingPunct="1"/>
            <a:r>
              <a:rPr lang="en-GB" smtClean="0"/>
              <a:t>Chromosomes condense</a:t>
            </a:r>
          </a:p>
          <a:p>
            <a:pPr eaLnBrk="1" hangingPunct="1"/>
            <a:r>
              <a:rPr lang="en-GB" smtClean="0"/>
              <a:t>Homologous pairs linked by </a:t>
            </a:r>
            <a:r>
              <a:rPr lang="en-GB" b="1" smtClean="0"/>
              <a:t>chiasmata </a:t>
            </a:r>
            <a:r>
              <a:rPr lang="en-GB" smtClean="0"/>
              <a:t>(chiasma sing.)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48288" y="1852613"/>
            <a:ext cx="3257550" cy="3106737"/>
            <a:chOff x="1570" y="2033"/>
            <a:chExt cx="3480" cy="3140"/>
          </a:xfrm>
        </p:grpSpPr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570" y="2033"/>
              <a:ext cx="3480" cy="31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4" name="Oval 8"/>
            <p:cNvSpPr>
              <a:spLocks noChangeArrowheads="1"/>
            </p:cNvSpPr>
            <p:nvPr/>
          </p:nvSpPr>
          <p:spPr bwMode="auto">
            <a:xfrm>
              <a:off x="2490" y="2640"/>
              <a:ext cx="1790" cy="17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20" y="2675"/>
              <a:ext cx="97" cy="104"/>
              <a:chOff x="9610" y="7170"/>
              <a:chExt cx="97" cy="104"/>
            </a:xfrm>
          </p:grpSpPr>
          <p:sp>
            <p:nvSpPr>
              <p:cNvPr id="11294" name="Line 10"/>
              <p:cNvSpPr>
                <a:spLocks noChangeShapeType="1"/>
              </p:cNvSpPr>
              <p:nvPr/>
            </p:nvSpPr>
            <p:spPr bwMode="auto">
              <a:xfrm>
                <a:off x="9650" y="7170"/>
                <a:ext cx="57" cy="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5" name="Oval 11"/>
              <p:cNvSpPr>
                <a:spLocks noChangeArrowheads="1"/>
              </p:cNvSpPr>
              <p:nvPr/>
            </p:nvSpPr>
            <p:spPr bwMode="auto">
              <a:xfrm>
                <a:off x="9610" y="7217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690" y="2660"/>
              <a:ext cx="97" cy="104"/>
              <a:chOff x="9610" y="7170"/>
              <a:chExt cx="97" cy="104"/>
            </a:xfrm>
          </p:grpSpPr>
          <p:sp>
            <p:nvSpPr>
              <p:cNvPr id="11292" name="Line 13"/>
              <p:cNvSpPr>
                <a:spLocks noChangeShapeType="1"/>
              </p:cNvSpPr>
              <p:nvPr/>
            </p:nvSpPr>
            <p:spPr bwMode="auto">
              <a:xfrm>
                <a:off x="9650" y="7170"/>
                <a:ext cx="57" cy="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3" name="Oval 14"/>
              <p:cNvSpPr>
                <a:spLocks noChangeArrowheads="1"/>
              </p:cNvSpPr>
              <p:nvPr/>
            </p:nvSpPr>
            <p:spPr bwMode="auto">
              <a:xfrm>
                <a:off x="9610" y="7217"/>
                <a:ext cx="57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891" y="2739"/>
              <a:ext cx="810" cy="1000"/>
              <a:chOff x="4160" y="10420"/>
              <a:chExt cx="810" cy="1000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160" y="10420"/>
                <a:ext cx="580" cy="960"/>
                <a:chOff x="4160" y="10420"/>
                <a:chExt cx="580" cy="960"/>
              </a:xfrm>
            </p:grpSpPr>
            <p:sp>
              <p:nvSpPr>
                <p:cNvPr id="11290" name="Freeform 17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91" name="Freeform 18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4390" y="10460"/>
                <a:ext cx="580" cy="960"/>
                <a:chOff x="4160" y="10420"/>
                <a:chExt cx="580" cy="960"/>
              </a:xfrm>
            </p:grpSpPr>
            <p:sp>
              <p:nvSpPr>
                <p:cNvPr id="11288" name="Freeform 20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Freeform 21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578" y="3602"/>
              <a:ext cx="500" cy="520"/>
              <a:chOff x="3900" y="12490"/>
              <a:chExt cx="500" cy="520"/>
            </a:xfrm>
          </p:grpSpPr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70" y="12530"/>
                <a:ext cx="330" cy="480"/>
                <a:chOff x="4160" y="10420"/>
                <a:chExt cx="580" cy="960"/>
              </a:xfrm>
            </p:grpSpPr>
            <p:sp>
              <p:nvSpPr>
                <p:cNvPr id="11284" name="Freeform 24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5" name="Freeform 25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3900" y="12490"/>
                <a:ext cx="330" cy="480"/>
                <a:chOff x="4160" y="10420"/>
                <a:chExt cx="580" cy="960"/>
              </a:xfrm>
            </p:grpSpPr>
            <p:sp>
              <p:nvSpPr>
                <p:cNvPr id="11282" name="Freeform 27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3" name="Freeform 28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1279" name="Freeform 29"/>
            <p:cNvSpPr>
              <a:spLocks/>
            </p:cNvSpPr>
            <p:nvPr/>
          </p:nvSpPr>
          <p:spPr bwMode="auto">
            <a:xfrm>
              <a:off x="2925" y="2420"/>
              <a:ext cx="990" cy="190"/>
            </a:xfrm>
            <a:custGeom>
              <a:avLst/>
              <a:gdLst>
                <a:gd name="T0" fmla="*/ 0 w 990"/>
                <a:gd name="T1" fmla="*/ 174 h 190"/>
                <a:gd name="T2" fmla="*/ 255 w 990"/>
                <a:gd name="T3" fmla="*/ 40 h 190"/>
                <a:gd name="T4" fmla="*/ 600 w 990"/>
                <a:gd name="T5" fmla="*/ 25 h 190"/>
                <a:gd name="T6" fmla="*/ 990 w 990"/>
                <a:gd name="T7" fmla="*/ 19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"/>
                <a:gd name="T13" fmla="*/ 0 h 190"/>
                <a:gd name="T14" fmla="*/ 990 w 990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" h="190">
                  <a:moveTo>
                    <a:pt x="0" y="174"/>
                  </a:moveTo>
                  <a:cubicBezTo>
                    <a:pt x="42" y="152"/>
                    <a:pt x="155" y="65"/>
                    <a:pt x="255" y="40"/>
                  </a:cubicBezTo>
                  <a:cubicBezTo>
                    <a:pt x="355" y="15"/>
                    <a:pt x="478" y="0"/>
                    <a:pt x="600" y="25"/>
                  </a:cubicBezTo>
                  <a:cubicBezTo>
                    <a:pt x="722" y="50"/>
                    <a:pt x="909" y="156"/>
                    <a:pt x="990" y="19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269" name="Line 31"/>
          <p:cNvSpPr>
            <a:spLocks noChangeShapeType="1"/>
          </p:cNvSpPr>
          <p:nvPr/>
        </p:nvSpPr>
        <p:spPr bwMode="auto">
          <a:xfrm flipH="1">
            <a:off x="6951663" y="2941638"/>
            <a:ext cx="561975" cy="12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0" name="Line 32"/>
          <p:cNvSpPr>
            <a:spLocks noChangeShapeType="1"/>
          </p:cNvSpPr>
          <p:nvPr/>
        </p:nvSpPr>
        <p:spPr bwMode="auto">
          <a:xfrm flipH="1" flipV="1">
            <a:off x="6969125" y="2805113"/>
            <a:ext cx="550863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1" name="Line 33"/>
          <p:cNvSpPr>
            <a:spLocks noChangeShapeType="1"/>
          </p:cNvSpPr>
          <p:nvPr/>
        </p:nvSpPr>
        <p:spPr bwMode="auto">
          <a:xfrm flipH="1" flipV="1">
            <a:off x="7446963" y="3702050"/>
            <a:ext cx="561975" cy="22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1: Late Prophase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08450" cy="4530725"/>
          </a:xfrm>
        </p:spPr>
        <p:txBody>
          <a:bodyPr/>
          <a:lstStyle/>
          <a:p>
            <a:pPr eaLnBrk="1" hangingPunct="1"/>
            <a:r>
              <a:rPr lang="en-GB" smtClean="0"/>
              <a:t>Spindle fibres form and spread out between the centrioles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91075" y="2251075"/>
            <a:ext cx="3860800" cy="3314700"/>
            <a:chOff x="6105" y="2002"/>
            <a:chExt cx="3565" cy="3190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6105" y="2002"/>
              <a:ext cx="3550" cy="31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130" y="2860"/>
              <a:ext cx="1120" cy="1580"/>
              <a:chOff x="5440" y="2880"/>
              <a:chExt cx="1120" cy="158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440" y="2880"/>
                <a:ext cx="1120" cy="1580"/>
                <a:chOff x="5440" y="2880"/>
                <a:chExt cx="1120" cy="1580"/>
              </a:xfrm>
            </p:grpSpPr>
            <p:sp>
              <p:nvSpPr>
                <p:cNvPr id="1233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740" y="2880"/>
                  <a:ext cx="710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710" y="3310"/>
                  <a:ext cx="50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5710" y="3490"/>
                  <a:ext cx="47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7" name="Line 11"/>
                <p:cNvSpPr>
                  <a:spLocks noChangeShapeType="1"/>
                </p:cNvSpPr>
                <p:nvPr/>
              </p:nvSpPr>
              <p:spPr bwMode="auto">
                <a:xfrm>
                  <a:off x="5740" y="3610"/>
                  <a:ext cx="430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8" name="Line 12"/>
                <p:cNvSpPr>
                  <a:spLocks noChangeShapeType="1"/>
                </p:cNvSpPr>
                <p:nvPr/>
              </p:nvSpPr>
              <p:spPr bwMode="auto">
                <a:xfrm>
                  <a:off x="5730" y="3630"/>
                  <a:ext cx="47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9" name="Line 13"/>
                <p:cNvSpPr>
                  <a:spLocks noChangeShapeType="1"/>
                </p:cNvSpPr>
                <p:nvPr/>
              </p:nvSpPr>
              <p:spPr bwMode="auto">
                <a:xfrm>
                  <a:off x="5720" y="3660"/>
                  <a:ext cx="53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0" name="Line 14"/>
                <p:cNvSpPr>
                  <a:spLocks noChangeShapeType="1"/>
                </p:cNvSpPr>
                <p:nvPr/>
              </p:nvSpPr>
              <p:spPr bwMode="auto">
                <a:xfrm>
                  <a:off x="5670" y="3660"/>
                  <a:ext cx="890" cy="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1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5580" y="338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2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5470" y="3460"/>
                  <a:ext cx="13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3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5440" y="3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480" y="3680"/>
                  <a:ext cx="10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600" y="3690"/>
                  <a:ext cx="3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5670" y="3380"/>
                  <a:ext cx="4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7" name="Line 21"/>
                <p:cNvSpPr>
                  <a:spLocks noChangeShapeType="1"/>
                </p:cNvSpPr>
                <p:nvPr/>
              </p:nvSpPr>
              <p:spPr bwMode="auto">
                <a:xfrm>
                  <a:off x="5670" y="369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5590" y="3570"/>
                <a:ext cx="97" cy="104"/>
                <a:chOff x="9610" y="7170"/>
                <a:chExt cx="97" cy="104"/>
              </a:xfrm>
            </p:grpSpPr>
            <p:sp>
              <p:nvSpPr>
                <p:cNvPr id="12332" name="Line 23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3" name="Oval 24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 flipH="1">
              <a:off x="8550" y="2850"/>
              <a:ext cx="1120" cy="1580"/>
              <a:chOff x="5440" y="2880"/>
              <a:chExt cx="1120" cy="1580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5440" y="2880"/>
                <a:ext cx="1120" cy="1580"/>
                <a:chOff x="5440" y="2880"/>
                <a:chExt cx="1120" cy="1580"/>
              </a:xfrm>
            </p:grpSpPr>
            <p:sp>
              <p:nvSpPr>
                <p:cNvPr id="1231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740" y="2880"/>
                  <a:ext cx="710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710" y="3310"/>
                  <a:ext cx="50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710" y="3490"/>
                  <a:ext cx="47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9" name="Line 30"/>
                <p:cNvSpPr>
                  <a:spLocks noChangeShapeType="1"/>
                </p:cNvSpPr>
                <p:nvPr/>
              </p:nvSpPr>
              <p:spPr bwMode="auto">
                <a:xfrm>
                  <a:off x="5740" y="3610"/>
                  <a:ext cx="430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0" name="Line 31"/>
                <p:cNvSpPr>
                  <a:spLocks noChangeShapeType="1"/>
                </p:cNvSpPr>
                <p:nvPr/>
              </p:nvSpPr>
              <p:spPr bwMode="auto">
                <a:xfrm>
                  <a:off x="5730" y="3630"/>
                  <a:ext cx="47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1" name="Line 32"/>
                <p:cNvSpPr>
                  <a:spLocks noChangeShapeType="1"/>
                </p:cNvSpPr>
                <p:nvPr/>
              </p:nvSpPr>
              <p:spPr bwMode="auto">
                <a:xfrm>
                  <a:off x="5720" y="3660"/>
                  <a:ext cx="53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2" name="Line 33"/>
                <p:cNvSpPr>
                  <a:spLocks noChangeShapeType="1"/>
                </p:cNvSpPr>
                <p:nvPr/>
              </p:nvSpPr>
              <p:spPr bwMode="auto">
                <a:xfrm>
                  <a:off x="5670" y="3660"/>
                  <a:ext cx="890" cy="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3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580" y="338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4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5470" y="3460"/>
                  <a:ext cx="13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5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5440" y="3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480" y="3680"/>
                  <a:ext cx="10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7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600" y="3690"/>
                  <a:ext cx="3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670" y="3380"/>
                  <a:ext cx="4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9" name="Line 40"/>
                <p:cNvSpPr>
                  <a:spLocks noChangeShapeType="1"/>
                </p:cNvSpPr>
                <p:nvPr/>
              </p:nvSpPr>
              <p:spPr bwMode="auto">
                <a:xfrm>
                  <a:off x="5670" y="369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5590" y="3570"/>
                <a:ext cx="97" cy="104"/>
                <a:chOff x="9610" y="7170"/>
                <a:chExt cx="97" cy="104"/>
              </a:xfrm>
            </p:grpSpPr>
            <p:sp>
              <p:nvSpPr>
                <p:cNvPr id="12314" name="Line 42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5" name="Oval 43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297" name="Oval 44"/>
            <p:cNvSpPr>
              <a:spLocks noChangeArrowheads="1"/>
            </p:cNvSpPr>
            <p:nvPr/>
          </p:nvSpPr>
          <p:spPr bwMode="auto">
            <a:xfrm>
              <a:off x="6840" y="2550"/>
              <a:ext cx="2130" cy="21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7306" y="3932"/>
              <a:ext cx="500" cy="520"/>
              <a:chOff x="3900" y="12490"/>
              <a:chExt cx="500" cy="520"/>
            </a:xfrm>
          </p:grpSpPr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4070" y="12530"/>
                <a:ext cx="330" cy="480"/>
                <a:chOff x="4160" y="10420"/>
                <a:chExt cx="580" cy="960"/>
              </a:xfrm>
            </p:grpSpPr>
            <p:sp>
              <p:nvSpPr>
                <p:cNvPr id="12310" name="Freeform 47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1" name="Freeform 48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3900" y="12490"/>
                <a:ext cx="330" cy="480"/>
                <a:chOff x="4160" y="10420"/>
                <a:chExt cx="580" cy="960"/>
              </a:xfrm>
            </p:grpSpPr>
            <p:sp>
              <p:nvSpPr>
                <p:cNvPr id="12308" name="Freeform 50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9" name="Freeform 51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7496" y="2671"/>
              <a:ext cx="810" cy="1000"/>
              <a:chOff x="4160" y="10420"/>
              <a:chExt cx="810" cy="1000"/>
            </a:xfrm>
          </p:grpSpPr>
          <p:grpSp>
            <p:nvGrpSpPr>
              <p:cNvPr id="13" name="Group 53"/>
              <p:cNvGrpSpPr>
                <a:grpSpLocks/>
              </p:cNvGrpSpPr>
              <p:nvPr/>
            </p:nvGrpSpPr>
            <p:grpSpPr bwMode="auto">
              <a:xfrm>
                <a:off x="4160" y="10420"/>
                <a:ext cx="580" cy="960"/>
                <a:chOff x="4160" y="10420"/>
                <a:chExt cx="580" cy="960"/>
              </a:xfrm>
            </p:grpSpPr>
            <p:sp>
              <p:nvSpPr>
                <p:cNvPr id="12304" name="Freeform 54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5" name="Freeform 55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4390" y="10460"/>
                <a:ext cx="580" cy="960"/>
                <a:chOff x="4160" y="10420"/>
                <a:chExt cx="580" cy="960"/>
              </a:xfrm>
            </p:grpSpPr>
            <p:sp>
              <p:nvSpPr>
                <p:cNvPr id="12302" name="Freeform 57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3" name="Freeform 58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1: Metaphase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4213" cy="4530725"/>
          </a:xfrm>
        </p:spPr>
        <p:txBody>
          <a:bodyPr/>
          <a:lstStyle/>
          <a:p>
            <a:pPr eaLnBrk="1" hangingPunct="1"/>
            <a:r>
              <a:rPr lang="en-GB" smtClean="0"/>
              <a:t>The pairs of chromosomes line up on the equator</a:t>
            </a:r>
          </a:p>
          <a:p>
            <a:pPr eaLnBrk="1" hangingPunct="1"/>
            <a:r>
              <a:rPr lang="en-GB" smtClean="0"/>
              <a:t>The orientation of the maternal and the paternal chromosomes is </a:t>
            </a:r>
            <a:r>
              <a:rPr lang="en-GB" b="1" smtClean="0"/>
              <a:t>random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45088" y="2052638"/>
            <a:ext cx="3663950" cy="3327400"/>
            <a:chOff x="1600" y="6049"/>
            <a:chExt cx="3480" cy="3140"/>
          </a:xfrm>
        </p:grpSpPr>
        <p:sp>
          <p:nvSpPr>
            <p:cNvPr id="13318" name="AutoShape 5"/>
            <p:cNvSpPr>
              <a:spLocks noChangeArrowheads="1"/>
            </p:cNvSpPr>
            <p:nvPr/>
          </p:nvSpPr>
          <p:spPr bwMode="auto">
            <a:xfrm>
              <a:off x="1600" y="6049"/>
              <a:ext cx="3480" cy="31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10" y="7252"/>
              <a:ext cx="247" cy="823"/>
              <a:chOff x="1610" y="7252"/>
              <a:chExt cx="247" cy="823"/>
            </a:xfrm>
          </p:grpSpPr>
          <p:sp>
            <p:nvSpPr>
              <p:cNvPr id="13363" name="Line 7"/>
              <p:cNvSpPr>
                <a:spLocks noChangeShapeType="1"/>
              </p:cNvSpPr>
              <p:nvPr/>
            </p:nvSpPr>
            <p:spPr bwMode="auto">
              <a:xfrm flipH="1" flipV="1">
                <a:off x="1637" y="7252"/>
                <a:ext cx="163" cy="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4" name="Line 8"/>
              <p:cNvSpPr>
                <a:spLocks noChangeShapeType="1"/>
              </p:cNvSpPr>
              <p:nvPr/>
            </p:nvSpPr>
            <p:spPr bwMode="auto">
              <a:xfrm flipH="1" flipV="1">
                <a:off x="1617" y="7460"/>
                <a:ext cx="153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5" name="Line 9"/>
              <p:cNvSpPr>
                <a:spLocks noChangeShapeType="1"/>
              </p:cNvSpPr>
              <p:nvPr/>
            </p:nvSpPr>
            <p:spPr bwMode="auto">
              <a:xfrm flipH="1" flipV="1">
                <a:off x="1610" y="7600"/>
                <a:ext cx="150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6" name="Line 10"/>
              <p:cNvSpPr>
                <a:spLocks noChangeShapeType="1"/>
              </p:cNvSpPr>
              <p:nvPr/>
            </p:nvSpPr>
            <p:spPr bwMode="auto">
              <a:xfrm flipV="1">
                <a:off x="1620" y="7680"/>
                <a:ext cx="130" cy="1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7" name="Line 11"/>
              <p:cNvSpPr>
                <a:spLocks noChangeShapeType="1"/>
              </p:cNvSpPr>
              <p:nvPr/>
            </p:nvSpPr>
            <p:spPr bwMode="auto">
              <a:xfrm flipH="1">
                <a:off x="1718" y="7690"/>
                <a:ext cx="82" cy="3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1760" y="7570"/>
                <a:ext cx="97" cy="104"/>
                <a:chOff x="9610" y="7170"/>
                <a:chExt cx="97" cy="104"/>
              </a:xfrm>
            </p:grpSpPr>
            <p:sp>
              <p:nvSpPr>
                <p:cNvPr id="13369" name="Line 13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70" name="Oval 14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789" y="7119"/>
              <a:ext cx="276" cy="965"/>
              <a:chOff x="4789" y="7119"/>
              <a:chExt cx="276" cy="965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789" y="7523"/>
                <a:ext cx="97" cy="104"/>
                <a:chOff x="9610" y="7170"/>
                <a:chExt cx="97" cy="104"/>
              </a:xfrm>
            </p:grpSpPr>
            <p:sp>
              <p:nvSpPr>
                <p:cNvPr id="13361" name="Line 17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62" name="Oval 18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356" name="Line 19"/>
              <p:cNvSpPr>
                <a:spLocks noChangeShapeType="1"/>
              </p:cNvSpPr>
              <p:nvPr/>
            </p:nvSpPr>
            <p:spPr bwMode="auto">
              <a:xfrm flipV="1">
                <a:off x="4868" y="7119"/>
                <a:ext cx="132" cy="3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7" name="Line 20"/>
              <p:cNvSpPr>
                <a:spLocks noChangeShapeType="1"/>
              </p:cNvSpPr>
              <p:nvPr/>
            </p:nvSpPr>
            <p:spPr bwMode="auto">
              <a:xfrm flipV="1">
                <a:off x="4898" y="7386"/>
                <a:ext cx="167" cy="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8" name="Line 21"/>
              <p:cNvSpPr>
                <a:spLocks noChangeShapeType="1"/>
              </p:cNvSpPr>
              <p:nvPr/>
            </p:nvSpPr>
            <p:spPr bwMode="auto">
              <a:xfrm flipV="1">
                <a:off x="4908" y="7556"/>
                <a:ext cx="150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9" name="Line 22"/>
              <p:cNvSpPr>
                <a:spLocks noChangeShapeType="1"/>
              </p:cNvSpPr>
              <p:nvPr/>
            </p:nvSpPr>
            <p:spPr bwMode="auto">
              <a:xfrm flipH="1" flipV="1">
                <a:off x="4918" y="7636"/>
                <a:ext cx="145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0" name="Line 23"/>
              <p:cNvSpPr>
                <a:spLocks noChangeShapeType="1"/>
              </p:cNvSpPr>
              <p:nvPr/>
            </p:nvSpPr>
            <p:spPr bwMode="auto">
              <a:xfrm>
                <a:off x="4868" y="7646"/>
                <a:ext cx="105" cy="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964" y="6664"/>
              <a:ext cx="810" cy="1000"/>
              <a:chOff x="4160" y="10420"/>
              <a:chExt cx="810" cy="100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4160" y="10420"/>
                <a:ext cx="580" cy="960"/>
                <a:chOff x="4160" y="10420"/>
                <a:chExt cx="580" cy="960"/>
              </a:xfrm>
            </p:grpSpPr>
            <p:sp>
              <p:nvSpPr>
                <p:cNvPr id="13353" name="Freeform 26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4" name="Freeform 27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4390" y="10460"/>
                <a:ext cx="580" cy="960"/>
                <a:chOff x="4160" y="10420"/>
                <a:chExt cx="580" cy="960"/>
              </a:xfrm>
            </p:grpSpPr>
            <p:sp>
              <p:nvSpPr>
                <p:cNvPr id="13351" name="Freeform 29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52" name="Freeform 30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105" y="7870"/>
              <a:ext cx="500" cy="520"/>
              <a:chOff x="3900" y="12490"/>
              <a:chExt cx="500" cy="520"/>
            </a:xfrm>
          </p:grpSpPr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4070" y="12530"/>
                <a:ext cx="330" cy="480"/>
                <a:chOff x="4160" y="10420"/>
                <a:chExt cx="580" cy="960"/>
              </a:xfrm>
            </p:grpSpPr>
            <p:sp>
              <p:nvSpPr>
                <p:cNvPr id="13347" name="Freeform 33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8" name="Freeform 34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3900" y="12490"/>
                <a:ext cx="330" cy="480"/>
                <a:chOff x="4160" y="10420"/>
                <a:chExt cx="580" cy="960"/>
              </a:xfrm>
            </p:grpSpPr>
            <p:sp>
              <p:nvSpPr>
                <p:cNvPr id="13345" name="Freeform 36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6" name="Freeform 37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816" y="6288"/>
              <a:ext cx="3022" cy="2567"/>
              <a:chOff x="1816" y="6288"/>
              <a:chExt cx="3022" cy="2567"/>
            </a:xfrm>
          </p:grpSpPr>
          <p:sp>
            <p:nvSpPr>
              <p:cNvPr id="13324" name="Freeform 39"/>
              <p:cNvSpPr>
                <a:spLocks/>
              </p:cNvSpPr>
              <p:nvPr/>
            </p:nvSpPr>
            <p:spPr bwMode="auto">
              <a:xfrm flipV="1">
                <a:off x="3518" y="7244"/>
                <a:ext cx="1200" cy="323"/>
              </a:xfrm>
              <a:custGeom>
                <a:avLst/>
                <a:gdLst>
                  <a:gd name="T0" fmla="*/ 0 w 1200"/>
                  <a:gd name="T1" fmla="*/ 323 h 323"/>
                  <a:gd name="T2" fmla="*/ 405 w 1200"/>
                  <a:gd name="T3" fmla="*/ 300 h 323"/>
                  <a:gd name="T4" fmla="*/ 638 w 1200"/>
                  <a:gd name="T5" fmla="*/ 255 h 323"/>
                  <a:gd name="T6" fmla="*/ 848 w 1200"/>
                  <a:gd name="T7" fmla="*/ 173 h 323"/>
                  <a:gd name="T8" fmla="*/ 1028 w 1200"/>
                  <a:gd name="T9" fmla="*/ 90 h 323"/>
                  <a:gd name="T10" fmla="*/ 1155 w 1200"/>
                  <a:gd name="T11" fmla="*/ 30 h 323"/>
                  <a:gd name="T12" fmla="*/ 1200 w 1200"/>
                  <a:gd name="T13" fmla="*/ 0 h 3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"/>
                  <a:gd name="T22" fmla="*/ 0 h 323"/>
                  <a:gd name="T23" fmla="*/ 1200 w 1200"/>
                  <a:gd name="T24" fmla="*/ 323 h 3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" h="323">
                    <a:moveTo>
                      <a:pt x="0" y="323"/>
                    </a:moveTo>
                    <a:cubicBezTo>
                      <a:pt x="67" y="319"/>
                      <a:pt x="299" y="311"/>
                      <a:pt x="405" y="300"/>
                    </a:cubicBezTo>
                    <a:cubicBezTo>
                      <a:pt x="511" y="289"/>
                      <a:pt x="564" y="276"/>
                      <a:pt x="638" y="255"/>
                    </a:cubicBezTo>
                    <a:cubicBezTo>
                      <a:pt x="712" y="234"/>
                      <a:pt x="783" y="200"/>
                      <a:pt x="848" y="173"/>
                    </a:cubicBezTo>
                    <a:cubicBezTo>
                      <a:pt x="913" y="146"/>
                      <a:pt x="977" y="114"/>
                      <a:pt x="1028" y="90"/>
                    </a:cubicBezTo>
                    <a:cubicBezTo>
                      <a:pt x="1079" y="66"/>
                      <a:pt x="1126" y="45"/>
                      <a:pt x="1155" y="30"/>
                    </a:cubicBezTo>
                    <a:cubicBezTo>
                      <a:pt x="1184" y="15"/>
                      <a:pt x="1191" y="6"/>
                      <a:pt x="120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816" y="6288"/>
                <a:ext cx="3022" cy="2567"/>
                <a:chOff x="1816" y="6280"/>
                <a:chExt cx="3022" cy="2567"/>
              </a:xfrm>
            </p:grpSpPr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1823" y="7555"/>
                  <a:ext cx="3015" cy="1292"/>
                  <a:chOff x="1823" y="7555"/>
                  <a:chExt cx="3015" cy="1292"/>
                </a:xfrm>
              </p:grpSpPr>
              <p:sp>
                <p:nvSpPr>
                  <p:cNvPr id="13335" name="Freeform 42"/>
                  <p:cNvSpPr>
                    <a:spLocks/>
                  </p:cNvSpPr>
                  <p:nvPr/>
                </p:nvSpPr>
                <p:spPr bwMode="auto">
                  <a:xfrm>
                    <a:off x="1864" y="7658"/>
                    <a:ext cx="2921" cy="829"/>
                  </a:xfrm>
                  <a:custGeom>
                    <a:avLst/>
                    <a:gdLst>
                      <a:gd name="T0" fmla="*/ 11 w 2921"/>
                      <a:gd name="T1" fmla="*/ 0 h 829"/>
                      <a:gd name="T2" fmla="*/ 64 w 2921"/>
                      <a:gd name="T3" fmla="*/ 90 h 829"/>
                      <a:gd name="T4" fmla="*/ 394 w 2921"/>
                      <a:gd name="T5" fmla="*/ 397 h 829"/>
                      <a:gd name="T6" fmla="*/ 731 w 2921"/>
                      <a:gd name="T7" fmla="*/ 615 h 829"/>
                      <a:gd name="T8" fmla="*/ 1159 w 2921"/>
                      <a:gd name="T9" fmla="*/ 780 h 829"/>
                      <a:gd name="T10" fmla="*/ 1691 w 2921"/>
                      <a:gd name="T11" fmla="*/ 817 h 829"/>
                      <a:gd name="T12" fmla="*/ 2111 w 2921"/>
                      <a:gd name="T13" fmla="*/ 705 h 829"/>
                      <a:gd name="T14" fmla="*/ 2456 w 2921"/>
                      <a:gd name="T15" fmla="*/ 457 h 829"/>
                      <a:gd name="T16" fmla="*/ 2396 w 2921"/>
                      <a:gd name="T17" fmla="*/ 525 h 829"/>
                      <a:gd name="T18" fmla="*/ 2621 w 2921"/>
                      <a:gd name="T19" fmla="*/ 330 h 829"/>
                      <a:gd name="T20" fmla="*/ 2839 w 2921"/>
                      <a:gd name="T21" fmla="*/ 112 h 829"/>
                      <a:gd name="T22" fmla="*/ 2831 w 2921"/>
                      <a:gd name="T23" fmla="*/ 112 h 829"/>
                      <a:gd name="T24" fmla="*/ 2921 w 2921"/>
                      <a:gd name="T25" fmla="*/ 7 h 8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21"/>
                      <a:gd name="T40" fmla="*/ 0 h 829"/>
                      <a:gd name="T41" fmla="*/ 2921 w 2921"/>
                      <a:gd name="T42" fmla="*/ 829 h 8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21" h="829">
                        <a:moveTo>
                          <a:pt x="11" y="0"/>
                        </a:moveTo>
                        <a:cubicBezTo>
                          <a:pt x="20" y="15"/>
                          <a:pt x="0" y="24"/>
                          <a:pt x="64" y="90"/>
                        </a:cubicBezTo>
                        <a:cubicBezTo>
                          <a:pt x="128" y="156"/>
                          <a:pt x="283" y="309"/>
                          <a:pt x="394" y="397"/>
                        </a:cubicBezTo>
                        <a:cubicBezTo>
                          <a:pt x="505" y="485"/>
                          <a:pt x="604" y="551"/>
                          <a:pt x="731" y="615"/>
                        </a:cubicBezTo>
                        <a:cubicBezTo>
                          <a:pt x="858" y="679"/>
                          <a:pt x="999" y="746"/>
                          <a:pt x="1159" y="780"/>
                        </a:cubicBezTo>
                        <a:cubicBezTo>
                          <a:pt x="1319" y="814"/>
                          <a:pt x="1532" y="829"/>
                          <a:pt x="1691" y="817"/>
                        </a:cubicBezTo>
                        <a:cubicBezTo>
                          <a:pt x="1850" y="805"/>
                          <a:pt x="1984" y="765"/>
                          <a:pt x="2111" y="705"/>
                        </a:cubicBezTo>
                        <a:cubicBezTo>
                          <a:pt x="2238" y="645"/>
                          <a:pt x="2409" y="487"/>
                          <a:pt x="2456" y="457"/>
                        </a:cubicBezTo>
                        <a:cubicBezTo>
                          <a:pt x="2503" y="427"/>
                          <a:pt x="2368" y="546"/>
                          <a:pt x="2396" y="525"/>
                        </a:cubicBezTo>
                        <a:cubicBezTo>
                          <a:pt x="2424" y="504"/>
                          <a:pt x="2547" y="399"/>
                          <a:pt x="2621" y="330"/>
                        </a:cubicBezTo>
                        <a:cubicBezTo>
                          <a:pt x="2695" y="261"/>
                          <a:pt x="2804" y="148"/>
                          <a:pt x="2839" y="112"/>
                        </a:cubicBezTo>
                        <a:cubicBezTo>
                          <a:pt x="2874" y="76"/>
                          <a:pt x="2817" y="129"/>
                          <a:pt x="2831" y="112"/>
                        </a:cubicBezTo>
                        <a:cubicBezTo>
                          <a:pt x="2845" y="95"/>
                          <a:pt x="2902" y="29"/>
                          <a:pt x="2921" y="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36" name="Freeform 43"/>
                  <p:cNvSpPr>
                    <a:spLocks/>
                  </p:cNvSpPr>
                  <p:nvPr/>
                </p:nvSpPr>
                <p:spPr bwMode="auto">
                  <a:xfrm>
                    <a:off x="1875" y="7555"/>
                    <a:ext cx="2903" cy="760"/>
                  </a:xfrm>
                  <a:custGeom>
                    <a:avLst/>
                    <a:gdLst>
                      <a:gd name="T0" fmla="*/ 0 w 2903"/>
                      <a:gd name="T1" fmla="*/ 90 h 760"/>
                      <a:gd name="T2" fmla="*/ 98 w 2903"/>
                      <a:gd name="T3" fmla="*/ 180 h 760"/>
                      <a:gd name="T4" fmla="*/ 428 w 2903"/>
                      <a:gd name="T5" fmla="*/ 443 h 760"/>
                      <a:gd name="T6" fmla="*/ 750 w 2903"/>
                      <a:gd name="T7" fmla="*/ 615 h 760"/>
                      <a:gd name="T8" fmla="*/ 1193 w 2903"/>
                      <a:gd name="T9" fmla="*/ 743 h 760"/>
                      <a:gd name="T10" fmla="*/ 1710 w 2903"/>
                      <a:gd name="T11" fmla="*/ 720 h 760"/>
                      <a:gd name="T12" fmla="*/ 2115 w 2903"/>
                      <a:gd name="T13" fmla="*/ 630 h 760"/>
                      <a:gd name="T14" fmla="*/ 2438 w 2903"/>
                      <a:gd name="T15" fmla="*/ 458 h 760"/>
                      <a:gd name="T16" fmla="*/ 2445 w 2903"/>
                      <a:gd name="T17" fmla="*/ 443 h 760"/>
                      <a:gd name="T18" fmla="*/ 2603 w 2903"/>
                      <a:gd name="T19" fmla="*/ 315 h 760"/>
                      <a:gd name="T20" fmla="*/ 2745 w 2903"/>
                      <a:gd name="T21" fmla="*/ 188 h 760"/>
                      <a:gd name="T22" fmla="*/ 2903 w 2903"/>
                      <a:gd name="T23" fmla="*/ 0 h 76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903"/>
                      <a:gd name="T37" fmla="*/ 0 h 760"/>
                      <a:gd name="T38" fmla="*/ 2903 w 2903"/>
                      <a:gd name="T39" fmla="*/ 760 h 76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903" h="760">
                        <a:moveTo>
                          <a:pt x="0" y="90"/>
                        </a:moveTo>
                        <a:cubicBezTo>
                          <a:pt x="16" y="105"/>
                          <a:pt x="27" y="121"/>
                          <a:pt x="98" y="180"/>
                        </a:cubicBezTo>
                        <a:cubicBezTo>
                          <a:pt x="169" y="239"/>
                          <a:pt x="320" y="371"/>
                          <a:pt x="428" y="443"/>
                        </a:cubicBezTo>
                        <a:cubicBezTo>
                          <a:pt x="536" y="515"/>
                          <a:pt x="623" y="565"/>
                          <a:pt x="750" y="615"/>
                        </a:cubicBezTo>
                        <a:cubicBezTo>
                          <a:pt x="877" y="665"/>
                          <a:pt x="1033" y="726"/>
                          <a:pt x="1193" y="743"/>
                        </a:cubicBezTo>
                        <a:cubicBezTo>
                          <a:pt x="1353" y="760"/>
                          <a:pt x="1556" y="739"/>
                          <a:pt x="1710" y="720"/>
                        </a:cubicBezTo>
                        <a:cubicBezTo>
                          <a:pt x="1864" y="701"/>
                          <a:pt x="1994" y="674"/>
                          <a:pt x="2115" y="630"/>
                        </a:cubicBezTo>
                        <a:cubicBezTo>
                          <a:pt x="2236" y="586"/>
                          <a:pt x="2383" y="489"/>
                          <a:pt x="2438" y="458"/>
                        </a:cubicBezTo>
                        <a:cubicBezTo>
                          <a:pt x="2493" y="427"/>
                          <a:pt x="2418" y="467"/>
                          <a:pt x="2445" y="443"/>
                        </a:cubicBezTo>
                        <a:cubicBezTo>
                          <a:pt x="2472" y="419"/>
                          <a:pt x="2553" y="357"/>
                          <a:pt x="2603" y="315"/>
                        </a:cubicBezTo>
                        <a:cubicBezTo>
                          <a:pt x="2653" y="273"/>
                          <a:pt x="2695" y="240"/>
                          <a:pt x="2745" y="188"/>
                        </a:cubicBezTo>
                        <a:cubicBezTo>
                          <a:pt x="2795" y="136"/>
                          <a:pt x="2870" y="39"/>
                          <a:pt x="2903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37" name="Freeform 44"/>
                  <p:cNvSpPr>
                    <a:spLocks/>
                  </p:cNvSpPr>
                  <p:nvPr/>
                </p:nvSpPr>
                <p:spPr bwMode="auto">
                  <a:xfrm>
                    <a:off x="1898" y="7800"/>
                    <a:ext cx="2864" cy="812"/>
                  </a:xfrm>
                  <a:custGeom>
                    <a:avLst/>
                    <a:gdLst>
                      <a:gd name="T0" fmla="*/ 0 w 2864"/>
                      <a:gd name="T1" fmla="*/ 0 h 812"/>
                      <a:gd name="T2" fmla="*/ 69 w 2864"/>
                      <a:gd name="T3" fmla="*/ 115 h 812"/>
                      <a:gd name="T4" fmla="*/ 397 w 2864"/>
                      <a:gd name="T5" fmla="*/ 435 h 812"/>
                      <a:gd name="T6" fmla="*/ 735 w 2864"/>
                      <a:gd name="T7" fmla="*/ 653 h 812"/>
                      <a:gd name="T8" fmla="*/ 1129 w 2864"/>
                      <a:gd name="T9" fmla="*/ 785 h 812"/>
                      <a:gd name="T10" fmla="*/ 1679 w 2864"/>
                      <a:gd name="T11" fmla="*/ 795 h 812"/>
                      <a:gd name="T12" fmla="*/ 2089 w 2864"/>
                      <a:gd name="T13" fmla="*/ 685 h 812"/>
                      <a:gd name="T14" fmla="*/ 2422 w 2864"/>
                      <a:gd name="T15" fmla="*/ 473 h 812"/>
                      <a:gd name="T16" fmla="*/ 2399 w 2864"/>
                      <a:gd name="T17" fmla="*/ 495 h 812"/>
                      <a:gd name="T18" fmla="*/ 2587 w 2864"/>
                      <a:gd name="T19" fmla="*/ 330 h 812"/>
                      <a:gd name="T20" fmla="*/ 2759 w 2864"/>
                      <a:gd name="T21" fmla="*/ 150 h 812"/>
                      <a:gd name="T22" fmla="*/ 2864 w 2864"/>
                      <a:gd name="T23" fmla="*/ 0 h 8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64"/>
                      <a:gd name="T37" fmla="*/ 0 h 812"/>
                      <a:gd name="T38" fmla="*/ 2864 w 2864"/>
                      <a:gd name="T39" fmla="*/ 812 h 8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64" h="812">
                        <a:moveTo>
                          <a:pt x="0" y="0"/>
                        </a:moveTo>
                        <a:cubicBezTo>
                          <a:pt x="13" y="19"/>
                          <a:pt x="3" y="43"/>
                          <a:pt x="69" y="115"/>
                        </a:cubicBezTo>
                        <a:cubicBezTo>
                          <a:pt x="135" y="187"/>
                          <a:pt x="286" y="345"/>
                          <a:pt x="397" y="435"/>
                        </a:cubicBezTo>
                        <a:cubicBezTo>
                          <a:pt x="508" y="525"/>
                          <a:pt x="613" y="595"/>
                          <a:pt x="735" y="653"/>
                        </a:cubicBezTo>
                        <a:cubicBezTo>
                          <a:pt x="857" y="711"/>
                          <a:pt x="972" y="761"/>
                          <a:pt x="1129" y="785"/>
                        </a:cubicBezTo>
                        <a:cubicBezTo>
                          <a:pt x="1286" y="809"/>
                          <a:pt x="1519" y="812"/>
                          <a:pt x="1679" y="795"/>
                        </a:cubicBezTo>
                        <a:cubicBezTo>
                          <a:pt x="1839" y="778"/>
                          <a:pt x="1965" y="739"/>
                          <a:pt x="2089" y="685"/>
                        </a:cubicBezTo>
                        <a:cubicBezTo>
                          <a:pt x="2213" y="631"/>
                          <a:pt x="2370" y="505"/>
                          <a:pt x="2422" y="473"/>
                        </a:cubicBezTo>
                        <a:cubicBezTo>
                          <a:pt x="2474" y="441"/>
                          <a:pt x="2372" y="519"/>
                          <a:pt x="2399" y="495"/>
                        </a:cubicBezTo>
                        <a:cubicBezTo>
                          <a:pt x="2426" y="471"/>
                          <a:pt x="2527" y="387"/>
                          <a:pt x="2587" y="330"/>
                        </a:cubicBezTo>
                        <a:cubicBezTo>
                          <a:pt x="2647" y="273"/>
                          <a:pt x="2713" y="205"/>
                          <a:pt x="2759" y="150"/>
                        </a:cubicBezTo>
                        <a:cubicBezTo>
                          <a:pt x="2805" y="95"/>
                          <a:pt x="2842" y="31"/>
                          <a:pt x="2864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38" name="Freeform 45"/>
                  <p:cNvSpPr>
                    <a:spLocks/>
                  </p:cNvSpPr>
                  <p:nvPr/>
                </p:nvSpPr>
                <p:spPr bwMode="auto">
                  <a:xfrm>
                    <a:off x="1823" y="7680"/>
                    <a:ext cx="3015" cy="1167"/>
                  </a:xfrm>
                  <a:custGeom>
                    <a:avLst/>
                    <a:gdLst>
                      <a:gd name="T0" fmla="*/ 0 w 3015"/>
                      <a:gd name="T1" fmla="*/ 75 h 1167"/>
                      <a:gd name="T2" fmla="*/ 172 w 3015"/>
                      <a:gd name="T3" fmla="*/ 390 h 1167"/>
                      <a:gd name="T4" fmla="*/ 527 w 3015"/>
                      <a:gd name="T5" fmla="*/ 757 h 1167"/>
                      <a:gd name="T6" fmla="*/ 855 w 3015"/>
                      <a:gd name="T7" fmla="*/ 982 h 1167"/>
                      <a:gd name="T8" fmla="*/ 1237 w 3015"/>
                      <a:gd name="T9" fmla="*/ 1118 h 1167"/>
                      <a:gd name="T10" fmla="*/ 1560 w 3015"/>
                      <a:gd name="T11" fmla="*/ 1155 h 1167"/>
                      <a:gd name="T12" fmla="*/ 1777 w 3015"/>
                      <a:gd name="T13" fmla="*/ 1147 h 1167"/>
                      <a:gd name="T14" fmla="*/ 2187 w 3015"/>
                      <a:gd name="T15" fmla="*/ 1037 h 1167"/>
                      <a:gd name="T16" fmla="*/ 2497 w 3015"/>
                      <a:gd name="T17" fmla="*/ 833 h 1167"/>
                      <a:gd name="T18" fmla="*/ 2497 w 3015"/>
                      <a:gd name="T19" fmla="*/ 847 h 1167"/>
                      <a:gd name="T20" fmla="*/ 2677 w 3015"/>
                      <a:gd name="T21" fmla="*/ 630 h 1167"/>
                      <a:gd name="T22" fmla="*/ 2835 w 3015"/>
                      <a:gd name="T23" fmla="*/ 383 h 1167"/>
                      <a:gd name="T24" fmla="*/ 3015 w 3015"/>
                      <a:gd name="T25" fmla="*/ 0 h 11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15"/>
                      <a:gd name="T40" fmla="*/ 0 h 1167"/>
                      <a:gd name="T41" fmla="*/ 3015 w 3015"/>
                      <a:gd name="T42" fmla="*/ 1167 h 11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15" h="1167">
                        <a:moveTo>
                          <a:pt x="0" y="75"/>
                        </a:moveTo>
                        <a:cubicBezTo>
                          <a:pt x="29" y="127"/>
                          <a:pt x="84" y="276"/>
                          <a:pt x="172" y="390"/>
                        </a:cubicBezTo>
                        <a:cubicBezTo>
                          <a:pt x="260" y="504"/>
                          <a:pt x="413" y="658"/>
                          <a:pt x="527" y="757"/>
                        </a:cubicBezTo>
                        <a:cubicBezTo>
                          <a:pt x="641" y="856"/>
                          <a:pt x="737" y="922"/>
                          <a:pt x="855" y="982"/>
                        </a:cubicBezTo>
                        <a:cubicBezTo>
                          <a:pt x="973" y="1042"/>
                          <a:pt x="1120" y="1089"/>
                          <a:pt x="1237" y="1118"/>
                        </a:cubicBezTo>
                        <a:cubicBezTo>
                          <a:pt x="1354" y="1147"/>
                          <a:pt x="1470" y="1150"/>
                          <a:pt x="1560" y="1155"/>
                        </a:cubicBezTo>
                        <a:cubicBezTo>
                          <a:pt x="1650" y="1160"/>
                          <a:pt x="1673" y="1167"/>
                          <a:pt x="1777" y="1147"/>
                        </a:cubicBezTo>
                        <a:cubicBezTo>
                          <a:pt x="1881" y="1127"/>
                          <a:pt x="2067" y="1089"/>
                          <a:pt x="2187" y="1037"/>
                        </a:cubicBezTo>
                        <a:cubicBezTo>
                          <a:pt x="2307" y="985"/>
                          <a:pt x="2445" y="865"/>
                          <a:pt x="2497" y="833"/>
                        </a:cubicBezTo>
                        <a:cubicBezTo>
                          <a:pt x="2549" y="801"/>
                          <a:pt x="2467" y="881"/>
                          <a:pt x="2497" y="847"/>
                        </a:cubicBezTo>
                        <a:cubicBezTo>
                          <a:pt x="2527" y="813"/>
                          <a:pt x="2621" y="707"/>
                          <a:pt x="2677" y="630"/>
                        </a:cubicBezTo>
                        <a:cubicBezTo>
                          <a:pt x="2733" y="553"/>
                          <a:pt x="2779" y="488"/>
                          <a:pt x="2835" y="383"/>
                        </a:cubicBezTo>
                        <a:cubicBezTo>
                          <a:pt x="2891" y="278"/>
                          <a:pt x="2978" y="80"/>
                          <a:pt x="301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39" name="Freeform 46"/>
                  <p:cNvSpPr>
                    <a:spLocks/>
                  </p:cNvSpPr>
                  <p:nvPr/>
                </p:nvSpPr>
                <p:spPr bwMode="auto">
                  <a:xfrm>
                    <a:off x="1905" y="7643"/>
                    <a:ext cx="1380" cy="420"/>
                  </a:xfrm>
                  <a:custGeom>
                    <a:avLst/>
                    <a:gdLst>
                      <a:gd name="T0" fmla="*/ 0 w 1380"/>
                      <a:gd name="T1" fmla="*/ 0 h 420"/>
                      <a:gd name="T2" fmla="*/ 248 w 1380"/>
                      <a:gd name="T3" fmla="*/ 135 h 420"/>
                      <a:gd name="T4" fmla="*/ 495 w 1380"/>
                      <a:gd name="T5" fmla="*/ 255 h 420"/>
                      <a:gd name="T6" fmla="*/ 848 w 1380"/>
                      <a:gd name="T7" fmla="*/ 367 h 420"/>
                      <a:gd name="T8" fmla="*/ 1080 w 1380"/>
                      <a:gd name="T9" fmla="*/ 405 h 420"/>
                      <a:gd name="T10" fmla="*/ 1380 w 1380"/>
                      <a:gd name="T11" fmla="*/ 420 h 4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0"/>
                      <a:gd name="T19" fmla="*/ 0 h 420"/>
                      <a:gd name="T20" fmla="*/ 1380 w 1380"/>
                      <a:gd name="T21" fmla="*/ 420 h 4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0" h="420">
                        <a:moveTo>
                          <a:pt x="0" y="0"/>
                        </a:moveTo>
                        <a:cubicBezTo>
                          <a:pt x="83" y="46"/>
                          <a:pt x="166" y="93"/>
                          <a:pt x="248" y="135"/>
                        </a:cubicBezTo>
                        <a:cubicBezTo>
                          <a:pt x="330" y="177"/>
                          <a:pt x="395" y="216"/>
                          <a:pt x="495" y="255"/>
                        </a:cubicBezTo>
                        <a:cubicBezTo>
                          <a:pt x="595" y="294"/>
                          <a:pt x="751" y="342"/>
                          <a:pt x="848" y="367"/>
                        </a:cubicBezTo>
                        <a:cubicBezTo>
                          <a:pt x="945" y="392"/>
                          <a:pt x="991" y="396"/>
                          <a:pt x="1080" y="405"/>
                        </a:cubicBezTo>
                        <a:cubicBezTo>
                          <a:pt x="1169" y="414"/>
                          <a:pt x="1318" y="417"/>
                          <a:pt x="1380" y="4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40" name="Freeform 47"/>
                  <p:cNvSpPr>
                    <a:spLocks/>
                  </p:cNvSpPr>
                  <p:nvPr/>
                </p:nvSpPr>
                <p:spPr bwMode="auto">
                  <a:xfrm>
                    <a:off x="3473" y="7568"/>
                    <a:ext cx="1297" cy="547"/>
                  </a:xfrm>
                  <a:custGeom>
                    <a:avLst/>
                    <a:gdLst>
                      <a:gd name="T0" fmla="*/ 0 w 1297"/>
                      <a:gd name="T1" fmla="*/ 547 h 547"/>
                      <a:gd name="T2" fmla="*/ 292 w 1297"/>
                      <a:gd name="T3" fmla="*/ 525 h 547"/>
                      <a:gd name="T4" fmla="*/ 502 w 1297"/>
                      <a:gd name="T5" fmla="*/ 487 h 547"/>
                      <a:gd name="T6" fmla="*/ 682 w 1297"/>
                      <a:gd name="T7" fmla="*/ 412 h 547"/>
                      <a:gd name="T8" fmla="*/ 915 w 1297"/>
                      <a:gd name="T9" fmla="*/ 247 h 547"/>
                      <a:gd name="T10" fmla="*/ 1110 w 1297"/>
                      <a:gd name="T11" fmla="*/ 120 h 547"/>
                      <a:gd name="T12" fmla="*/ 1297 w 1297"/>
                      <a:gd name="T13" fmla="*/ 0 h 5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97"/>
                      <a:gd name="T22" fmla="*/ 0 h 547"/>
                      <a:gd name="T23" fmla="*/ 1297 w 1297"/>
                      <a:gd name="T24" fmla="*/ 547 h 5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97" h="547">
                        <a:moveTo>
                          <a:pt x="0" y="547"/>
                        </a:moveTo>
                        <a:cubicBezTo>
                          <a:pt x="49" y="543"/>
                          <a:pt x="208" y="535"/>
                          <a:pt x="292" y="525"/>
                        </a:cubicBezTo>
                        <a:cubicBezTo>
                          <a:pt x="376" y="515"/>
                          <a:pt x="437" y="506"/>
                          <a:pt x="502" y="487"/>
                        </a:cubicBezTo>
                        <a:cubicBezTo>
                          <a:pt x="567" y="468"/>
                          <a:pt x="613" y="452"/>
                          <a:pt x="682" y="412"/>
                        </a:cubicBezTo>
                        <a:cubicBezTo>
                          <a:pt x="751" y="372"/>
                          <a:pt x="844" y="296"/>
                          <a:pt x="915" y="247"/>
                        </a:cubicBezTo>
                        <a:cubicBezTo>
                          <a:pt x="986" y="198"/>
                          <a:pt x="1046" y="161"/>
                          <a:pt x="1110" y="120"/>
                        </a:cubicBezTo>
                        <a:cubicBezTo>
                          <a:pt x="1174" y="79"/>
                          <a:pt x="1258" y="25"/>
                          <a:pt x="1297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41" name="Freeform 48"/>
                  <p:cNvSpPr>
                    <a:spLocks/>
                  </p:cNvSpPr>
                  <p:nvPr/>
                </p:nvSpPr>
                <p:spPr bwMode="auto">
                  <a:xfrm>
                    <a:off x="1913" y="7598"/>
                    <a:ext cx="2257" cy="218"/>
                  </a:xfrm>
                  <a:custGeom>
                    <a:avLst/>
                    <a:gdLst>
                      <a:gd name="T0" fmla="*/ 0 w 2257"/>
                      <a:gd name="T1" fmla="*/ 0 h 218"/>
                      <a:gd name="T2" fmla="*/ 487 w 2257"/>
                      <a:gd name="T3" fmla="*/ 127 h 218"/>
                      <a:gd name="T4" fmla="*/ 840 w 2257"/>
                      <a:gd name="T5" fmla="*/ 187 h 218"/>
                      <a:gd name="T6" fmla="*/ 1207 w 2257"/>
                      <a:gd name="T7" fmla="*/ 210 h 218"/>
                      <a:gd name="T8" fmla="*/ 1440 w 2257"/>
                      <a:gd name="T9" fmla="*/ 217 h 218"/>
                      <a:gd name="T10" fmla="*/ 1762 w 2257"/>
                      <a:gd name="T11" fmla="*/ 202 h 218"/>
                      <a:gd name="T12" fmla="*/ 2257 w 2257"/>
                      <a:gd name="T13" fmla="*/ 142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57"/>
                      <a:gd name="T22" fmla="*/ 0 h 218"/>
                      <a:gd name="T23" fmla="*/ 2257 w 2257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57" h="218">
                        <a:moveTo>
                          <a:pt x="0" y="0"/>
                        </a:moveTo>
                        <a:cubicBezTo>
                          <a:pt x="172" y="46"/>
                          <a:pt x="347" y="96"/>
                          <a:pt x="487" y="127"/>
                        </a:cubicBezTo>
                        <a:cubicBezTo>
                          <a:pt x="627" y="158"/>
                          <a:pt x="720" y="173"/>
                          <a:pt x="840" y="187"/>
                        </a:cubicBezTo>
                        <a:cubicBezTo>
                          <a:pt x="960" y="201"/>
                          <a:pt x="1107" y="205"/>
                          <a:pt x="1207" y="210"/>
                        </a:cubicBezTo>
                        <a:cubicBezTo>
                          <a:pt x="1307" y="215"/>
                          <a:pt x="1348" y="218"/>
                          <a:pt x="1440" y="217"/>
                        </a:cubicBezTo>
                        <a:cubicBezTo>
                          <a:pt x="1532" y="216"/>
                          <a:pt x="1626" y="214"/>
                          <a:pt x="1762" y="202"/>
                        </a:cubicBezTo>
                        <a:cubicBezTo>
                          <a:pt x="1898" y="190"/>
                          <a:pt x="2154" y="154"/>
                          <a:pt x="2257" y="14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42" name="Freeform 49"/>
                  <p:cNvSpPr>
                    <a:spLocks/>
                  </p:cNvSpPr>
                  <p:nvPr/>
                </p:nvSpPr>
                <p:spPr bwMode="auto">
                  <a:xfrm>
                    <a:off x="3525" y="7560"/>
                    <a:ext cx="1200" cy="323"/>
                  </a:xfrm>
                  <a:custGeom>
                    <a:avLst/>
                    <a:gdLst>
                      <a:gd name="T0" fmla="*/ 0 w 1200"/>
                      <a:gd name="T1" fmla="*/ 323 h 323"/>
                      <a:gd name="T2" fmla="*/ 405 w 1200"/>
                      <a:gd name="T3" fmla="*/ 300 h 323"/>
                      <a:gd name="T4" fmla="*/ 638 w 1200"/>
                      <a:gd name="T5" fmla="*/ 255 h 323"/>
                      <a:gd name="T6" fmla="*/ 848 w 1200"/>
                      <a:gd name="T7" fmla="*/ 173 h 323"/>
                      <a:gd name="T8" fmla="*/ 1028 w 1200"/>
                      <a:gd name="T9" fmla="*/ 90 h 323"/>
                      <a:gd name="T10" fmla="*/ 1155 w 1200"/>
                      <a:gd name="T11" fmla="*/ 30 h 323"/>
                      <a:gd name="T12" fmla="*/ 1200 w 1200"/>
                      <a:gd name="T13" fmla="*/ 0 h 3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0"/>
                      <a:gd name="T22" fmla="*/ 0 h 323"/>
                      <a:gd name="T23" fmla="*/ 1200 w 1200"/>
                      <a:gd name="T24" fmla="*/ 323 h 3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0" h="323">
                        <a:moveTo>
                          <a:pt x="0" y="323"/>
                        </a:moveTo>
                        <a:cubicBezTo>
                          <a:pt x="67" y="319"/>
                          <a:pt x="299" y="311"/>
                          <a:pt x="405" y="300"/>
                        </a:cubicBezTo>
                        <a:cubicBezTo>
                          <a:pt x="511" y="289"/>
                          <a:pt x="564" y="276"/>
                          <a:pt x="638" y="255"/>
                        </a:cubicBezTo>
                        <a:cubicBezTo>
                          <a:pt x="712" y="234"/>
                          <a:pt x="783" y="200"/>
                          <a:pt x="848" y="173"/>
                        </a:cubicBezTo>
                        <a:cubicBezTo>
                          <a:pt x="913" y="146"/>
                          <a:pt x="977" y="114"/>
                          <a:pt x="1028" y="90"/>
                        </a:cubicBezTo>
                        <a:cubicBezTo>
                          <a:pt x="1079" y="66"/>
                          <a:pt x="1126" y="45"/>
                          <a:pt x="1155" y="30"/>
                        </a:cubicBezTo>
                        <a:cubicBezTo>
                          <a:pt x="1184" y="15"/>
                          <a:pt x="1191" y="6"/>
                          <a:pt x="120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3327" name="Freeform 50"/>
                <p:cNvSpPr>
                  <a:spLocks/>
                </p:cNvSpPr>
                <p:nvPr/>
              </p:nvSpPr>
              <p:spPr bwMode="auto">
                <a:xfrm flipV="1">
                  <a:off x="1857" y="6640"/>
                  <a:ext cx="2921" cy="829"/>
                </a:xfrm>
                <a:custGeom>
                  <a:avLst/>
                  <a:gdLst>
                    <a:gd name="T0" fmla="*/ 11 w 2921"/>
                    <a:gd name="T1" fmla="*/ 0 h 829"/>
                    <a:gd name="T2" fmla="*/ 64 w 2921"/>
                    <a:gd name="T3" fmla="*/ 90 h 829"/>
                    <a:gd name="T4" fmla="*/ 394 w 2921"/>
                    <a:gd name="T5" fmla="*/ 397 h 829"/>
                    <a:gd name="T6" fmla="*/ 731 w 2921"/>
                    <a:gd name="T7" fmla="*/ 615 h 829"/>
                    <a:gd name="T8" fmla="*/ 1159 w 2921"/>
                    <a:gd name="T9" fmla="*/ 780 h 829"/>
                    <a:gd name="T10" fmla="*/ 1691 w 2921"/>
                    <a:gd name="T11" fmla="*/ 817 h 829"/>
                    <a:gd name="T12" fmla="*/ 2111 w 2921"/>
                    <a:gd name="T13" fmla="*/ 705 h 829"/>
                    <a:gd name="T14" fmla="*/ 2456 w 2921"/>
                    <a:gd name="T15" fmla="*/ 457 h 829"/>
                    <a:gd name="T16" fmla="*/ 2396 w 2921"/>
                    <a:gd name="T17" fmla="*/ 525 h 829"/>
                    <a:gd name="T18" fmla="*/ 2621 w 2921"/>
                    <a:gd name="T19" fmla="*/ 330 h 829"/>
                    <a:gd name="T20" fmla="*/ 2839 w 2921"/>
                    <a:gd name="T21" fmla="*/ 112 h 829"/>
                    <a:gd name="T22" fmla="*/ 2831 w 2921"/>
                    <a:gd name="T23" fmla="*/ 112 h 829"/>
                    <a:gd name="T24" fmla="*/ 2921 w 2921"/>
                    <a:gd name="T25" fmla="*/ 7 h 8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21"/>
                    <a:gd name="T40" fmla="*/ 0 h 829"/>
                    <a:gd name="T41" fmla="*/ 2921 w 2921"/>
                    <a:gd name="T42" fmla="*/ 829 h 8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21" h="829">
                      <a:moveTo>
                        <a:pt x="11" y="0"/>
                      </a:moveTo>
                      <a:cubicBezTo>
                        <a:pt x="20" y="15"/>
                        <a:pt x="0" y="24"/>
                        <a:pt x="64" y="90"/>
                      </a:cubicBezTo>
                      <a:cubicBezTo>
                        <a:pt x="128" y="156"/>
                        <a:pt x="283" y="309"/>
                        <a:pt x="394" y="397"/>
                      </a:cubicBezTo>
                      <a:cubicBezTo>
                        <a:pt x="505" y="485"/>
                        <a:pt x="604" y="551"/>
                        <a:pt x="731" y="615"/>
                      </a:cubicBezTo>
                      <a:cubicBezTo>
                        <a:pt x="858" y="679"/>
                        <a:pt x="999" y="746"/>
                        <a:pt x="1159" y="780"/>
                      </a:cubicBezTo>
                      <a:cubicBezTo>
                        <a:pt x="1319" y="814"/>
                        <a:pt x="1532" y="829"/>
                        <a:pt x="1691" y="817"/>
                      </a:cubicBezTo>
                      <a:cubicBezTo>
                        <a:pt x="1850" y="805"/>
                        <a:pt x="1984" y="765"/>
                        <a:pt x="2111" y="705"/>
                      </a:cubicBezTo>
                      <a:cubicBezTo>
                        <a:pt x="2238" y="645"/>
                        <a:pt x="2409" y="487"/>
                        <a:pt x="2456" y="457"/>
                      </a:cubicBezTo>
                      <a:cubicBezTo>
                        <a:pt x="2503" y="427"/>
                        <a:pt x="2368" y="546"/>
                        <a:pt x="2396" y="525"/>
                      </a:cubicBezTo>
                      <a:cubicBezTo>
                        <a:pt x="2424" y="504"/>
                        <a:pt x="2547" y="399"/>
                        <a:pt x="2621" y="330"/>
                      </a:cubicBezTo>
                      <a:cubicBezTo>
                        <a:pt x="2695" y="261"/>
                        <a:pt x="2804" y="148"/>
                        <a:pt x="2839" y="112"/>
                      </a:cubicBezTo>
                      <a:cubicBezTo>
                        <a:pt x="2874" y="76"/>
                        <a:pt x="2817" y="129"/>
                        <a:pt x="2831" y="112"/>
                      </a:cubicBezTo>
                      <a:cubicBezTo>
                        <a:pt x="2845" y="95"/>
                        <a:pt x="2902" y="29"/>
                        <a:pt x="2921" y="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8" name="Freeform 51"/>
                <p:cNvSpPr>
                  <a:spLocks/>
                </p:cNvSpPr>
                <p:nvPr/>
              </p:nvSpPr>
              <p:spPr bwMode="auto">
                <a:xfrm flipV="1">
                  <a:off x="1868" y="6812"/>
                  <a:ext cx="2903" cy="760"/>
                </a:xfrm>
                <a:custGeom>
                  <a:avLst/>
                  <a:gdLst>
                    <a:gd name="T0" fmla="*/ 0 w 2903"/>
                    <a:gd name="T1" fmla="*/ 90 h 760"/>
                    <a:gd name="T2" fmla="*/ 98 w 2903"/>
                    <a:gd name="T3" fmla="*/ 180 h 760"/>
                    <a:gd name="T4" fmla="*/ 428 w 2903"/>
                    <a:gd name="T5" fmla="*/ 443 h 760"/>
                    <a:gd name="T6" fmla="*/ 750 w 2903"/>
                    <a:gd name="T7" fmla="*/ 615 h 760"/>
                    <a:gd name="T8" fmla="*/ 1193 w 2903"/>
                    <a:gd name="T9" fmla="*/ 743 h 760"/>
                    <a:gd name="T10" fmla="*/ 1710 w 2903"/>
                    <a:gd name="T11" fmla="*/ 720 h 760"/>
                    <a:gd name="T12" fmla="*/ 2115 w 2903"/>
                    <a:gd name="T13" fmla="*/ 630 h 760"/>
                    <a:gd name="T14" fmla="*/ 2438 w 2903"/>
                    <a:gd name="T15" fmla="*/ 458 h 760"/>
                    <a:gd name="T16" fmla="*/ 2445 w 2903"/>
                    <a:gd name="T17" fmla="*/ 443 h 760"/>
                    <a:gd name="T18" fmla="*/ 2603 w 2903"/>
                    <a:gd name="T19" fmla="*/ 315 h 760"/>
                    <a:gd name="T20" fmla="*/ 2745 w 2903"/>
                    <a:gd name="T21" fmla="*/ 188 h 760"/>
                    <a:gd name="T22" fmla="*/ 2903 w 2903"/>
                    <a:gd name="T23" fmla="*/ 0 h 7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03"/>
                    <a:gd name="T37" fmla="*/ 0 h 760"/>
                    <a:gd name="T38" fmla="*/ 2903 w 2903"/>
                    <a:gd name="T39" fmla="*/ 760 h 7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03" h="760">
                      <a:moveTo>
                        <a:pt x="0" y="90"/>
                      </a:moveTo>
                      <a:cubicBezTo>
                        <a:pt x="16" y="105"/>
                        <a:pt x="27" y="121"/>
                        <a:pt x="98" y="180"/>
                      </a:cubicBezTo>
                      <a:cubicBezTo>
                        <a:pt x="169" y="239"/>
                        <a:pt x="320" y="371"/>
                        <a:pt x="428" y="443"/>
                      </a:cubicBezTo>
                      <a:cubicBezTo>
                        <a:pt x="536" y="515"/>
                        <a:pt x="623" y="565"/>
                        <a:pt x="750" y="615"/>
                      </a:cubicBezTo>
                      <a:cubicBezTo>
                        <a:pt x="877" y="665"/>
                        <a:pt x="1033" y="726"/>
                        <a:pt x="1193" y="743"/>
                      </a:cubicBezTo>
                      <a:cubicBezTo>
                        <a:pt x="1353" y="760"/>
                        <a:pt x="1556" y="739"/>
                        <a:pt x="1710" y="720"/>
                      </a:cubicBezTo>
                      <a:cubicBezTo>
                        <a:pt x="1864" y="701"/>
                        <a:pt x="1994" y="674"/>
                        <a:pt x="2115" y="630"/>
                      </a:cubicBezTo>
                      <a:cubicBezTo>
                        <a:pt x="2236" y="586"/>
                        <a:pt x="2383" y="489"/>
                        <a:pt x="2438" y="458"/>
                      </a:cubicBezTo>
                      <a:cubicBezTo>
                        <a:pt x="2493" y="427"/>
                        <a:pt x="2418" y="467"/>
                        <a:pt x="2445" y="443"/>
                      </a:cubicBezTo>
                      <a:cubicBezTo>
                        <a:pt x="2472" y="419"/>
                        <a:pt x="2553" y="357"/>
                        <a:pt x="2603" y="315"/>
                      </a:cubicBezTo>
                      <a:cubicBezTo>
                        <a:pt x="2653" y="273"/>
                        <a:pt x="2695" y="240"/>
                        <a:pt x="2745" y="188"/>
                      </a:cubicBezTo>
                      <a:cubicBezTo>
                        <a:pt x="2795" y="136"/>
                        <a:pt x="2870" y="39"/>
                        <a:pt x="2903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9" name="Freeform 52"/>
                <p:cNvSpPr>
                  <a:spLocks/>
                </p:cNvSpPr>
                <p:nvPr/>
              </p:nvSpPr>
              <p:spPr bwMode="auto">
                <a:xfrm flipV="1">
                  <a:off x="1891" y="6515"/>
                  <a:ext cx="2864" cy="812"/>
                </a:xfrm>
                <a:custGeom>
                  <a:avLst/>
                  <a:gdLst>
                    <a:gd name="T0" fmla="*/ 0 w 2864"/>
                    <a:gd name="T1" fmla="*/ 0 h 812"/>
                    <a:gd name="T2" fmla="*/ 69 w 2864"/>
                    <a:gd name="T3" fmla="*/ 115 h 812"/>
                    <a:gd name="T4" fmla="*/ 397 w 2864"/>
                    <a:gd name="T5" fmla="*/ 435 h 812"/>
                    <a:gd name="T6" fmla="*/ 735 w 2864"/>
                    <a:gd name="T7" fmla="*/ 653 h 812"/>
                    <a:gd name="T8" fmla="*/ 1129 w 2864"/>
                    <a:gd name="T9" fmla="*/ 785 h 812"/>
                    <a:gd name="T10" fmla="*/ 1679 w 2864"/>
                    <a:gd name="T11" fmla="*/ 795 h 812"/>
                    <a:gd name="T12" fmla="*/ 2089 w 2864"/>
                    <a:gd name="T13" fmla="*/ 685 h 812"/>
                    <a:gd name="T14" fmla="*/ 2422 w 2864"/>
                    <a:gd name="T15" fmla="*/ 473 h 812"/>
                    <a:gd name="T16" fmla="*/ 2399 w 2864"/>
                    <a:gd name="T17" fmla="*/ 495 h 812"/>
                    <a:gd name="T18" fmla="*/ 2587 w 2864"/>
                    <a:gd name="T19" fmla="*/ 330 h 812"/>
                    <a:gd name="T20" fmla="*/ 2759 w 2864"/>
                    <a:gd name="T21" fmla="*/ 150 h 812"/>
                    <a:gd name="T22" fmla="*/ 2864 w 2864"/>
                    <a:gd name="T23" fmla="*/ 0 h 8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64"/>
                    <a:gd name="T37" fmla="*/ 0 h 812"/>
                    <a:gd name="T38" fmla="*/ 2864 w 2864"/>
                    <a:gd name="T39" fmla="*/ 812 h 8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64" h="812">
                      <a:moveTo>
                        <a:pt x="0" y="0"/>
                      </a:moveTo>
                      <a:cubicBezTo>
                        <a:pt x="13" y="19"/>
                        <a:pt x="3" y="43"/>
                        <a:pt x="69" y="115"/>
                      </a:cubicBezTo>
                      <a:cubicBezTo>
                        <a:pt x="135" y="187"/>
                        <a:pt x="286" y="345"/>
                        <a:pt x="397" y="435"/>
                      </a:cubicBezTo>
                      <a:cubicBezTo>
                        <a:pt x="508" y="525"/>
                        <a:pt x="613" y="595"/>
                        <a:pt x="735" y="653"/>
                      </a:cubicBezTo>
                      <a:cubicBezTo>
                        <a:pt x="857" y="711"/>
                        <a:pt x="972" y="761"/>
                        <a:pt x="1129" y="785"/>
                      </a:cubicBezTo>
                      <a:cubicBezTo>
                        <a:pt x="1286" y="809"/>
                        <a:pt x="1519" y="812"/>
                        <a:pt x="1679" y="795"/>
                      </a:cubicBezTo>
                      <a:cubicBezTo>
                        <a:pt x="1839" y="778"/>
                        <a:pt x="1965" y="739"/>
                        <a:pt x="2089" y="685"/>
                      </a:cubicBezTo>
                      <a:cubicBezTo>
                        <a:pt x="2213" y="631"/>
                        <a:pt x="2370" y="505"/>
                        <a:pt x="2422" y="473"/>
                      </a:cubicBezTo>
                      <a:cubicBezTo>
                        <a:pt x="2474" y="441"/>
                        <a:pt x="2372" y="519"/>
                        <a:pt x="2399" y="495"/>
                      </a:cubicBezTo>
                      <a:cubicBezTo>
                        <a:pt x="2426" y="471"/>
                        <a:pt x="2527" y="387"/>
                        <a:pt x="2587" y="330"/>
                      </a:cubicBezTo>
                      <a:cubicBezTo>
                        <a:pt x="2647" y="273"/>
                        <a:pt x="2713" y="205"/>
                        <a:pt x="2759" y="150"/>
                      </a:cubicBezTo>
                      <a:cubicBezTo>
                        <a:pt x="2805" y="95"/>
                        <a:pt x="2842" y="31"/>
                        <a:pt x="2864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0" name="Freeform 53"/>
                <p:cNvSpPr>
                  <a:spLocks/>
                </p:cNvSpPr>
                <p:nvPr/>
              </p:nvSpPr>
              <p:spPr bwMode="auto">
                <a:xfrm flipV="1">
                  <a:off x="1816" y="6280"/>
                  <a:ext cx="3015" cy="1167"/>
                </a:xfrm>
                <a:custGeom>
                  <a:avLst/>
                  <a:gdLst>
                    <a:gd name="T0" fmla="*/ 0 w 3015"/>
                    <a:gd name="T1" fmla="*/ 75 h 1167"/>
                    <a:gd name="T2" fmla="*/ 172 w 3015"/>
                    <a:gd name="T3" fmla="*/ 390 h 1167"/>
                    <a:gd name="T4" fmla="*/ 527 w 3015"/>
                    <a:gd name="T5" fmla="*/ 757 h 1167"/>
                    <a:gd name="T6" fmla="*/ 855 w 3015"/>
                    <a:gd name="T7" fmla="*/ 982 h 1167"/>
                    <a:gd name="T8" fmla="*/ 1237 w 3015"/>
                    <a:gd name="T9" fmla="*/ 1118 h 1167"/>
                    <a:gd name="T10" fmla="*/ 1560 w 3015"/>
                    <a:gd name="T11" fmla="*/ 1155 h 1167"/>
                    <a:gd name="T12" fmla="*/ 1777 w 3015"/>
                    <a:gd name="T13" fmla="*/ 1147 h 1167"/>
                    <a:gd name="T14" fmla="*/ 2187 w 3015"/>
                    <a:gd name="T15" fmla="*/ 1037 h 1167"/>
                    <a:gd name="T16" fmla="*/ 2497 w 3015"/>
                    <a:gd name="T17" fmla="*/ 833 h 1167"/>
                    <a:gd name="T18" fmla="*/ 2497 w 3015"/>
                    <a:gd name="T19" fmla="*/ 847 h 1167"/>
                    <a:gd name="T20" fmla="*/ 2677 w 3015"/>
                    <a:gd name="T21" fmla="*/ 630 h 1167"/>
                    <a:gd name="T22" fmla="*/ 2835 w 3015"/>
                    <a:gd name="T23" fmla="*/ 383 h 1167"/>
                    <a:gd name="T24" fmla="*/ 3015 w 3015"/>
                    <a:gd name="T25" fmla="*/ 0 h 11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015"/>
                    <a:gd name="T40" fmla="*/ 0 h 1167"/>
                    <a:gd name="T41" fmla="*/ 3015 w 3015"/>
                    <a:gd name="T42" fmla="*/ 1167 h 11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015" h="1167">
                      <a:moveTo>
                        <a:pt x="0" y="75"/>
                      </a:moveTo>
                      <a:cubicBezTo>
                        <a:pt x="29" y="127"/>
                        <a:pt x="84" y="276"/>
                        <a:pt x="172" y="390"/>
                      </a:cubicBezTo>
                      <a:cubicBezTo>
                        <a:pt x="260" y="504"/>
                        <a:pt x="413" y="658"/>
                        <a:pt x="527" y="757"/>
                      </a:cubicBezTo>
                      <a:cubicBezTo>
                        <a:pt x="641" y="856"/>
                        <a:pt x="737" y="922"/>
                        <a:pt x="855" y="982"/>
                      </a:cubicBezTo>
                      <a:cubicBezTo>
                        <a:pt x="973" y="1042"/>
                        <a:pt x="1120" y="1089"/>
                        <a:pt x="1237" y="1118"/>
                      </a:cubicBezTo>
                      <a:cubicBezTo>
                        <a:pt x="1354" y="1147"/>
                        <a:pt x="1470" y="1150"/>
                        <a:pt x="1560" y="1155"/>
                      </a:cubicBezTo>
                      <a:cubicBezTo>
                        <a:pt x="1650" y="1160"/>
                        <a:pt x="1673" y="1167"/>
                        <a:pt x="1777" y="1147"/>
                      </a:cubicBezTo>
                      <a:cubicBezTo>
                        <a:pt x="1881" y="1127"/>
                        <a:pt x="2067" y="1089"/>
                        <a:pt x="2187" y="1037"/>
                      </a:cubicBezTo>
                      <a:cubicBezTo>
                        <a:pt x="2307" y="985"/>
                        <a:pt x="2445" y="865"/>
                        <a:pt x="2497" y="833"/>
                      </a:cubicBezTo>
                      <a:cubicBezTo>
                        <a:pt x="2549" y="801"/>
                        <a:pt x="2467" y="881"/>
                        <a:pt x="2497" y="847"/>
                      </a:cubicBezTo>
                      <a:cubicBezTo>
                        <a:pt x="2527" y="813"/>
                        <a:pt x="2621" y="707"/>
                        <a:pt x="2677" y="630"/>
                      </a:cubicBezTo>
                      <a:cubicBezTo>
                        <a:pt x="2733" y="553"/>
                        <a:pt x="2779" y="488"/>
                        <a:pt x="2835" y="383"/>
                      </a:cubicBezTo>
                      <a:cubicBezTo>
                        <a:pt x="2891" y="278"/>
                        <a:pt x="2978" y="80"/>
                        <a:pt x="3015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1" name="Freeform 54"/>
                <p:cNvSpPr>
                  <a:spLocks/>
                </p:cNvSpPr>
                <p:nvPr/>
              </p:nvSpPr>
              <p:spPr bwMode="auto">
                <a:xfrm flipV="1">
                  <a:off x="1898" y="7064"/>
                  <a:ext cx="1380" cy="420"/>
                </a:xfrm>
                <a:custGeom>
                  <a:avLst/>
                  <a:gdLst>
                    <a:gd name="T0" fmla="*/ 0 w 1380"/>
                    <a:gd name="T1" fmla="*/ 0 h 420"/>
                    <a:gd name="T2" fmla="*/ 248 w 1380"/>
                    <a:gd name="T3" fmla="*/ 135 h 420"/>
                    <a:gd name="T4" fmla="*/ 495 w 1380"/>
                    <a:gd name="T5" fmla="*/ 255 h 420"/>
                    <a:gd name="T6" fmla="*/ 848 w 1380"/>
                    <a:gd name="T7" fmla="*/ 367 h 420"/>
                    <a:gd name="T8" fmla="*/ 1080 w 1380"/>
                    <a:gd name="T9" fmla="*/ 405 h 420"/>
                    <a:gd name="T10" fmla="*/ 1380 w 1380"/>
                    <a:gd name="T11" fmla="*/ 420 h 4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0"/>
                    <a:gd name="T19" fmla="*/ 0 h 420"/>
                    <a:gd name="T20" fmla="*/ 1380 w 1380"/>
                    <a:gd name="T21" fmla="*/ 420 h 4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0" h="420">
                      <a:moveTo>
                        <a:pt x="0" y="0"/>
                      </a:moveTo>
                      <a:cubicBezTo>
                        <a:pt x="83" y="46"/>
                        <a:pt x="166" y="93"/>
                        <a:pt x="248" y="135"/>
                      </a:cubicBezTo>
                      <a:cubicBezTo>
                        <a:pt x="330" y="177"/>
                        <a:pt x="395" y="216"/>
                        <a:pt x="495" y="255"/>
                      </a:cubicBezTo>
                      <a:cubicBezTo>
                        <a:pt x="595" y="294"/>
                        <a:pt x="751" y="342"/>
                        <a:pt x="848" y="367"/>
                      </a:cubicBezTo>
                      <a:cubicBezTo>
                        <a:pt x="945" y="392"/>
                        <a:pt x="991" y="396"/>
                        <a:pt x="1080" y="405"/>
                      </a:cubicBezTo>
                      <a:cubicBezTo>
                        <a:pt x="1169" y="414"/>
                        <a:pt x="1318" y="417"/>
                        <a:pt x="1380" y="4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2" name="Freeform 55"/>
                <p:cNvSpPr>
                  <a:spLocks/>
                </p:cNvSpPr>
                <p:nvPr/>
              </p:nvSpPr>
              <p:spPr bwMode="auto">
                <a:xfrm flipV="1">
                  <a:off x="3481" y="7087"/>
                  <a:ext cx="1282" cy="472"/>
                </a:xfrm>
                <a:custGeom>
                  <a:avLst/>
                  <a:gdLst>
                    <a:gd name="T0" fmla="*/ 0 w 1297"/>
                    <a:gd name="T1" fmla="*/ 407 h 547"/>
                    <a:gd name="T2" fmla="*/ 286 w 1297"/>
                    <a:gd name="T3" fmla="*/ 391 h 547"/>
                    <a:gd name="T4" fmla="*/ 490 w 1297"/>
                    <a:gd name="T5" fmla="*/ 362 h 547"/>
                    <a:gd name="T6" fmla="*/ 666 w 1297"/>
                    <a:gd name="T7" fmla="*/ 307 h 547"/>
                    <a:gd name="T8" fmla="*/ 894 w 1297"/>
                    <a:gd name="T9" fmla="*/ 184 h 547"/>
                    <a:gd name="T10" fmla="*/ 1084 w 1297"/>
                    <a:gd name="T11" fmla="*/ 90 h 547"/>
                    <a:gd name="T12" fmla="*/ 1267 w 1297"/>
                    <a:gd name="T13" fmla="*/ 0 h 5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97"/>
                    <a:gd name="T22" fmla="*/ 0 h 547"/>
                    <a:gd name="T23" fmla="*/ 1297 w 1297"/>
                    <a:gd name="T24" fmla="*/ 547 h 5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97" h="547">
                      <a:moveTo>
                        <a:pt x="0" y="547"/>
                      </a:moveTo>
                      <a:cubicBezTo>
                        <a:pt x="49" y="543"/>
                        <a:pt x="208" y="535"/>
                        <a:pt x="292" y="525"/>
                      </a:cubicBezTo>
                      <a:cubicBezTo>
                        <a:pt x="376" y="515"/>
                        <a:pt x="437" y="506"/>
                        <a:pt x="502" y="487"/>
                      </a:cubicBezTo>
                      <a:cubicBezTo>
                        <a:pt x="567" y="468"/>
                        <a:pt x="613" y="452"/>
                        <a:pt x="682" y="412"/>
                      </a:cubicBezTo>
                      <a:cubicBezTo>
                        <a:pt x="751" y="372"/>
                        <a:pt x="844" y="296"/>
                        <a:pt x="915" y="247"/>
                      </a:cubicBezTo>
                      <a:cubicBezTo>
                        <a:pt x="986" y="198"/>
                        <a:pt x="1046" y="161"/>
                        <a:pt x="1110" y="120"/>
                      </a:cubicBezTo>
                      <a:cubicBezTo>
                        <a:pt x="1174" y="79"/>
                        <a:pt x="1258" y="25"/>
                        <a:pt x="1297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Freeform 56"/>
                <p:cNvSpPr>
                  <a:spLocks/>
                </p:cNvSpPr>
                <p:nvPr/>
              </p:nvSpPr>
              <p:spPr bwMode="auto">
                <a:xfrm flipV="1">
                  <a:off x="1906" y="7311"/>
                  <a:ext cx="2257" cy="218"/>
                </a:xfrm>
                <a:custGeom>
                  <a:avLst/>
                  <a:gdLst>
                    <a:gd name="T0" fmla="*/ 0 w 2257"/>
                    <a:gd name="T1" fmla="*/ 0 h 218"/>
                    <a:gd name="T2" fmla="*/ 487 w 2257"/>
                    <a:gd name="T3" fmla="*/ 127 h 218"/>
                    <a:gd name="T4" fmla="*/ 840 w 2257"/>
                    <a:gd name="T5" fmla="*/ 187 h 218"/>
                    <a:gd name="T6" fmla="*/ 1207 w 2257"/>
                    <a:gd name="T7" fmla="*/ 210 h 218"/>
                    <a:gd name="T8" fmla="*/ 1440 w 2257"/>
                    <a:gd name="T9" fmla="*/ 217 h 218"/>
                    <a:gd name="T10" fmla="*/ 1762 w 2257"/>
                    <a:gd name="T11" fmla="*/ 202 h 218"/>
                    <a:gd name="T12" fmla="*/ 2257 w 2257"/>
                    <a:gd name="T13" fmla="*/ 14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57"/>
                    <a:gd name="T22" fmla="*/ 0 h 218"/>
                    <a:gd name="T23" fmla="*/ 2257 w 2257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57" h="218">
                      <a:moveTo>
                        <a:pt x="0" y="0"/>
                      </a:moveTo>
                      <a:cubicBezTo>
                        <a:pt x="172" y="46"/>
                        <a:pt x="347" y="96"/>
                        <a:pt x="487" y="127"/>
                      </a:cubicBezTo>
                      <a:cubicBezTo>
                        <a:pt x="627" y="158"/>
                        <a:pt x="720" y="173"/>
                        <a:pt x="840" y="187"/>
                      </a:cubicBezTo>
                      <a:cubicBezTo>
                        <a:pt x="960" y="201"/>
                        <a:pt x="1107" y="205"/>
                        <a:pt x="1207" y="210"/>
                      </a:cubicBezTo>
                      <a:cubicBezTo>
                        <a:pt x="1307" y="215"/>
                        <a:pt x="1348" y="218"/>
                        <a:pt x="1440" y="217"/>
                      </a:cubicBezTo>
                      <a:cubicBezTo>
                        <a:pt x="1532" y="216"/>
                        <a:pt x="1626" y="214"/>
                        <a:pt x="1762" y="202"/>
                      </a:cubicBezTo>
                      <a:cubicBezTo>
                        <a:pt x="1898" y="190"/>
                        <a:pt x="2154" y="154"/>
                        <a:pt x="2257" y="14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Freeform 57"/>
                <p:cNvSpPr>
                  <a:spLocks/>
                </p:cNvSpPr>
                <p:nvPr/>
              </p:nvSpPr>
              <p:spPr bwMode="auto">
                <a:xfrm>
                  <a:off x="1920" y="7553"/>
                  <a:ext cx="2730" cy="53"/>
                </a:xfrm>
                <a:custGeom>
                  <a:avLst/>
                  <a:gdLst>
                    <a:gd name="T0" fmla="*/ 0 w 2730"/>
                    <a:gd name="T1" fmla="*/ 7 h 53"/>
                    <a:gd name="T2" fmla="*/ 525 w 2730"/>
                    <a:gd name="T3" fmla="*/ 30 h 53"/>
                    <a:gd name="T4" fmla="*/ 795 w 2730"/>
                    <a:gd name="T5" fmla="*/ 37 h 53"/>
                    <a:gd name="T6" fmla="*/ 1140 w 2730"/>
                    <a:gd name="T7" fmla="*/ 52 h 53"/>
                    <a:gd name="T8" fmla="*/ 1538 w 2730"/>
                    <a:gd name="T9" fmla="*/ 45 h 53"/>
                    <a:gd name="T10" fmla="*/ 2378 w 2730"/>
                    <a:gd name="T11" fmla="*/ 22 h 53"/>
                    <a:gd name="T12" fmla="*/ 2730 w 2730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0"/>
                    <a:gd name="T22" fmla="*/ 0 h 53"/>
                    <a:gd name="T23" fmla="*/ 2730 w 2730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0" h="53">
                      <a:moveTo>
                        <a:pt x="0" y="7"/>
                      </a:moveTo>
                      <a:cubicBezTo>
                        <a:pt x="196" y="16"/>
                        <a:pt x="393" y="25"/>
                        <a:pt x="525" y="30"/>
                      </a:cubicBezTo>
                      <a:cubicBezTo>
                        <a:pt x="657" y="35"/>
                        <a:pt x="693" y="33"/>
                        <a:pt x="795" y="37"/>
                      </a:cubicBezTo>
                      <a:cubicBezTo>
                        <a:pt x="897" y="41"/>
                        <a:pt x="1016" y="51"/>
                        <a:pt x="1140" y="52"/>
                      </a:cubicBezTo>
                      <a:cubicBezTo>
                        <a:pt x="1264" y="53"/>
                        <a:pt x="1332" y="50"/>
                        <a:pt x="1538" y="45"/>
                      </a:cubicBezTo>
                      <a:cubicBezTo>
                        <a:pt x="1744" y="40"/>
                        <a:pt x="2179" y="29"/>
                        <a:pt x="2378" y="22"/>
                      </a:cubicBezTo>
                      <a:cubicBezTo>
                        <a:pt x="2577" y="15"/>
                        <a:pt x="2653" y="7"/>
                        <a:pt x="273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1: Anaphase 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21150" cy="4530725"/>
          </a:xfrm>
        </p:spPr>
        <p:txBody>
          <a:bodyPr/>
          <a:lstStyle/>
          <a:p>
            <a:pPr eaLnBrk="1" hangingPunct="1"/>
            <a:r>
              <a:rPr lang="en-GB" smtClean="0"/>
              <a:t>Maternal and paternal chromosomes segregate (pulled separate on the spindle)</a:t>
            </a:r>
          </a:p>
          <a:p>
            <a:pPr eaLnBrk="1" hangingPunct="1"/>
            <a:r>
              <a:rPr lang="en-GB" smtClean="0"/>
              <a:t>They move to opposite poles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7138" y="2306638"/>
            <a:ext cx="3641725" cy="3227387"/>
            <a:chOff x="5502" y="6080"/>
            <a:chExt cx="3480" cy="3140"/>
          </a:xfrm>
        </p:grpSpPr>
        <p:sp>
          <p:nvSpPr>
            <p:cNvPr id="14342" name="AutoShape 5"/>
            <p:cNvSpPr>
              <a:spLocks noChangeArrowheads="1"/>
            </p:cNvSpPr>
            <p:nvPr/>
          </p:nvSpPr>
          <p:spPr bwMode="auto">
            <a:xfrm>
              <a:off x="5502" y="6080"/>
              <a:ext cx="3480" cy="31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848" y="6881"/>
              <a:ext cx="1120" cy="1580"/>
              <a:chOff x="3533" y="6851"/>
              <a:chExt cx="1120" cy="158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384" y="7538"/>
                <a:ext cx="97" cy="104"/>
                <a:chOff x="9610" y="7170"/>
                <a:chExt cx="97" cy="104"/>
              </a:xfrm>
            </p:grpSpPr>
            <p:sp>
              <p:nvSpPr>
                <p:cNvPr id="14397" name="Line 8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8" name="Oval 9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flipH="1">
                <a:off x="3533" y="6851"/>
                <a:ext cx="1120" cy="1580"/>
                <a:chOff x="5440" y="2880"/>
                <a:chExt cx="1120" cy="1580"/>
              </a:xfrm>
            </p:grpSpPr>
            <p:sp>
              <p:nvSpPr>
                <p:cNvPr id="1438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740" y="2880"/>
                  <a:ext cx="710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710" y="3310"/>
                  <a:ext cx="50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710" y="3490"/>
                  <a:ext cx="47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6" name="Line 14"/>
                <p:cNvSpPr>
                  <a:spLocks noChangeShapeType="1"/>
                </p:cNvSpPr>
                <p:nvPr/>
              </p:nvSpPr>
              <p:spPr bwMode="auto">
                <a:xfrm>
                  <a:off x="5740" y="3610"/>
                  <a:ext cx="430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7" name="Line 15"/>
                <p:cNvSpPr>
                  <a:spLocks noChangeShapeType="1"/>
                </p:cNvSpPr>
                <p:nvPr/>
              </p:nvSpPr>
              <p:spPr bwMode="auto">
                <a:xfrm>
                  <a:off x="5730" y="3630"/>
                  <a:ext cx="47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8" name="Line 16"/>
                <p:cNvSpPr>
                  <a:spLocks noChangeShapeType="1"/>
                </p:cNvSpPr>
                <p:nvPr/>
              </p:nvSpPr>
              <p:spPr bwMode="auto">
                <a:xfrm>
                  <a:off x="5720" y="3660"/>
                  <a:ext cx="53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9" name="Line 17"/>
                <p:cNvSpPr>
                  <a:spLocks noChangeShapeType="1"/>
                </p:cNvSpPr>
                <p:nvPr/>
              </p:nvSpPr>
              <p:spPr bwMode="auto">
                <a:xfrm>
                  <a:off x="5670" y="3660"/>
                  <a:ext cx="890" cy="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0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5580" y="338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5470" y="3460"/>
                  <a:ext cx="13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5440" y="3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5480" y="3680"/>
                  <a:ext cx="10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600" y="3690"/>
                  <a:ext cx="3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5670" y="3380"/>
                  <a:ext cx="4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96" name="Line 24"/>
                <p:cNvSpPr>
                  <a:spLocks noChangeShapeType="1"/>
                </p:cNvSpPr>
                <p:nvPr/>
              </p:nvSpPr>
              <p:spPr bwMode="auto">
                <a:xfrm>
                  <a:off x="5670" y="369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511" y="6857"/>
              <a:ext cx="1120" cy="1580"/>
              <a:chOff x="5440" y="2880"/>
              <a:chExt cx="1120" cy="1580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5440" y="2880"/>
                <a:ext cx="1120" cy="1580"/>
                <a:chOff x="5440" y="2880"/>
                <a:chExt cx="1120" cy="1580"/>
              </a:xfrm>
            </p:grpSpPr>
            <p:sp>
              <p:nvSpPr>
                <p:cNvPr id="1436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740" y="2880"/>
                  <a:ext cx="710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710" y="3310"/>
                  <a:ext cx="50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710" y="3490"/>
                  <a:ext cx="47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0" name="Line 30"/>
                <p:cNvSpPr>
                  <a:spLocks noChangeShapeType="1"/>
                </p:cNvSpPr>
                <p:nvPr/>
              </p:nvSpPr>
              <p:spPr bwMode="auto">
                <a:xfrm>
                  <a:off x="5740" y="3610"/>
                  <a:ext cx="430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1" name="Line 31"/>
                <p:cNvSpPr>
                  <a:spLocks noChangeShapeType="1"/>
                </p:cNvSpPr>
                <p:nvPr/>
              </p:nvSpPr>
              <p:spPr bwMode="auto">
                <a:xfrm>
                  <a:off x="5730" y="3630"/>
                  <a:ext cx="47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2" name="Line 32"/>
                <p:cNvSpPr>
                  <a:spLocks noChangeShapeType="1"/>
                </p:cNvSpPr>
                <p:nvPr/>
              </p:nvSpPr>
              <p:spPr bwMode="auto">
                <a:xfrm>
                  <a:off x="5720" y="3660"/>
                  <a:ext cx="53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3" name="Line 33"/>
                <p:cNvSpPr>
                  <a:spLocks noChangeShapeType="1"/>
                </p:cNvSpPr>
                <p:nvPr/>
              </p:nvSpPr>
              <p:spPr bwMode="auto">
                <a:xfrm>
                  <a:off x="5670" y="3660"/>
                  <a:ext cx="890" cy="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4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580" y="338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5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5470" y="3460"/>
                  <a:ext cx="13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6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5440" y="3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480" y="3680"/>
                  <a:ext cx="10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600" y="3690"/>
                  <a:ext cx="3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7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670" y="3380"/>
                  <a:ext cx="4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80" name="Line 40"/>
                <p:cNvSpPr>
                  <a:spLocks noChangeShapeType="1"/>
                </p:cNvSpPr>
                <p:nvPr/>
              </p:nvSpPr>
              <p:spPr bwMode="auto">
                <a:xfrm>
                  <a:off x="5670" y="369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5590" y="3570"/>
                <a:ext cx="97" cy="104"/>
                <a:chOff x="9610" y="7170"/>
                <a:chExt cx="97" cy="104"/>
              </a:xfrm>
            </p:grpSpPr>
            <p:sp>
              <p:nvSpPr>
                <p:cNvPr id="14365" name="Line 42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6" name="Oval 43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6237" y="6490"/>
              <a:ext cx="580" cy="960"/>
              <a:chOff x="4160" y="10420"/>
              <a:chExt cx="580" cy="960"/>
            </a:xfrm>
          </p:grpSpPr>
          <p:sp>
            <p:nvSpPr>
              <p:cNvPr id="14361" name="Freeform 45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2" name="Freeform 46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7644" y="6507"/>
              <a:ext cx="580" cy="960"/>
              <a:chOff x="4160" y="10420"/>
              <a:chExt cx="580" cy="960"/>
            </a:xfrm>
          </p:grpSpPr>
          <p:sp>
            <p:nvSpPr>
              <p:cNvPr id="14359" name="Freeform 48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0" name="Freeform 49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7955" y="7843"/>
              <a:ext cx="330" cy="480"/>
              <a:chOff x="4160" y="10420"/>
              <a:chExt cx="580" cy="960"/>
            </a:xfrm>
          </p:grpSpPr>
          <p:sp>
            <p:nvSpPr>
              <p:cNvPr id="14357" name="Freeform 51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8" name="Freeform 52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6180" y="7825"/>
              <a:ext cx="330" cy="480"/>
              <a:chOff x="4160" y="10420"/>
              <a:chExt cx="580" cy="960"/>
            </a:xfrm>
          </p:grpSpPr>
          <p:sp>
            <p:nvSpPr>
              <p:cNvPr id="14355" name="Freeform 54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6" name="Freeform 55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349" name="Line 56"/>
            <p:cNvSpPr>
              <a:spLocks noChangeShapeType="1"/>
            </p:cNvSpPr>
            <p:nvPr/>
          </p:nvSpPr>
          <p:spPr bwMode="auto">
            <a:xfrm flipH="1">
              <a:off x="6818" y="6840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0" name="Line 57"/>
            <p:cNvSpPr>
              <a:spLocks noChangeShapeType="1"/>
            </p:cNvSpPr>
            <p:nvPr/>
          </p:nvSpPr>
          <p:spPr bwMode="auto">
            <a:xfrm flipH="1">
              <a:off x="6796" y="7140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Line 58"/>
            <p:cNvSpPr>
              <a:spLocks noChangeShapeType="1"/>
            </p:cNvSpPr>
            <p:nvPr/>
          </p:nvSpPr>
          <p:spPr bwMode="auto">
            <a:xfrm flipH="1">
              <a:off x="6781" y="8108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2" name="Line 59"/>
            <p:cNvSpPr>
              <a:spLocks noChangeShapeType="1"/>
            </p:cNvSpPr>
            <p:nvPr/>
          </p:nvSpPr>
          <p:spPr bwMode="auto">
            <a:xfrm flipH="1">
              <a:off x="6766" y="7470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3" name="Line 60"/>
            <p:cNvSpPr>
              <a:spLocks noChangeShapeType="1"/>
            </p:cNvSpPr>
            <p:nvPr/>
          </p:nvSpPr>
          <p:spPr bwMode="auto">
            <a:xfrm flipH="1">
              <a:off x="6803" y="7807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4" name="Line 61"/>
            <p:cNvSpPr>
              <a:spLocks noChangeShapeType="1"/>
            </p:cNvSpPr>
            <p:nvPr/>
          </p:nvSpPr>
          <p:spPr bwMode="auto">
            <a:xfrm flipH="1">
              <a:off x="6796" y="8452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800" b="1" smtClean="0"/>
              <a:t>Meiosis 1: Metaphase 1 revisited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54488" cy="4530725"/>
          </a:xfrm>
        </p:spPr>
        <p:txBody>
          <a:bodyPr/>
          <a:lstStyle/>
          <a:p>
            <a:pPr eaLnBrk="1" hangingPunct="1"/>
            <a:r>
              <a:rPr lang="en-GB" smtClean="0"/>
              <a:t>The pairs of chromosomes could orientate in different ways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54563" y="2079625"/>
            <a:ext cx="3930650" cy="3471863"/>
            <a:chOff x="1607" y="9763"/>
            <a:chExt cx="3486" cy="3140"/>
          </a:xfrm>
        </p:grpSpPr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>
              <a:off x="1607" y="9763"/>
              <a:ext cx="3480" cy="31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flipH="1">
              <a:off x="3079" y="10488"/>
              <a:ext cx="810" cy="1000"/>
              <a:chOff x="4160" y="10420"/>
              <a:chExt cx="810" cy="100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160" y="10420"/>
                <a:ext cx="580" cy="960"/>
                <a:chOff x="4160" y="10420"/>
                <a:chExt cx="580" cy="960"/>
              </a:xfrm>
            </p:grpSpPr>
            <p:sp>
              <p:nvSpPr>
                <p:cNvPr id="15418" name="Freeform 8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419" name="Freeform 9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390" y="10460"/>
                <a:ext cx="580" cy="960"/>
                <a:chOff x="4160" y="10420"/>
                <a:chExt cx="580" cy="960"/>
              </a:xfrm>
            </p:grpSpPr>
            <p:sp>
              <p:nvSpPr>
                <p:cNvPr id="15416" name="Freeform 11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417" name="Freeform 12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233" y="11899"/>
              <a:ext cx="500" cy="520"/>
              <a:chOff x="3900" y="12490"/>
              <a:chExt cx="500" cy="520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4070" y="12530"/>
                <a:ext cx="330" cy="480"/>
                <a:chOff x="4160" y="10420"/>
                <a:chExt cx="580" cy="960"/>
              </a:xfrm>
            </p:grpSpPr>
            <p:sp>
              <p:nvSpPr>
                <p:cNvPr id="15412" name="Freeform 15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413" name="Freeform 16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900" y="12490"/>
                <a:ext cx="330" cy="480"/>
                <a:chOff x="4160" y="10420"/>
                <a:chExt cx="580" cy="960"/>
              </a:xfrm>
            </p:grpSpPr>
            <p:sp>
              <p:nvSpPr>
                <p:cNvPr id="15410" name="Freeform 18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411" name="Freeform 19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632" y="10016"/>
              <a:ext cx="3461" cy="2567"/>
              <a:chOff x="1632" y="10135"/>
              <a:chExt cx="3461" cy="2567"/>
            </a:xfrm>
          </p:grpSpPr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1861" y="10135"/>
                <a:ext cx="3022" cy="2567"/>
                <a:chOff x="1816" y="6288"/>
                <a:chExt cx="3022" cy="2567"/>
              </a:xfrm>
            </p:grpSpPr>
            <p:sp>
              <p:nvSpPr>
                <p:cNvPr id="15389" name="Freeform 22"/>
                <p:cNvSpPr>
                  <a:spLocks/>
                </p:cNvSpPr>
                <p:nvPr/>
              </p:nvSpPr>
              <p:spPr bwMode="auto">
                <a:xfrm flipV="1">
                  <a:off x="3518" y="7244"/>
                  <a:ext cx="1200" cy="323"/>
                </a:xfrm>
                <a:custGeom>
                  <a:avLst/>
                  <a:gdLst>
                    <a:gd name="T0" fmla="*/ 0 w 1200"/>
                    <a:gd name="T1" fmla="*/ 323 h 323"/>
                    <a:gd name="T2" fmla="*/ 405 w 1200"/>
                    <a:gd name="T3" fmla="*/ 300 h 323"/>
                    <a:gd name="T4" fmla="*/ 638 w 1200"/>
                    <a:gd name="T5" fmla="*/ 255 h 323"/>
                    <a:gd name="T6" fmla="*/ 848 w 1200"/>
                    <a:gd name="T7" fmla="*/ 173 h 323"/>
                    <a:gd name="T8" fmla="*/ 1028 w 1200"/>
                    <a:gd name="T9" fmla="*/ 90 h 323"/>
                    <a:gd name="T10" fmla="*/ 1155 w 1200"/>
                    <a:gd name="T11" fmla="*/ 30 h 323"/>
                    <a:gd name="T12" fmla="*/ 1200 w 1200"/>
                    <a:gd name="T13" fmla="*/ 0 h 3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00"/>
                    <a:gd name="T22" fmla="*/ 0 h 323"/>
                    <a:gd name="T23" fmla="*/ 1200 w 1200"/>
                    <a:gd name="T24" fmla="*/ 323 h 3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00" h="323">
                      <a:moveTo>
                        <a:pt x="0" y="323"/>
                      </a:moveTo>
                      <a:cubicBezTo>
                        <a:pt x="67" y="319"/>
                        <a:pt x="299" y="311"/>
                        <a:pt x="405" y="300"/>
                      </a:cubicBezTo>
                      <a:cubicBezTo>
                        <a:pt x="511" y="289"/>
                        <a:pt x="564" y="276"/>
                        <a:pt x="638" y="255"/>
                      </a:cubicBezTo>
                      <a:cubicBezTo>
                        <a:pt x="712" y="234"/>
                        <a:pt x="783" y="200"/>
                        <a:pt x="848" y="173"/>
                      </a:cubicBezTo>
                      <a:cubicBezTo>
                        <a:pt x="913" y="146"/>
                        <a:pt x="977" y="114"/>
                        <a:pt x="1028" y="90"/>
                      </a:cubicBezTo>
                      <a:cubicBezTo>
                        <a:pt x="1079" y="66"/>
                        <a:pt x="1126" y="45"/>
                        <a:pt x="1155" y="30"/>
                      </a:cubicBezTo>
                      <a:cubicBezTo>
                        <a:pt x="1184" y="15"/>
                        <a:pt x="1191" y="6"/>
                        <a:pt x="120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1816" y="6288"/>
                  <a:ext cx="3022" cy="2567"/>
                  <a:chOff x="1816" y="6280"/>
                  <a:chExt cx="3022" cy="2567"/>
                </a:xfrm>
              </p:grpSpPr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23" y="7555"/>
                    <a:ext cx="3015" cy="1292"/>
                    <a:chOff x="1823" y="7555"/>
                    <a:chExt cx="3015" cy="1292"/>
                  </a:xfrm>
                </p:grpSpPr>
                <p:sp>
                  <p:nvSpPr>
                    <p:cNvPr id="15400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864" y="7658"/>
                      <a:ext cx="2921" cy="829"/>
                    </a:xfrm>
                    <a:custGeom>
                      <a:avLst/>
                      <a:gdLst>
                        <a:gd name="T0" fmla="*/ 11 w 2921"/>
                        <a:gd name="T1" fmla="*/ 0 h 829"/>
                        <a:gd name="T2" fmla="*/ 64 w 2921"/>
                        <a:gd name="T3" fmla="*/ 90 h 829"/>
                        <a:gd name="T4" fmla="*/ 394 w 2921"/>
                        <a:gd name="T5" fmla="*/ 397 h 829"/>
                        <a:gd name="T6" fmla="*/ 731 w 2921"/>
                        <a:gd name="T7" fmla="*/ 615 h 829"/>
                        <a:gd name="T8" fmla="*/ 1159 w 2921"/>
                        <a:gd name="T9" fmla="*/ 780 h 829"/>
                        <a:gd name="T10" fmla="*/ 1691 w 2921"/>
                        <a:gd name="T11" fmla="*/ 817 h 829"/>
                        <a:gd name="T12" fmla="*/ 2111 w 2921"/>
                        <a:gd name="T13" fmla="*/ 705 h 829"/>
                        <a:gd name="T14" fmla="*/ 2456 w 2921"/>
                        <a:gd name="T15" fmla="*/ 457 h 829"/>
                        <a:gd name="T16" fmla="*/ 2396 w 2921"/>
                        <a:gd name="T17" fmla="*/ 525 h 829"/>
                        <a:gd name="T18" fmla="*/ 2621 w 2921"/>
                        <a:gd name="T19" fmla="*/ 330 h 829"/>
                        <a:gd name="T20" fmla="*/ 2839 w 2921"/>
                        <a:gd name="T21" fmla="*/ 112 h 829"/>
                        <a:gd name="T22" fmla="*/ 2831 w 2921"/>
                        <a:gd name="T23" fmla="*/ 112 h 829"/>
                        <a:gd name="T24" fmla="*/ 2921 w 2921"/>
                        <a:gd name="T25" fmla="*/ 7 h 8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921"/>
                        <a:gd name="T40" fmla="*/ 0 h 829"/>
                        <a:gd name="T41" fmla="*/ 2921 w 2921"/>
                        <a:gd name="T42" fmla="*/ 829 h 8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921" h="829">
                          <a:moveTo>
                            <a:pt x="11" y="0"/>
                          </a:moveTo>
                          <a:cubicBezTo>
                            <a:pt x="20" y="15"/>
                            <a:pt x="0" y="24"/>
                            <a:pt x="64" y="90"/>
                          </a:cubicBezTo>
                          <a:cubicBezTo>
                            <a:pt x="128" y="156"/>
                            <a:pt x="283" y="309"/>
                            <a:pt x="394" y="397"/>
                          </a:cubicBezTo>
                          <a:cubicBezTo>
                            <a:pt x="505" y="485"/>
                            <a:pt x="604" y="551"/>
                            <a:pt x="731" y="615"/>
                          </a:cubicBezTo>
                          <a:cubicBezTo>
                            <a:pt x="858" y="679"/>
                            <a:pt x="999" y="746"/>
                            <a:pt x="1159" y="780"/>
                          </a:cubicBezTo>
                          <a:cubicBezTo>
                            <a:pt x="1319" y="814"/>
                            <a:pt x="1532" y="829"/>
                            <a:pt x="1691" y="817"/>
                          </a:cubicBezTo>
                          <a:cubicBezTo>
                            <a:pt x="1850" y="805"/>
                            <a:pt x="1984" y="765"/>
                            <a:pt x="2111" y="705"/>
                          </a:cubicBezTo>
                          <a:cubicBezTo>
                            <a:pt x="2238" y="645"/>
                            <a:pt x="2409" y="487"/>
                            <a:pt x="2456" y="457"/>
                          </a:cubicBezTo>
                          <a:cubicBezTo>
                            <a:pt x="2503" y="427"/>
                            <a:pt x="2368" y="546"/>
                            <a:pt x="2396" y="525"/>
                          </a:cubicBezTo>
                          <a:cubicBezTo>
                            <a:pt x="2424" y="504"/>
                            <a:pt x="2547" y="399"/>
                            <a:pt x="2621" y="330"/>
                          </a:cubicBezTo>
                          <a:cubicBezTo>
                            <a:pt x="2695" y="261"/>
                            <a:pt x="2804" y="148"/>
                            <a:pt x="2839" y="112"/>
                          </a:cubicBezTo>
                          <a:cubicBezTo>
                            <a:pt x="2874" y="76"/>
                            <a:pt x="2817" y="129"/>
                            <a:pt x="2831" y="112"/>
                          </a:cubicBezTo>
                          <a:cubicBezTo>
                            <a:pt x="2845" y="95"/>
                            <a:pt x="2902" y="29"/>
                            <a:pt x="2921" y="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875" y="7555"/>
                      <a:ext cx="2903" cy="760"/>
                    </a:xfrm>
                    <a:custGeom>
                      <a:avLst/>
                      <a:gdLst>
                        <a:gd name="T0" fmla="*/ 0 w 2903"/>
                        <a:gd name="T1" fmla="*/ 90 h 760"/>
                        <a:gd name="T2" fmla="*/ 98 w 2903"/>
                        <a:gd name="T3" fmla="*/ 180 h 760"/>
                        <a:gd name="T4" fmla="*/ 428 w 2903"/>
                        <a:gd name="T5" fmla="*/ 443 h 760"/>
                        <a:gd name="T6" fmla="*/ 750 w 2903"/>
                        <a:gd name="T7" fmla="*/ 615 h 760"/>
                        <a:gd name="T8" fmla="*/ 1193 w 2903"/>
                        <a:gd name="T9" fmla="*/ 743 h 760"/>
                        <a:gd name="T10" fmla="*/ 1710 w 2903"/>
                        <a:gd name="T11" fmla="*/ 720 h 760"/>
                        <a:gd name="T12" fmla="*/ 2115 w 2903"/>
                        <a:gd name="T13" fmla="*/ 630 h 760"/>
                        <a:gd name="T14" fmla="*/ 2438 w 2903"/>
                        <a:gd name="T15" fmla="*/ 458 h 760"/>
                        <a:gd name="T16" fmla="*/ 2445 w 2903"/>
                        <a:gd name="T17" fmla="*/ 443 h 760"/>
                        <a:gd name="T18" fmla="*/ 2603 w 2903"/>
                        <a:gd name="T19" fmla="*/ 315 h 760"/>
                        <a:gd name="T20" fmla="*/ 2745 w 2903"/>
                        <a:gd name="T21" fmla="*/ 188 h 760"/>
                        <a:gd name="T22" fmla="*/ 2903 w 2903"/>
                        <a:gd name="T23" fmla="*/ 0 h 76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903"/>
                        <a:gd name="T37" fmla="*/ 0 h 760"/>
                        <a:gd name="T38" fmla="*/ 2903 w 2903"/>
                        <a:gd name="T39" fmla="*/ 760 h 76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903" h="760">
                          <a:moveTo>
                            <a:pt x="0" y="90"/>
                          </a:moveTo>
                          <a:cubicBezTo>
                            <a:pt x="16" y="105"/>
                            <a:pt x="27" y="121"/>
                            <a:pt x="98" y="180"/>
                          </a:cubicBezTo>
                          <a:cubicBezTo>
                            <a:pt x="169" y="239"/>
                            <a:pt x="320" y="371"/>
                            <a:pt x="428" y="443"/>
                          </a:cubicBezTo>
                          <a:cubicBezTo>
                            <a:pt x="536" y="515"/>
                            <a:pt x="623" y="565"/>
                            <a:pt x="750" y="615"/>
                          </a:cubicBezTo>
                          <a:cubicBezTo>
                            <a:pt x="877" y="665"/>
                            <a:pt x="1033" y="726"/>
                            <a:pt x="1193" y="743"/>
                          </a:cubicBezTo>
                          <a:cubicBezTo>
                            <a:pt x="1353" y="760"/>
                            <a:pt x="1556" y="739"/>
                            <a:pt x="1710" y="720"/>
                          </a:cubicBezTo>
                          <a:cubicBezTo>
                            <a:pt x="1864" y="701"/>
                            <a:pt x="1994" y="674"/>
                            <a:pt x="2115" y="630"/>
                          </a:cubicBezTo>
                          <a:cubicBezTo>
                            <a:pt x="2236" y="586"/>
                            <a:pt x="2383" y="489"/>
                            <a:pt x="2438" y="458"/>
                          </a:cubicBezTo>
                          <a:cubicBezTo>
                            <a:pt x="2493" y="427"/>
                            <a:pt x="2418" y="467"/>
                            <a:pt x="2445" y="443"/>
                          </a:cubicBezTo>
                          <a:cubicBezTo>
                            <a:pt x="2472" y="419"/>
                            <a:pt x="2553" y="357"/>
                            <a:pt x="2603" y="315"/>
                          </a:cubicBezTo>
                          <a:cubicBezTo>
                            <a:pt x="2653" y="273"/>
                            <a:pt x="2695" y="240"/>
                            <a:pt x="2745" y="188"/>
                          </a:cubicBezTo>
                          <a:cubicBezTo>
                            <a:pt x="2795" y="136"/>
                            <a:pt x="2870" y="39"/>
                            <a:pt x="2903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2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898" y="7800"/>
                      <a:ext cx="2864" cy="812"/>
                    </a:xfrm>
                    <a:custGeom>
                      <a:avLst/>
                      <a:gdLst>
                        <a:gd name="T0" fmla="*/ 0 w 2864"/>
                        <a:gd name="T1" fmla="*/ 0 h 812"/>
                        <a:gd name="T2" fmla="*/ 69 w 2864"/>
                        <a:gd name="T3" fmla="*/ 115 h 812"/>
                        <a:gd name="T4" fmla="*/ 397 w 2864"/>
                        <a:gd name="T5" fmla="*/ 435 h 812"/>
                        <a:gd name="T6" fmla="*/ 735 w 2864"/>
                        <a:gd name="T7" fmla="*/ 653 h 812"/>
                        <a:gd name="T8" fmla="*/ 1129 w 2864"/>
                        <a:gd name="T9" fmla="*/ 785 h 812"/>
                        <a:gd name="T10" fmla="*/ 1679 w 2864"/>
                        <a:gd name="T11" fmla="*/ 795 h 812"/>
                        <a:gd name="T12" fmla="*/ 2089 w 2864"/>
                        <a:gd name="T13" fmla="*/ 685 h 812"/>
                        <a:gd name="T14" fmla="*/ 2422 w 2864"/>
                        <a:gd name="T15" fmla="*/ 473 h 812"/>
                        <a:gd name="T16" fmla="*/ 2399 w 2864"/>
                        <a:gd name="T17" fmla="*/ 495 h 812"/>
                        <a:gd name="T18" fmla="*/ 2587 w 2864"/>
                        <a:gd name="T19" fmla="*/ 330 h 812"/>
                        <a:gd name="T20" fmla="*/ 2759 w 2864"/>
                        <a:gd name="T21" fmla="*/ 150 h 812"/>
                        <a:gd name="T22" fmla="*/ 2864 w 2864"/>
                        <a:gd name="T23" fmla="*/ 0 h 81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864"/>
                        <a:gd name="T37" fmla="*/ 0 h 812"/>
                        <a:gd name="T38" fmla="*/ 2864 w 2864"/>
                        <a:gd name="T39" fmla="*/ 812 h 81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864" h="812">
                          <a:moveTo>
                            <a:pt x="0" y="0"/>
                          </a:moveTo>
                          <a:cubicBezTo>
                            <a:pt x="13" y="19"/>
                            <a:pt x="3" y="43"/>
                            <a:pt x="69" y="115"/>
                          </a:cubicBezTo>
                          <a:cubicBezTo>
                            <a:pt x="135" y="187"/>
                            <a:pt x="286" y="345"/>
                            <a:pt x="397" y="435"/>
                          </a:cubicBezTo>
                          <a:cubicBezTo>
                            <a:pt x="508" y="525"/>
                            <a:pt x="613" y="595"/>
                            <a:pt x="735" y="653"/>
                          </a:cubicBezTo>
                          <a:cubicBezTo>
                            <a:pt x="857" y="711"/>
                            <a:pt x="972" y="761"/>
                            <a:pt x="1129" y="785"/>
                          </a:cubicBezTo>
                          <a:cubicBezTo>
                            <a:pt x="1286" y="809"/>
                            <a:pt x="1519" y="812"/>
                            <a:pt x="1679" y="795"/>
                          </a:cubicBezTo>
                          <a:cubicBezTo>
                            <a:pt x="1839" y="778"/>
                            <a:pt x="1965" y="739"/>
                            <a:pt x="2089" y="685"/>
                          </a:cubicBezTo>
                          <a:cubicBezTo>
                            <a:pt x="2213" y="631"/>
                            <a:pt x="2370" y="505"/>
                            <a:pt x="2422" y="473"/>
                          </a:cubicBezTo>
                          <a:cubicBezTo>
                            <a:pt x="2474" y="441"/>
                            <a:pt x="2372" y="519"/>
                            <a:pt x="2399" y="495"/>
                          </a:cubicBezTo>
                          <a:cubicBezTo>
                            <a:pt x="2426" y="471"/>
                            <a:pt x="2527" y="387"/>
                            <a:pt x="2587" y="330"/>
                          </a:cubicBezTo>
                          <a:cubicBezTo>
                            <a:pt x="2647" y="273"/>
                            <a:pt x="2713" y="205"/>
                            <a:pt x="2759" y="150"/>
                          </a:cubicBezTo>
                          <a:cubicBezTo>
                            <a:pt x="2805" y="95"/>
                            <a:pt x="2842" y="31"/>
                            <a:pt x="2864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823" y="7680"/>
                      <a:ext cx="3015" cy="1167"/>
                    </a:xfrm>
                    <a:custGeom>
                      <a:avLst/>
                      <a:gdLst>
                        <a:gd name="T0" fmla="*/ 0 w 3015"/>
                        <a:gd name="T1" fmla="*/ 75 h 1167"/>
                        <a:gd name="T2" fmla="*/ 172 w 3015"/>
                        <a:gd name="T3" fmla="*/ 390 h 1167"/>
                        <a:gd name="T4" fmla="*/ 527 w 3015"/>
                        <a:gd name="T5" fmla="*/ 757 h 1167"/>
                        <a:gd name="T6" fmla="*/ 855 w 3015"/>
                        <a:gd name="T7" fmla="*/ 982 h 1167"/>
                        <a:gd name="T8" fmla="*/ 1237 w 3015"/>
                        <a:gd name="T9" fmla="*/ 1118 h 1167"/>
                        <a:gd name="T10" fmla="*/ 1560 w 3015"/>
                        <a:gd name="T11" fmla="*/ 1155 h 1167"/>
                        <a:gd name="T12" fmla="*/ 1777 w 3015"/>
                        <a:gd name="T13" fmla="*/ 1147 h 1167"/>
                        <a:gd name="T14" fmla="*/ 2187 w 3015"/>
                        <a:gd name="T15" fmla="*/ 1037 h 1167"/>
                        <a:gd name="T16" fmla="*/ 2497 w 3015"/>
                        <a:gd name="T17" fmla="*/ 833 h 1167"/>
                        <a:gd name="T18" fmla="*/ 2497 w 3015"/>
                        <a:gd name="T19" fmla="*/ 847 h 1167"/>
                        <a:gd name="T20" fmla="*/ 2677 w 3015"/>
                        <a:gd name="T21" fmla="*/ 630 h 1167"/>
                        <a:gd name="T22" fmla="*/ 2835 w 3015"/>
                        <a:gd name="T23" fmla="*/ 383 h 1167"/>
                        <a:gd name="T24" fmla="*/ 3015 w 3015"/>
                        <a:gd name="T25" fmla="*/ 0 h 11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015"/>
                        <a:gd name="T40" fmla="*/ 0 h 1167"/>
                        <a:gd name="T41" fmla="*/ 3015 w 3015"/>
                        <a:gd name="T42" fmla="*/ 1167 h 11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015" h="1167">
                          <a:moveTo>
                            <a:pt x="0" y="75"/>
                          </a:moveTo>
                          <a:cubicBezTo>
                            <a:pt x="29" y="127"/>
                            <a:pt x="84" y="276"/>
                            <a:pt x="172" y="390"/>
                          </a:cubicBezTo>
                          <a:cubicBezTo>
                            <a:pt x="260" y="504"/>
                            <a:pt x="413" y="658"/>
                            <a:pt x="527" y="757"/>
                          </a:cubicBezTo>
                          <a:cubicBezTo>
                            <a:pt x="641" y="856"/>
                            <a:pt x="737" y="922"/>
                            <a:pt x="855" y="982"/>
                          </a:cubicBezTo>
                          <a:cubicBezTo>
                            <a:pt x="973" y="1042"/>
                            <a:pt x="1120" y="1089"/>
                            <a:pt x="1237" y="1118"/>
                          </a:cubicBezTo>
                          <a:cubicBezTo>
                            <a:pt x="1354" y="1147"/>
                            <a:pt x="1470" y="1150"/>
                            <a:pt x="1560" y="1155"/>
                          </a:cubicBezTo>
                          <a:cubicBezTo>
                            <a:pt x="1650" y="1160"/>
                            <a:pt x="1673" y="1167"/>
                            <a:pt x="1777" y="1147"/>
                          </a:cubicBezTo>
                          <a:cubicBezTo>
                            <a:pt x="1881" y="1127"/>
                            <a:pt x="2067" y="1089"/>
                            <a:pt x="2187" y="1037"/>
                          </a:cubicBezTo>
                          <a:cubicBezTo>
                            <a:pt x="2307" y="985"/>
                            <a:pt x="2445" y="865"/>
                            <a:pt x="2497" y="833"/>
                          </a:cubicBezTo>
                          <a:cubicBezTo>
                            <a:pt x="2549" y="801"/>
                            <a:pt x="2467" y="881"/>
                            <a:pt x="2497" y="847"/>
                          </a:cubicBezTo>
                          <a:cubicBezTo>
                            <a:pt x="2527" y="813"/>
                            <a:pt x="2621" y="707"/>
                            <a:pt x="2677" y="630"/>
                          </a:cubicBezTo>
                          <a:cubicBezTo>
                            <a:pt x="2733" y="553"/>
                            <a:pt x="2779" y="488"/>
                            <a:pt x="2835" y="383"/>
                          </a:cubicBezTo>
                          <a:cubicBezTo>
                            <a:pt x="2891" y="278"/>
                            <a:pt x="2978" y="80"/>
                            <a:pt x="301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905" y="7643"/>
                      <a:ext cx="1380" cy="420"/>
                    </a:xfrm>
                    <a:custGeom>
                      <a:avLst/>
                      <a:gdLst>
                        <a:gd name="T0" fmla="*/ 0 w 1380"/>
                        <a:gd name="T1" fmla="*/ 0 h 420"/>
                        <a:gd name="T2" fmla="*/ 248 w 1380"/>
                        <a:gd name="T3" fmla="*/ 135 h 420"/>
                        <a:gd name="T4" fmla="*/ 495 w 1380"/>
                        <a:gd name="T5" fmla="*/ 255 h 420"/>
                        <a:gd name="T6" fmla="*/ 848 w 1380"/>
                        <a:gd name="T7" fmla="*/ 367 h 420"/>
                        <a:gd name="T8" fmla="*/ 1080 w 1380"/>
                        <a:gd name="T9" fmla="*/ 405 h 420"/>
                        <a:gd name="T10" fmla="*/ 1380 w 1380"/>
                        <a:gd name="T11" fmla="*/ 420 h 4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0"/>
                        <a:gd name="T19" fmla="*/ 0 h 420"/>
                        <a:gd name="T20" fmla="*/ 1380 w 1380"/>
                        <a:gd name="T21" fmla="*/ 420 h 4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0" h="420">
                          <a:moveTo>
                            <a:pt x="0" y="0"/>
                          </a:moveTo>
                          <a:cubicBezTo>
                            <a:pt x="83" y="46"/>
                            <a:pt x="166" y="93"/>
                            <a:pt x="248" y="135"/>
                          </a:cubicBezTo>
                          <a:cubicBezTo>
                            <a:pt x="330" y="177"/>
                            <a:pt x="395" y="216"/>
                            <a:pt x="495" y="255"/>
                          </a:cubicBezTo>
                          <a:cubicBezTo>
                            <a:pt x="595" y="294"/>
                            <a:pt x="751" y="342"/>
                            <a:pt x="848" y="367"/>
                          </a:cubicBezTo>
                          <a:cubicBezTo>
                            <a:pt x="945" y="392"/>
                            <a:pt x="991" y="396"/>
                            <a:pt x="1080" y="405"/>
                          </a:cubicBezTo>
                          <a:cubicBezTo>
                            <a:pt x="1169" y="414"/>
                            <a:pt x="1318" y="417"/>
                            <a:pt x="1380" y="4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5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473" y="7568"/>
                      <a:ext cx="1297" cy="547"/>
                    </a:xfrm>
                    <a:custGeom>
                      <a:avLst/>
                      <a:gdLst>
                        <a:gd name="T0" fmla="*/ 0 w 1297"/>
                        <a:gd name="T1" fmla="*/ 547 h 547"/>
                        <a:gd name="T2" fmla="*/ 292 w 1297"/>
                        <a:gd name="T3" fmla="*/ 525 h 547"/>
                        <a:gd name="T4" fmla="*/ 502 w 1297"/>
                        <a:gd name="T5" fmla="*/ 487 h 547"/>
                        <a:gd name="T6" fmla="*/ 682 w 1297"/>
                        <a:gd name="T7" fmla="*/ 412 h 547"/>
                        <a:gd name="T8" fmla="*/ 915 w 1297"/>
                        <a:gd name="T9" fmla="*/ 247 h 547"/>
                        <a:gd name="T10" fmla="*/ 1110 w 1297"/>
                        <a:gd name="T11" fmla="*/ 120 h 547"/>
                        <a:gd name="T12" fmla="*/ 1297 w 1297"/>
                        <a:gd name="T13" fmla="*/ 0 h 5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97"/>
                        <a:gd name="T22" fmla="*/ 0 h 547"/>
                        <a:gd name="T23" fmla="*/ 1297 w 1297"/>
                        <a:gd name="T24" fmla="*/ 547 h 5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97" h="547">
                          <a:moveTo>
                            <a:pt x="0" y="547"/>
                          </a:moveTo>
                          <a:cubicBezTo>
                            <a:pt x="49" y="543"/>
                            <a:pt x="208" y="535"/>
                            <a:pt x="292" y="525"/>
                          </a:cubicBezTo>
                          <a:cubicBezTo>
                            <a:pt x="376" y="515"/>
                            <a:pt x="437" y="506"/>
                            <a:pt x="502" y="487"/>
                          </a:cubicBezTo>
                          <a:cubicBezTo>
                            <a:pt x="567" y="468"/>
                            <a:pt x="613" y="452"/>
                            <a:pt x="682" y="412"/>
                          </a:cubicBezTo>
                          <a:cubicBezTo>
                            <a:pt x="751" y="372"/>
                            <a:pt x="844" y="296"/>
                            <a:pt x="915" y="247"/>
                          </a:cubicBezTo>
                          <a:cubicBezTo>
                            <a:pt x="986" y="198"/>
                            <a:pt x="1046" y="161"/>
                            <a:pt x="1110" y="120"/>
                          </a:cubicBezTo>
                          <a:cubicBezTo>
                            <a:pt x="1174" y="79"/>
                            <a:pt x="1258" y="25"/>
                            <a:pt x="1297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6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913" y="7598"/>
                      <a:ext cx="2257" cy="218"/>
                    </a:xfrm>
                    <a:custGeom>
                      <a:avLst/>
                      <a:gdLst>
                        <a:gd name="T0" fmla="*/ 0 w 2257"/>
                        <a:gd name="T1" fmla="*/ 0 h 218"/>
                        <a:gd name="T2" fmla="*/ 487 w 2257"/>
                        <a:gd name="T3" fmla="*/ 127 h 218"/>
                        <a:gd name="T4" fmla="*/ 840 w 2257"/>
                        <a:gd name="T5" fmla="*/ 187 h 218"/>
                        <a:gd name="T6" fmla="*/ 1207 w 2257"/>
                        <a:gd name="T7" fmla="*/ 210 h 218"/>
                        <a:gd name="T8" fmla="*/ 1440 w 2257"/>
                        <a:gd name="T9" fmla="*/ 217 h 218"/>
                        <a:gd name="T10" fmla="*/ 1762 w 2257"/>
                        <a:gd name="T11" fmla="*/ 202 h 218"/>
                        <a:gd name="T12" fmla="*/ 2257 w 2257"/>
                        <a:gd name="T13" fmla="*/ 142 h 2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57"/>
                        <a:gd name="T22" fmla="*/ 0 h 218"/>
                        <a:gd name="T23" fmla="*/ 2257 w 2257"/>
                        <a:gd name="T24" fmla="*/ 218 h 2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57" h="218">
                          <a:moveTo>
                            <a:pt x="0" y="0"/>
                          </a:moveTo>
                          <a:cubicBezTo>
                            <a:pt x="172" y="46"/>
                            <a:pt x="347" y="96"/>
                            <a:pt x="487" y="127"/>
                          </a:cubicBezTo>
                          <a:cubicBezTo>
                            <a:pt x="627" y="158"/>
                            <a:pt x="720" y="173"/>
                            <a:pt x="840" y="187"/>
                          </a:cubicBezTo>
                          <a:cubicBezTo>
                            <a:pt x="960" y="201"/>
                            <a:pt x="1107" y="205"/>
                            <a:pt x="1207" y="210"/>
                          </a:cubicBezTo>
                          <a:cubicBezTo>
                            <a:pt x="1307" y="215"/>
                            <a:pt x="1348" y="218"/>
                            <a:pt x="1440" y="217"/>
                          </a:cubicBezTo>
                          <a:cubicBezTo>
                            <a:pt x="1532" y="216"/>
                            <a:pt x="1626" y="214"/>
                            <a:pt x="1762" y="202"/>
                          </a:cubicBezTo>
                          <a:cubicBezTo>
                            <a:pt x="1898" y="190"/>
                            <a:pt x="2154" y="154"/>
                            <a:pt x="2257" y="14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07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525" y="7560"/>
                      <a:ext cx="1200" cy="323"/>
                    </a:xfrm>
                    <a:custGeom>
                      <a:avLst/>
                      <a:gdLst>
                        <a:gd name="T0" fmla="*/ 0 w 1200"/>
                        <a:gd name="T1" fmla="*/ 323 h 323"/>
                        <a:gd name="T2" fmla="*/ 405 w 1200"/>
                        <a:gd name="T3" fmla="*/ 300 h 323"/>
                        <a:gd name="T4" fmla="*/ 638 w 1200"/>
                        <a:gd name="T5" fmla="*/ 255 h 323"/>
                        <a:gd name="T6" fmla="*/ 848 w 1200"/>
                        <a:gd name="T7" fmla="*/ 173 h 323"/>
                        <a:gd name="T8" fmla="*/ 1028 w 1200"/>
                        <a:gd name="T9" fmla="*/ 90 h 323"/>
                        <a:gd name="T10" fmla="*/ 1155 w 1200"/>
                        <a:gd name="T11" fmla="*/ 30 h 323"/>
                        <a:gd name="T12" fmla="*/ 1200 w 1200"/>
                        <a:gd name="T13" fmla="*/ 0 h 32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00"/>
                        <a:gd name="T22" fmla="*/ 0 h 323"/>
                        <a:gd name="T23" fmla="*/ 1200 w 1200"/>
                        <a:gd name="T24" fmla="*/ 323 h 32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00" h="323">
                          <a:moveTo>
                            <a:pt x="0" y="323"/>
                          </a:moveTo>
                          <a:cubicBezTo>
                            <a:pt x="67" y="319"/>
                            <a:pt x="299" y="311"/>
                            <a:pt x="405" y="300"/>
                          </a:cubicBezTo>
                          <a:cubicBezTo>
                            <a:pt x="511" y="289"/>
                            <a:pt x="564" y="276"/>
                            <a:pt x="638" y="255"/>
                          </a:cubicBezTo>
                          <a:cubicBezTo>
                            <a:pt x="712" y="234"/>
                            <a:pt x="783" y="200"/>
                            <a:pt x="848" y="173"/>
                          </a:cubicBezTo>
                          <a:cubicBezTo>
                            <a:pt x="913" y="146"/>
                            <a:pt x="977" y="114"/>
                            <a:pt x="1028" y="90"/>
                          </a:cubicBezTo>
                          <a:cubicBezTo>
                            <a:pt x="1079" y="66"/>
                            <a:pt x="1126" y="45"/>
                            <a:pt x="1155" y="30"/>
                          </a:cubicBezTo>
                          <a:cubicBezTo>
                            <a:pt x="1184" y="15"/>
                            <a:pt x="1191" y="6"/>
                            <a:pt x="120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5392" name="Freeform 33"/>
                  <p:cNvSpPr>
                    <a:spLocks/>
                  </p:cNvSpPr>
                  <p:nvPr/>
                </p:nvSpPr>
                <p:spPr bwMode="auto">
                  <a:xfrm flipV="1">
                    <a:off x="1857" y="6640"/>
                    <a:ext cx="2921" cy="829"/>
                  </a:xfrm>
                  <a:custGeom>
                    <a:avLst/>
                    <a:gdLst>
                      <a:gd name="T0" fmla="*/ 11 w 2921"/>
                      <a:gd name="T1" fmla="*/ 0 h 829"/>
                      <a:gd name="T2" fmla="*/ 64 w 2921"/>
                      <a:gd name="T3" fmla="*/ 90 h 829"/>
                      <a:gd name="T4" fmla="*/ 394 w 2921"/>
                      <a:gd name="T5" fmla="*/ 397 h 829"/>
                      <a:gd name="T6" fmla="*/ 731 w 2921"/>
                      <a:gd name="T7" fmla="*/ 615 h 829"/>
                      <a:gd name="T8" fmla="*/ 1159 w 2921"/>
                      <a:gd name="T9" fmla="*/ 780 h 829"/>
                      <a:gd name="T10" fmla="*/ 1691 w 2921"/>
                      <a:gd name="T11" fmla="*/ 817 h 829"/>
                      <a:gd name="T12" fmla="*/ 2111 w 2921"/>
                      <a:gd name="T13" fmla="*/ 705 h 829"/>
                      <a:gd name="T14" fmla="*/ 2456 w 2921"/>
                      <a:gd name="T15" fmla="*/ 457 h 829"/>
                      <a:gd name="T16" fmla="*/ 2396 w 2921"/>
                      <a:gd name="T17" fmla="*/ 525 h 829"/>
                      <a:gd name="T18" fmla="*/ 2621 w 2921"/>
                      <a:gd name="T19" fmla="*/ 330 h 829"/>
                      <a:gd name="T20" fmla="*/ 2839 w 2921"/>
                      <a:gd name="T21" fmla="*/ 112 h 829"/>
                      <a:gd name="T22" fmla="*/ 2831 w 2921"/>
                      <a:gd name="T23" fmla="*/ 112 h 829"/>
                      <a:gd name="T24" fmla="*/ 2921 w 2921"/>
                      <a:gd name="T25" fmla="*/ 7 h 8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21"/>
                      <a:gd name="T40" fmla="*/ 0 h 829"/>
                      <a:gd name="T41" fmla="*/ 2921 w 2921"/>
                      <a:gd name="T42" fmla="*/ 829 h 8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21" h="829">
                        <a:moveTo>
                          <a:pt x="11" y="0"/>
                        </a:moveTo>
                        <a:cubicBezTo>
                          <a:pt x="20" y="15"/>
                          <a:pt x="0" y="24"/>
                          <a:pt x="64" y="90"/>
                        </a:cubicBezTo>
                        <a:cubicBezTo>
                          <a:pt x="128" y="156"/>
                          <a:pt x="283" y="309"/>
                          <a:pt x="394" y="397"/>
                        </a:cubicBezTo>
                        <a:cubicBezTo>
                          <a:pt x="505" y="485"/>
                          <a:pt x="604" y="551"/>
                          <a:pt x="731" y="615"/>
                        </a:cubicBezTo>
                        <a:cubicBezTo>
                          <a:pt x="858" y="679"/>
                          <a:pt x="999" y="746"/>
                          <a:pt x="1159" y="780"/>
                        </a:cubicBezTo>
                        <a:cubicBezTo>
                          <a:pt x="1319" y="814"/>
                          <a:pt x="1532" y="829"/>
                          <a:pt x="1691" y="817"/>
                        </a:cubicBezTo>
                        <a:cubicBezTo>
                          <a:pt x="1850" y="805"/>
                          <a:pt x="1984" y="765"/>
                          <a:pt x="2111" y="705"/>
                        </a:cubicBezTo>
                        <a:cubicBezTo>
                          <a:pt x="2238" y="645"/>
                          <a:pt x="2409" y="487"/>
                          <a:pt x="2456" y="457"/>
                        </a:cubicBezTo>
                        <a:cubicBezTo>
                          <a:pt x="2503" y="427"/>
                          <a:pt x="2368" y="546"/>
                          <a:pt x="2396" y="525"/>
                        </a:cubicBezTo>
                        <a:cubicBezTo>
                          <a:pt x="2424" y="504"/>
                          <a:pt x="2547" y="399"/>
                          <a:pt x="2621" y="330"/>
                        </a:cubicBezTo>
                        <a:cubicBezTo>
                          <a:pt x="2695" y="261"/>
                          <a:pt x="2804" y="148"/>
                          <a:pt x="2839" y="112"/>
                        </a:cubicBezTo>
                        <a:cubicBezTo>
                          <a:pt x="2874" y="76"/>
                          <a:pt x="2817" y="129"/>
                          <a:pt x="2831" y="112"/>
                        </a:cubicBezTo>
                        <a:cubicBezTo>
                          <a:pt x="2845" y="95"/>
                          <a:pt x="2902" y="29"/>
                          <a:pt x="2921" y="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3" name="Freeform 34"/>
                  <p:cNvSpPr>
                    <a:spLocks/>
                  </p:cNvSpPr>
                  <p:nvPr/>
                </p:nvSpPr>
                <p:spPr bwMode="auto">
                  <a:xfrm flipV="1">
                    <a:off x="1868" y="6812"/>
                    <a:ext cx="2903" cy="760"/>
                  </a:xfrm>
                  <a:custGeom>
                    <a:avLst/>
                    <a:gdLst>
                      <a:gd name="T0" fmla="*/ 0 w 2903"/>
                      <a:gd name="T1" fmla="*/ 90 h 760"/>
                      <a:gd name="T2" fmla="*/ 98 w 2903"/>
                      <a:gd name="T3" fmla="*/ 180 h 760"/>
                      <a:gd name="T4" fmla="*/ 428 w 2903"/>
                      <a:gd name="T5" fmla="*/ 443 h 760"/>
                      <a:gd name="T6" fmla="*/ 750 w 2903"/>
                      <a:gd name="T7" fmla="*/ 615 h 760"/>
                      <a:gd name="T8" fmla="*/ 1193 w 2903"/>
                      <a:gd name="T9" fmla="*/ 743 h 760"/>
                      <a:gd name="T10" fmla="*/ 1710 w 2903"/>
                      <a:gd name="T11" fmla="*/ 720 h 760"/>
                      <a:gd name="T12" fmla="*/ 2115 w 2903"/>
                      <a:gd name="T13" fmla="*/ 630 h 760"/>
                      <a:gd name="T14" fmla="*/ 2438 w 2903"/>
                      <a:gd name="T15" fmla="*/ 458 h 760"/>
                      <a:gd name="T16" fmla="*/ 2445 w 2903"/>
                      <a:gd name="T17" fmla="*/ 443 h 760"/>
                      <a:gd name="T18" fmla="*/ 2603 w 2903"/>
                      <a:gd name="T19" fmla="*/ 315 h 760"/>
                      <a:gd name="T20" fmla="*/ 2745 w 2903"/>
                      <a:gd name="T21" fmla="*/ 188 h 760"/>
                      <a:gd name="T22" fmla="*/ 2903 w 2903"/>
                      <a:gd name="T23" fmla="*/ 0 h 76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903"/>
                      <a:gd name="T37" fmla="*/ 0 h 760"/>
                      <a:gd name="T38" fmla="*/ 2903 w 2903"/>
                      <a:gd name="T39" fmla="*/ 760 h 76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903" h="760">
                        <a:moveTo>
                          <a:pt x="0" y="90"/>
                        </a:moveTo>
                        <a:cubicBezTo>
                          <a:pt x="16" y="105"/>
                          <a:pt x="27" y="121"/>
                          <a:pt x="98" y="180"/>
                        </a:cubicBezTo>
                        <a:cubicBezTo>
                          <a:pt x="169" y="239"/>
                          <a:pt x="320" y="371"/>
                          <a:pt x="428" y="443"/>
                        </a:cubicBezTo>
                        <a:cubicBezTo>
                          <a:pt x="536" y="515"/>
                          <a:pt x="623" y="565"/>
                          <a:pt x="750" y="615"/>
                        </a:cubicBezTo>
                        <a:cubicBezTo>
                          <a:pt x="877" y="665"/>
                          <a:pt x="1033" y="726"/>
                          <a:pt x="1193" y="743"/>
                        </a:cubicBezTo>
                        <a:cubicBezTo>
                          <a:pt x="1353" y="760"/>
                          <a:pt x="1556" y="739"/>
                          <a:pt x="1710" y="720"/>
                        </a:cubicBezTo>
                        <a:cubicBezTo>
                          <a:pt x="1864" y="701"/>
                          <a:pt x="1994" y="674"/>
                          <a:pt x="2115" y="630"/>
                        </a:cubicBezTo>
                        <a:cubicBezTo>
                          <a:pt x="2236" y="586"/>
                          <a:pt x="2383" y="489"/>
                          <a:pt x="2438" y="458"/>
                        </a:cubicBezTo>
                        <a:cubicBezTo>
                          <a:pt x="2493" y="427"/>
                          <a:pt x="2418" y="467"/>
                          <a:pt x="2445" y="443"/>
                        </a:cubicBezTo>
                        <a:cubicBezTo>
                          <a:pt x="2472" y="419"/>
                          <a:pt x="2553" y="357"/>
                          <a:pt x="2603" y="315"/>
                        </a:cubicBezTo>
                        <a:cubicBezTo>
                          <a:pt x="2653" y="273"/>
                          <a:pt x="2695" y="240"/>
                          <a:pt x="2745" y="188"/>
                        </a:cubicBezTo>
                        <a:cubicBezTo>
                          <a:pt x="2795" y="136"/>
                          <a:pt x="2870" y="39"/>
                          <a:pt x="2903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4" name="Freeform 35"/>
                  <p:cNvSpPr>
                    <a:spLocks/>
                  </p:cNvSpPr>
                  <p:nvPr/>
                </p:nvSpPr>
                <p:spPr bwMode="auto">
                  <a:xfrm flipV="1">
                    <a:off x="1891" y="6515"/>
                    <a:ext cx="2864" cy="812"/>
                  </a:xfrm>
                  <a:custGeom>
                    <a:avLst/>
                    <a:gdLst>
                      <a:gd name="T0" fmla="*/ 0 w 2864"/>
                      <a:gd name="T1" fmla="*/ 0 h 812"/>
                      <a:gd name="T2" fmla="*/ 69 w 2864"/>
                      <a:gd name="T3" fmla="*/ 115 h 812"/>
                      <a:gd name="T4" fmla="*/ 397 w 2864"/>
                      <a:gd name="T5" fmla="*/ 435 h 812"/>
                      <a:gd name="T6" fmla="*/ 735 w 2864"/>
                      <a:gd name="T7" fmla="*/ 653 h 812"/>
                      <a:gd name="T8" fmla="*/ 1129 w 2864"/>
                      <a:gd name="T9" fmla="*/ 785 h 812"/>
                      <a:gd name="T10" fmla="*/ 1679 w 2864"/>
                      <a:gd name="T11" fmla="*/ 795 h 812"/>
                      <a:gd name="T12" fmla="*/ 2089 w 2864"/>
                      <a:gd name="T13" fmla="*/ 685 h 812"/>
                      <a:gd name="T14" fmla="*/ 2422 w 2864"/>
                      <a:gd name="T15" fmla="*/ 473 h 812"/>
                      <a:gd name="T16" fmla="*/ 2399 w 2864"/>
                      <a:gd name="T17" fmla="*/ 495 h 812"/>
                      <a:gd name="T18" fmla="*/ 2587 w 2864"/>
                      <a:gd name="T19" fmla="*/ 330 h 812"/>
                      <a:gd name="T20" fmla="*/ 2759 w 2864"/>
                      <a:gd name="T21" fmla="*/ 150 h 812"/>
                      <a:gd name="T22" fmla="*/ 2864 w 2864"/>
                      <a:gd name="T23" fmla="*/ 0 h 8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64"/>
                      <a:gd name="T37" fmla="*/ 0 h 812"/>
                      <a:gd name="T38" fmla="*/ 2864 w 2864"/>
                      <a:gd name="T39" fmla="*/ 812 h 8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64" h="812">
                        <a:moveTo>
                          <a:pt x="0" y="0"/>
                        </a:moveTo>
                        <a:cubicBezTo>
                          <a:pt x="13" y="19"/>
                          <a:pt x="3" y="43"/>
                          <a:pt x="69" y="115"/>
                        </a:cubicBezTo>
                        <a:cubicBezTo>
                          <a:pt x="135" y="187"/>
                          <a:pt x="286" y="345"/>
                          <a:pt x="397" y="435"/>
                        </a:cubicBezTo>
                        <a:cubicBezTo>
                          <a:pt x="508" y="525"/>
                          <a:pt x="613" y="595"/>
                          <a:pt x="735" y="653"/>
                        </a:cubicBezTo>
                        <a:cubicBezTo>
                          <a:pt x="857" y="711"/>
                          <a:pt x="972" y="761"/>
                          <a:pt x="1129" y="785"/>
                        </a:cubicBezTo>
                        <a:cubicBezTo>
                          <a:pt x="1286" y="809"/>
                          <a:pt x="1519" y="812"/>
                          <a:pt x="1679" y="795"/>
                        </a:cubicBezTo>
                        <a:cubicBezTo>
                          <a:pt x="1839" y="778"/>
                          <a:pt x="1965" y="739"/>
                          <a:pt x="2089" y="685"/>
                        </a:cubicBezTo>
                        <a:cubicBezTo>
                          <a:pt x="2213" y="631"/>
                          <a:pt x="2370" y="505"/>
                          <a:pt x="2422" y="473"/>
                        </a:cubicBezTo>
                        <a:cubicBezTo>
                          <a:pt x="2474" y="441"/>
                          <a:pt x="2372" y="519"/>
                          <a:pt x="2399" y="495"/>
                        </a:cubicBezTo>
                        <a:cubicBezTo>
                          <a:pt x="2426" y="471"/>
                          <a:pt x="2527" y="387"/>
                          <a:pt x="2587" y="330"/>
                        </a:cubicBezTo>
                        <a:cubicBezTo>
                          <a:pt x="2647" y="273"/>
                          <a:pt x="2713" y="205"/>
                          <a:pt x="2759" y="150"/>
                        </a:cubicBezTo>
                        <a:cubicBezTo>
                          <a:pt x="2805" y="95"/>
                          <a:pt x="2842" y="31"/>
                          <a:pt x="2864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5" name="Freeform 36"/>
                  <p:cNvSpPr>
                    <a:spLocks/>
                  </p:cNvSpPr>
                  <p:nvPr/>
                </p:nvSpPr>
                <p:spPr bwMode="auto">
                  <a:xfrm flipV="1">
                    <a:off x="1816" y="6280"/>
                    <a:ext cx="3015" cy="1167"/>
                  </a:xfrm>
                  <a:custGeom>
                    <a:avLst/>
                    <a:gdLst>
                      <a:gd name="T0" fmla="*/ 0 w 3015"/>
                      <a:gd name="T1" fmla="*/ 75 h 1167"/>
                      <a:gd name="T2" fmla="*/ 172 w 3015"/>
                      <a:gd name="T3" fmla="*/ 390 h 1167"/>
                      <a:gd name="T4" fmla="*/ 527 w 3015"/>
                      <a:gd name="T5" fmla="*/ 757 h 1167"/>
                      <a:gd name="T6" fmla="*/ 855 w 3015"/>
                      <a:gd name="T7" fmla="*/ 982 h 1167"/>
                      <a:gd name="T8" fmla="*/ 1237 w 3015"/>
                      <a:gd name="T9" fmla="*/ 1118 h 1167"/>
                      <a:gd name="T10" fmla="*/ 1560 w 3015"/>
                      <a:gd name="T11" fmla="*/ 1155 h 1167"/>
                      <a:gd name="T12" fmla="*/ 1777 w 3015"/>
                      <a:gd name="T13" fmla="*/ 1147 h 1167"/>
                      <a:gd name="T14" fmla="*/ 2187 w 3015"/>
                      <a:gd name="T15" fmla="*/ 1037 h 1167"/>
                      <a:gd name="T16" fmla="*/ 2497 w 3015"/>
                      <a:gd name="T17" fmla="*/ 833 h 1167"/>
                      <a:gd name="T18" fmla="*/ 2497 w 3015"/>
                      <a:gd name="T19" fmla="*/ 847 h 1167"/>
                      <a:gd name="T20" fmla="*/ 2677 w 3015"/>
                      <a:gd name="T21" fmla="*/ 630 h 1167"/>
                      <a:gd name="T22" fmla="*/ 2835 w 3015"/>
                      <a:gd name="T23" fmla="*/ 383 h 1167"/>
                      <a:gd name="T24" fmla="*/ 3015 w 3015"/>
                      <a:gd name="T25" fmla="*/ 0 h 11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15"/>
                      <a:gd name="T40" fmla="*/ 0 h 1167"/>
                      <a:gd name="T41" fmla="*/ 3015 w 3015"/>
                      <a:gd name="T42" fmla="*/ 1167 h 11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15" h="1167">
                        <a:moveTo>
                          <a:pt x="0" y="75"/>
                        </a:moveTo>
                        <a:cubicBezTo>
                          <a:pt x="29" y="127"/>
                          <a:pt x="84" y="276"/>
                          <a:pt x="172" y="390"/>
                        </a:cubicBezTo>
                        <a:cubicBezTo>
                          <a:pt x="260" y="504"/>
                          <a:pt x="413" y="658"/>
                          <a:pt x="527" y="757"/>
                        </a:cubicBezTo>
                        <a:cubicBezTo>
                          <a:pt x="641" y="856"/>
                          <a:pt x="737" y="922"/>
                          <a:pt x="855" y="982"/>
                        </a:cubicBezTo>
                        <a:cubicBezTo>
                          <a:pt x="973" y="1042"/>
                          <a:pt x="1120" y="1089"/>
                          <a:pt x="1237" y="1118"/>
                        </a:cubicBezTo>
                        <a:cubicBezTo>
                          <a:pt x="1354" y="1147"/>
                          <a:pt x="1470" y="1150"/>
                          <a:pt x="1560" y="1155"/>
                        </a:cubicBezTo>
                        <a:cubicBezTo>
                          <a:pt x="1650" y="1160"/>
                          <a:pt x="1673" y="1167"/>
                          <a:pt x="1777" y="1147"/>
                        </a:cubicBezTo>
                        <a:cubicBezTo>
                          <a:pt x="1881" y="1127"/>
                          <a:pt x="2067" y="1089"/>
                          <a:pt x="2187" y="1037"/>
                        </a:cubicBezTo>
                        <a:cubicBezTo>
                          <a:pt x="2307" y="985"/>
                          <a:pt x="2445" y="865"/>
                          <a:pt x="2497" y="833"/>
                        </a:cubicBezTo>
                        <a:cubicBezTo>
                          <a:pt x="2549" y="801"/>
                          <a:pt x="2467" y="881"/>
                          <a:pt x="2497" y="847"/>
                        </a:cubicBezTo>
                        <a:cubicBezTo>
                          <a:pt x="2527" y="813"/>
                          <a:pt x="2621" y="707"/>
                          <a:pt x="2677" y="630"/>
                        </a:cubicBezTo>
                        <a:cubicBezTo>
                          <a:pt x="2733" y="553"/>
                          <a:pt x="2779" y="488"/>
                          <a:pt x="2835" y="383"/>
                        </a:cubicBezTo>
                        <a:cubicBezTo>
                          <a:pt x="2891" y="278"/>
                          <a:pt x="2978" y="80"/>
                          <a:pt x="3015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6" name="Freeform 37"/>
                  <p:cNvSpPr>
                    <a:spLocks/>
                  </p:cNvSpPr>
                  <p:nvPr/>
                </p:nvSpPr>
                <p:spPr bwMode="auto">
                  <a:xfrm flipV="1">
                    <a:off x="1898" y="7064"/>
                    <a:ext cx="1380" cy="420"/>
                  </a:xfrm>
                  <a:custGeom>
                    <a:avLst/>
                    <a:gdLst>
                      <a:gd name="T0" fmla="*/ 0 w 1380"/>
                      <a:gd name="T1" fmla="*/ 0 h 420"/>
                      <a:gd name="T2" fmla="*/ 248 w 1380"/>
                      <a:gd name="T3" fmla="*/ 135 h 420"/>
                      <a:gd name="T4" fmla="*/ 495 w 1380"/>
                      <a:gd name="T5" fmla="*/ 255 h 420"/>
                      <a:gd name="T6" fmla="*/ 848 w 1380"/>
                      <a:gd name="T7" fmla="*/ 367 h 420"/>
                      <a:gd name="T8" fmla="*/ 1080 w 1380"/>
                      <a:gd name="T9" fmla="*/ 405 h 420"/>
                      <a:gd name="T10" fmla="*/ 1380 w 1380"/>
                      <a:gd name="T11" fmla="*/ 420 h 4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80"/>
                      <a:gd name="T19" fmla="*/ 0 h 420"/>
                      <a:gd name="T20" fmla="*/ 1380 w 1380"/>
                      <a:gd name="T21" fmla="*/ 420 h 4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80" h="420">
                        <a:moveTo>
                          <a:pt x="0" y="0"/>
                        </a:moveTo>
                        <a:cubicBezTo>
                          <a:pt x="83" y="46"/>
                          <a:pt x="166" y="93"/>
                          <a:pt x="248" y="135"/>
                        </a:cubicBezTo>
                        <a:cubicBezTo>
                          <a:pt x="330" y="177"/>
                          <a:pt x="395" y="216"/>
                          <a:pt x="495" y="255"/>
                        </a:cubicBezTo>
                        <a:cubicBezTo>
                          <a:pt x="595" y="294"/>
                          <a:pt x="751" y="342"/>
                          <a:pt x="848" y="367"/>
                        </a:cubicBezTo>
                        <a:cubicBezTo>
                          <a:pt x="945" y="392"/>
                          <a:pt x="991" y="396"/>
                          <a:pt x="1080" y="405"/>
                        </a:cubicBezTo>
                        <a:cubicBezTo>
                          <a:pt x="1169" y="414"/>
                          <a:pt x="1318" y="417"/>
                          <a:pt x="1380" y="4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7" name="Freeform 38"/>
                  <p:cNvSpPr>
                    <a:spLocks/>
                  </p:cNvSpPr>
                  <p:nvPr/>
                </p:nvSpPr>
                <p:spPr bwMode="auto">
                  <a:xfrm flipV="1">
                    <a:off x="3481" y="7087"/>
                    <a:ext cx="1282" cy="472"/>
                  </a:xfrm>
                  <a:custGeom>
                    <a:avLst/>
                    <a:gdLst>
                      <a:gd name="T0" fmla="*/ 0 w 1297"/>
                      <a:gd name="T1" fmla="*/ 407 h 547"/>
                      <a:gd name="T2" fmla="*/ 286 w 1297"/>
                      <a:gd name="T3" fmla="*/ 391 h 547"/>
                      <a:gd name="T4" fmla="*/ 490 w 1297"/>
                      <a:gd name="T5" fmla="*/ 362 h 547"/>
                      <a:gd name="T6" fmla="*/ 666 w 1297"/>
                      <a:gd name="T7" fmla="*/ 307 h 547"/>
                      <a:gd name="T8" fmla="*/ 894 w 1297"/>
                      <a:gd name="T9" fmla="*/ 184 h 547"/>
                      <a:gd name="T10" fmla="*/ 1084 w 1297"/>
                      <a:gd name="T11" fmla="*/ 90 h 547"/>
                      <a:gd name="T12" fmla="*/ 1267 w 1297"/>
                      <a:gd name="T13" fmla="*/ 0 h 5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97"/>
                      <a:gd name="T22" fmla="*/ 0 h 547"/>
                      <a:gd name="T23" fmla="*/ 1297 w 1297"/>
                      <a:gd name="T24" fmla="*/ 547 h 5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97" h="547">
                        <a:moveTo>
                          <a:pt x="0" y="547"/>
                        </a:moveTo>
                        <a:cubicBezTo>
                          <a:pt x="49" y="543"/>
                          <a:pt x="208" y="535"/>
                          <a:pt x="292" y="525"/>
                        </a:cubicBezTo>
                        <a:cubicBezTo>
                          <a:pt x="376" y="515"/>
                          <a:pt x="437" y="506"/>
                          <a:pt x="502" y="487"/>
                        </a:cubicBezTo>
                        <a:cubicBezTo>
                          <a:pt x="567" y="468"/>
                          <a:pt x="613" y="452"/>
                          <a:pt x="682" y="412"/>
                        </a:cubicBezTo>
                        <a:cubicBezTo>
                          <a:pt x="751" y="372"/>
                          <a:pt x="844" y="296"/>
                          <a:pt x="915" y="247"/>
                        </a:cubicBezTo>
                        <a:cubicBezTo>
                          <a:pt x="986" y="198"/>
                          <a:pt x="1046" y="161"/>
                          <a:pt x="1110" y="120"/>
                        </a:cubicBezTo>
                        <a:cubicBezTo>
                          <a:pt x="1174" y="79"/>
                          <a:pt x="1258" y="25"/>
                          <a:pt x="1297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8" name="Freeform 39"/>
                  <p:cNvSpPr>
                    <a:spLocks/>
                  </p:cNvSpPr>
                  <p:nvPr/>
                </p:nvSpPr>
                <p:spPr bwMode="auto">
                  <a:xfrm flipV="1">
                    <a:off x="1906" y="7311"/>
                    <a:ext cx="2257" cy="218"/>
                  </a:xfrm>
                  <a:custGeom>
                    <a:avLst/>
                    <a:gdLst>
                      <a:gd name="T0" fmla="*/ 0 w 2257"/>
                      <a:gd name="T1" fmla="*/ 0 h 218"/>
                      <a:gd name="T2" fmla="*/ 487 w 2257"/>
                      <a:gd name="T3" fmla="*/ 127 h 218"/>
                      <a:gd name="T4" fmla="*/ 840 w 2257"/>
                      <a:gd name="T5" fmla="*/ 187 h 218"/>
                      <a:gd name="T6" fmla="*/ 1207 w 2257"/>
                      <a:gd name="T7" fmla="*/ 210 h 218"/>
                      <a:gd name="T8" fmla="*/ 1440 w 2257"/>
                      <a:gd name="T9" fmla="*/ 217 h 218"/>
                      <a:gd name="T10" fmla="*/ 1762 w 2257"/>
                      <a:gd name="T11" fmla="*/ 202 h 218"/>
                      <a:gd name="T12" fmla="*/ 2257 w 2257"/>
                      <a:gd name="T13" fmla="*/ 142 h 2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57"/>
                      <a:gd name="T22" fmla="*/ 0 h 218"/>
                      <a:gd name="T23" fmla="*/ 2257 w 2257"/>
                      <a:gd name="T24" fmla="*/ 218 h 2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57" h="218">
                        <a:moveTo>
                          <a:pt x="0" y="0"/>
                        </a:moveTo>
                        <a:cubicBezTo>
                          <a:pt x="172" y="46"/>
                          <a:pt x="347" y="96"/>
                          <a:pt x="487" y="127"/>
                        </a:cubicBezTo>
                        <a:cubicBezTo>
                          <a:pt x="627" y="158"/>
                          <a:pt x="720" y="173"/>
                          <a:pt x="840" y="187"/>
                        </a:cubicBezTo>
                        <a:cubicBezTo>
                          <a:pt x="960" y="201"/>
                          <a:pt x="1107" y="205"/>
                          <a:pt x="1207" y="210"/>
                        </a:cubicBezTo>
                        <a:cubicBezTo>
                          <a:pt x="1307" y="215"/>
                          <a:pt x="1348" y="218"/>
                          <a:pt x="1440" y="217"/>
                        </a:cubicBezTo>
                        <a:cubicBezTo>
                          <a:pt x="1532" y="216"/>
                          <a:pt x="1626" y="214"/>
                          <a:pt x="1762" y="202"/>
                        </a:cubicBezTo>
                        <a:cubicBezTo>
                          <a:pt x="1898" y="190"/>
                          <a:pt x="2154" y="154"/>
                          <a:pt x="2257" y="142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99" name="Freeform 40"/>
                  <p:cNvSpPr>
                    <a:spLocks/>
                  </p:cNvSpPr>
                  <p:nvPr/>
                </p:nvSpPr>
                <p:spPr bwMode="auto">
                  <a:xfrm>
                    <a:off x="1920" y="7553"/>
                    <a:ext cx="2730" cy="53"/>
                  </a:xfrm>
                  <a:custGeom>
                    <a:avLst/>
                    <a:gdLst>
                      <a:gd name="T0" fmla="*/ 0 w 2730"/>
                      <a:gd name="T1" fmla="*/ 7 h 53"/>
                      <a:gd name="T2" fmla="*/ 525 w 2730"/>
                      <a:gd name="T3" fmla="*/ 30 h 53"/>
                      <a:gd name="T4" fmla="*/ 795 w 2730"/>
                      <a:gd name="T5" fmla="*/ 37 h 53"/>
                      <a:gd name="T6" fmla="*/ 1140 w 2730"/>
                      <a:gd name="T7" fmla="*/ 52 h 53"/>
                      <a:gd name="T8" fmla="*/ 1538 w 2730"/>
                      <a:gd name="T9" fmla="*/ 45 h 53"/>
                      <a:gd name="T10" fmla="*/ 2378 w 2730"/>
                      <a:gd name="T11" fmla="*/ 22 h 53"/>
                      <a:gd name="T12" fmla="*/ 2730 w 2730"/>
                      <a:gd name="T13" fmla="*/ 0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30"/>
                      <a:gd name="T22" fmla="*/ 0 h 53"/>
                      <a:gd name="T23" fmla="*/ 2730 w 2730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30" h="53">
                        <a:moveTo>
                          <a:pt x="0" y="7"/>
                        </a:moveTo>
                        <a:cubicBezTo>
                          <a:pt x="196" y="16"/>
                          <a:pt x="393" y="25"/>
                          <a:pt x="525" y="30"/>
                        </a:cubicBezTo>
                        <a:cubicBezTo>
                          <a:pt x="657" y="35"/>
                          <a:pt x="693" y="33"/>
                          <a:pt x="795" y="37"/>
                        </a:cubicBezTo>
                        <a:cubicBezTo>
                          <a:pt x="897" y="41"/>
                          <a:pt x="1016" y="51"/>
                          <a:pt x="1140" y="52"/>
                        </a:cubicBezTo>
                        <a:cubicBezTo>
                          <a:pt x="1264" y="53"/>
                          <a:pt x="1332" y="50"/>
                          <a:pt x="1538" y="45"/>
                        </a:cubicBezTo>
                        <a:cubicBezTo>
                          <a:pt x="1744" y="40"/>
                          <a:pt x="2179" y="29"/>
                          <a:pt x="2378" y="22"/>
                        </a:cubicBezTo>
                        <a:cubicBezTo>
                          <a:pt x="2577" y="15"/>
                          <a:pt x="2653" y="7"/>
                          <a:pt x="273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632" y="11039"/>
                <a:ext cx="247" cy="823"/>
                <a:chOff x="1610" y="7252"/>
                <a:chExt cx="247" cy="823"/>
              </a:xfrm>
            </p:grpSpPr>
            <p:sp>
              <p:nvSpPr>
                <p:cNvPr id="15381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7252"/>
                  <a:ext cx="163" cy="2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1617" y="7460"/>
                  <a:ext cx="153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7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620" y="7680"/>
                  <a:ext cx="130" cy="1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18" y="7690"/>
                  <a:ext cx="82" cy="3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4" name="Group 47"/>
                <p:cNvGrpSpPr>
                  <a:grpSpLocks/>
                </p:cNvGrpSpPr>
                <p:nvPr/>
              </p:nvGrpSpPr>
              <p:grpSpPr bwMode="auto">
                <a:xfrm>
                  <a:off x="1760" y="7570"/>
                  <a:ext cx="97" cy="104"/>
                  <a:chOff x="9610" y="7170"/>
                  <a:chExt cx="97" cy="104"/>
                </a:xfrm>
              </p:grpSpPr>
              <p:sp>
                <p:nvSpPr>
                  <p:cNvPr id="1538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88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4817" y="10944"/>
                <a:ext cx="276" cy="965"/>
                <a:chOff x="4789" y="7119"/>
                <a:chExt cx="276" cy="965"/>
              </a:xfrm>
            </p:grpSpPr>
            <p:grpSp>
              <p:nvGrpSpPr>
                <p:cNvPr id="16" name="Group 51"/>
                <p:cNvGrpSpPr>
                  <a:grpSpLocks/>
                </p:cNvGrpSpPr>
                <p:nvPr/>
              </p:nvGrpSpPr>
              <p:grpSpPr bwMode="auto">
                <a:xfrm>
                  <a:off x="4789" y="7523"/>
                  <a:ext cx="97" cy="104"/>
                  <a:chOff x="9610" y="7170"/>
                  <a:chExt cx="97" cy="104"/>
                </a:xfrm>
              </p:grpSpPr>
              <p:sp>
                <p:nvSpPr>
                  <p:cNvPr id="1537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80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53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68" y="7119"/>
                  <a:ext cx="132" cy="35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898" y="7386"/>
                  <a:ext cx="167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908" y="7556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4918" y="7636"/>
                  <a:ext cx="145" cy="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58"/>
                <p:cNvSpPr>
                  <a:spLocks noChangeShapeType="1"/>
                </p:cNvSpPr>
                <p:nvPr/>
              </p:nvSpPr>
              <p:spPr bwMode="auto">
                <a:xfrm>
                  <a:off x="4868" y="7646"/>
                  <a:ext cx="105" cy="4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1: Anaphase 1 revisited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Resulting in different combinations of chromosomes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This means there are 2</a:t>
            </a:r>
            <a:r>
              <a:rPr lang="en-GB" baseline="30000" smtClean="0"/>
              <a:t>n</a:t>
            </a:r>
            <a:r>
              <a:rPr lang="en-GB" smtClean="0"/>
              <a:t> combinations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 humans this means 2</a:t>
            </a:r>
            <a:r>
              <a:rPr lang="en-GB" baseline="30000" smtClean="0"/>
              <a:t>23</a:t>
            </a:r>
            <a:r>
              <a:rPr lang="en-GB" smtClean="0"/>
              <a:t> or over 8 million combinations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40288" y="2268538"/>
            <a:ext cx="3552825" cy="3028950"/>
            <a:chOff x="5554" y="9710"/>
            <a:chExt cx="3480" cy="3140"/>
          </a:xfrm>
        </p:grpSpPr>
        <p:sp>
          <p:nvSpPr>
            <p:cNvPr id="16390" name="AutoShape 5"/>
            <p:cNvSpPr>
              <a:spLocks noChangeArrowheads="1"/>
            </p:cNvSpPr>
            <p:nvPr/>
          </p:nvSpPr>
          <p:spPr bwMode="auto">
            <a:xfrm>
              <a:off x="5554" y="9710"/>
              <a:ext cx="3480" cy="31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900" y="10511"/>
              <a:ext cx="1120" cy="1580"/>
              <a:chOff x="3533" y="6851"/>
              <a:chExt cx="1120" cy="1580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384" y="7538"/>
                <a:ext cx="97" cy="104"/>
                <a:chOff x="9610" y="7170"/>
                <a:chExt cx="97" cy="104"/>
              </a:xfrm>
            </p:grpSpPr>
            <p:sp>
              <p:nvSpPr>
                <p:cNvPr id="16445" name="Line 8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6" name="Oval 9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flipH="1">
                <a:off x="3533" y="6851"/>
                <a:ext cx="1120" cy="1580"/>
                <a:chOff x="5440" y="2880"/>
                <a:chExt cx="1120" cy="1580"/>
              </a:xfrm>
            </p:grpSpPr>
            <p:sp>
              <p:nvSpPr>
                <p:cNvPr id="164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740" y="2880"/>
                  <a:ext cx="710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710" y="3310"/>
                  <a:ext cx="50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710" y="3490"/>
                  <a:ext cx="47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4" name="Line 14"/>
                <p:cNvSpPr>
                  <a:spLocks noChangeShapeType="1"/>
                </p:cNvSpPr>
                <p:nvPr/>
              </p:nvSpPr>
              <p:spPr bwMode="auto">
                <a:xfrm>
                  <a:off x="5740" y="3610"/>
                  <a:ext cx="430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5" name="Line 15"/>
                <p:cNvSpPr>
                  <a:spLocks noChangeShapeType="1"/>
                </p:cNvSpPr>
                <p:nvPr/>
              </p:nvSpPr>
              <p:spPr bwMode="auto">
                <a:xfrm>
                  <a:off x="5730" y="3630"/>
                  <a:ext cx="47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6" name="Line 16"/>
                <p:cNvSpPr>
                  <a:spLocks noChangeShapeType="1"/>
                </p:cNvSpPr>
                <p:nvPr/>
              </p:nvSpPr>
              <p:spPr bwMode="auto">
                <a:xfrm>
                  <a:off x="5720" y="3660"/>
                  <a:ext cx="53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7" name="Line 17"/>
                <p:cNvSpPr>
                  <a:spLocks noChangeShapeType="1"/>
                </p:cNvSpPr>
                <p:nvPr/>
              </p:nvSpPr>
              <p:spPr bwMode="auto">
                <a:xfrm>
                  <a:off x="5670" y="3660"/>
                  <a:ext cx="890" cy="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8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5580" y="338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39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5470" y="3460"/>
                  <a:ext cx="13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0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5440" y="3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5480" y="3680"/>
                  <a:ext cx="10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600" y="3690"/>
                  <a:ext cx="3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5670" y="3380"/>
                  <a:ext cx="4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44" name="Line 24"/>
                <p:cNvSpPr>
                  <a:spLocks noChangeShapeType="1"/>
                </p:cNvSpPr>
                <p:nvPr/>
              </p:nvSpPr>
              <p:spPr bwMode="auto">
                <a:xfrm>
                  <a:off x="5670" y="369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563" y="10487"/>
              <a:ext cx="1120" cy="1580"/>
              <a:chOff x="5440" y="2880"/>
              <a:chExt cx="1120" cy="1580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5440" y="2880"/>
                <a:ext cx="1120" cy="1580"/>
                <a:chOff x="5440" y="2880"/>
                <a:chExt cx="1120" cy="1580"/>
              </a:xfrm>
            </p:grpSpPr>
            <p:sp>
              <p:nvSpPr>
                <p:cNvPr id="1641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740" y="2880"/>
                  <a:ext cx="710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5710" y="3310"/>
                  <a:ext cx="500" cy="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710" y="3490"/>
                  <a:ext cx="470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8" name="Line 30"/>
                <p:cNvSpPr>
                  <a:spLocks noChangeShapeType="1"/>
                </p:cNvSpPr>
                <p:nvPr/>
              </p:nvSpPr>
              <p:spPr bwMode="auto">
                <a:xfrm>
                  <a:off x="5740" y="3610"/>
                  <a:ext cx="430" cy="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9" name="Line 31"/>
                <p:cNvSpPr>
                  <a:spLocks noChangeShapeType="1"/>
                </p:cNvSpPr>
                <p:nvPr/>
              </p:nvSpPr>
              <p:spPr bwMode="auto">
                <a:xfrm>
                  <a:off x="5730" y="3630"/>
                  <a:ext cx="47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0" name="Line 32"/>
                <p:cNvSpPr>
                  <a:spLocks noChangeShapeType="1"/>
                </p:cNvSpPr>
                <p:nvPr/>
              </p:nvSpPr>
              <p:spPr bwMode="auto">
                <a:xfrm>
                  <a:off x="5720" y="3660"/>
                  <a:ext cx="530" cy="3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1" name="Line 33"/>
                <p:cNvSpPr>
                  <a:spLocks noChangeShapeType="1"/>
                </p:cNvSpPr>
                <p:nvPr/>
              </p:nvSpPr>
              <p:spPr bwMode="auto">
                <a:xfrm>
                  <a:off x="5670" y="3660"/>
                  <a:ext cx="890" cy="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5580" y="338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3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5470" y="3460"/>
                  <a:ext cx="13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4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5440" y="3600"/>
                  <a:ext cx="150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480" y="3680"/>
                  <a:ext cx="10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600" y="3690"/>
                  <a:ext cx="3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670" y="3380"/>
                  <a:ext cx="40" cy="1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8" name="Line 40"/>
                <p:cNvSpPr>
                  <a:spLocks noChangeShapeType="1"/>
                </p:cNvSpPr>
                <p:nvPr/>
              </p:nvSpPr>
              <p:spPr bwMode="auto">
                <a:xfrm>
                  <a:off x="5670" y="3690"/>
                  <a:ext cx="50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5590" y="3570"/>
                <a:ext cx="97" cy="104"/>
                <a:chOff x="9610" y="7170"/>
                <a:chExt cx="97" cy="104"/>
              </a:xfrm>
            </p:grpSpPr>
            <p:sp>
              <p:nvSpPr>
                <p:cNvPr id="16413" name="Line 42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4" name="Oval 43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7684" y="10113"/>
              <a:ext cx="580" cy="960"/>
              <a:chOff x="4160" y="10420"/>
              <a:chExt cx="580" cy="960"/>
            </a:xfrm>
          </p:grpSpPr>
          <p:sp>
            <p:nvSpPr>
              <p:cNvPr id="16409" name="Freeform 45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0" name="Freeform 46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6272" y="10107"/>
              <a:ext cx="580" cy="960"/>
              <a:chOff x="4160" y="10420"/>
              <a:chExt cx="580" cy="960"/>
            </a:xfrm>
          </p:grpSpPr>
          <p:sp>
            <p:nvSpPr>
              <p:cNvPr id="16407" name="Freeform 48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8" name="Freeform 49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8007" y="11473"/>
              <a:ext cx="330" cy="480"/>
              <a:chOff x="4160" y="10420"/>
              <a:chExt cx="580" cy="960"/>
            </a:xfrm>
          </p:grpSpPr>
          <p:sp>
            <p:nvSpPr>
              <p:cNvPr id="16405" name="Freeform 51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6" name="Freeform 52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6232" y="11455"/>
              <a:ext cx="330" cy="480"/>
              <a:chOff x="4160" y="10420"/>
              <a:chExt cx="580" cy="960"/>
            </a:xfrm>
          </p:grpSpPr>
          <p:sp>
            <p:nvSpPr>
              <p:cNvPr id="16403" name="Freeform 54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4" name="Freeform 55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6397" name="Line 56"/>
            <p:cNvSpPr>
              <a:spLocks noChangeShapeType="1"/>
            </p:cNvSpPr>
            <p:nvPr/>
          </p:nvSpPr>
          <p:spPr bwMode="auto">
            <a:xfrm flipH="1">
              <a:off x="6870" y="10470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8" name="Line 57"/>
            <p:cNvSpPr>
              <a:spLocks noChangeShapeType="1"/>
            </p:cNvSpPr>
            <p:nvPr/>
          </p:nvSpPr>
          <p:spPr bwMode="auto">
            <a:xfrm flipH="1">
              <a:off x="6848" y="10770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99" name="Line 58"/>
            <p:cNvSpPr>
              <a:spLocks noChangeShapeType="1"/>
            </p:cNvSpPr>
            <p:nvPr/>
          </p:nvSpPr>
          <p:spPr bwMode="auto">
            <a:xfrm flipH="1">
              <a:off x="6833" y="11738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0" name="Line 59"/>
            <p:cNvSpPr>
              <a:spLocks noChangeShapeType="1"/>
            </p:cNvSpPr>
            <p:nvPr/>
          </p:nvSpPr>
          <p:spPr bwMode="auto">
            <a:xfrm flipH="1">
              <a:off x="6818" y="11100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1" name="Line 60"/>
            <p:cNvSpPr>
              <a:spLocks noChangeShapeType="1"/>
            </p:cNvSpPr>
            <p:nvPr/>
          </p:nvSpPr>
          <p:spPr bwMode="auto">
            <a:xfrm flipH="1">
              <a:off x="6855" y="11437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2" name="Line 61"/>
            <p:cNvSpPr>
              <a:spLocks noChangeShapeType="1"/>
            </p:cNvSpPr>
            <p:nvPr/>
          </p:nvSpPr>
          <p:spPr bwMode="auto">
            <a:xfrm flipH="1">
              <a:off x="6848" y="12082"/>
              <a:ext cx="8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Then it divides…</a:t>
            </a:r>
          </a:p>
        </p:txBody>
      </p:sp>
      <p:pic>
        <p:nvPicPr>
          <p:cNvPr id="5123" name="Picture 5" descr="Gasser_Fig1-2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060575"/>
            <a:ext cx="3810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940425" y="5949950"/>
            <a:ext cx="1795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000"/>
              <a:t>Image Credit: </a:t>
            </a:r>
            <a:r>
              <a:rPr lang="en-GB" sz="1000">
                <a:hlinkClick r:id="rId3"/>
              </a:rPr>
              <a:t>www.ehd.org/</a:t>
            </a:r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2: Prophase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989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Now the cells are haploid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 chromosomes do not decondense at the end of meiosis 1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Each chromosome has still two chromatids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752975" y="1982788"/>
            <a:ext cx="3967163" cy="3027362"/>
            <a:chOff x="1812" y="2376"/>
            <a:chExt cx="3630" cy="3170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812" y="2376"/>
              <a:ext cx="3630" cy="3170"/>
              <a:chOff x="1812" y="2330"/>
              <a:chExt cx="3630" cy="3170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1812" y="2330"/>
                <a:ext cx="3630" cy="3170"/>
                <a:chOff x="1842" y="2330"/>
                <a:chExt cx="3630" cy="3170"/>
              </a:xfrm>
            </p:grpSpPr>
            <p:sp>
              <p:nvSpPr>
                <p:cNvPr id="17431" name="AutoShape 35"/>
                <p:cNvSpPr>
                  <a:spLocks noChangeArrowheads="1"/>
                </p:cNvSpPr>
                <p:nvPr/>
              </p:nvSpPr>
              <p:spPr bwMode="auto">
                <a:xfrm>
                  <a:off x="3642" y="2360"/>
                  <a:ext cx="1830" cy="31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2" name="AutoShape 36"/>
                <p:cNvSpPr>
                  <a:spLocks noChangeArrowheads="1"/>
                </p:cNvSpPr>
                <p:nvPr/>
              </p:nvSpPr>
              <p:spPr bwMode="auto">
                <a:xfrm>
                  <a:off x="1842" y="2330"/>
                  <a:ext cx="1830" cy="31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5" name="Group 37"/>
                <p:cNvGrpSpPr>
                  <a:grpSpLocks/>
                </p:cNvGrpSpPr>
                <p:nvPr/>
              </p:nvGrpSpPr>
              <p:grpSpPr bwMode="auto">
                <a:xfrm rot="2357787">
                  <a:off x="2382" y="3280"/>
                  <a:ext cx="580" cy="960"/>
                  <a:chOff x="4160" y="10420"/>
                  <a:chExt cx="580" cy="960"/>
                </a:xfrm>
              </p:grpSpPr>
              <p:sp>
                <p:nvSpPr>
                  <p:cNvPr id="17443" name="Freeform 38"/>
                  <p:cNvSpPr>
                    <a:spLocks/>
                  </p:cNvSpPr>
                  <p:nvPr/>
                </p:nvSpPr>
                <p:spPr bwMode="auto">
                  <a:xfrm>
                    <a:off x="4160" y="10420"/>
                    <a:ext cx="310" cy="910"/>
                  </a:xfrm>
                  <a:custGeom>
                    <a:avLst/>
                    <a:gdLst>
                      <a:gd name="T0" fmla="*/ 230 w 310"/>
                      <a:gd name="T1" fmla="*/ 0 h 910"/>
                      <a:gd name="T2" fmla="*/ 210 w 310"/>
                      <a:gd name="T3" fmla="*/ 190 h 910"/>
                      <a:gd name="T4" fmla="*/ 270 w 310"/>
                      <a:gd name="T5" fmla="*/ 320 h 910"/>
                      <a:gd name="T6" fmla="*/ 300 w 310"/>
                      <a:gd name="T7" fmla="*/ 390 h 910"/>
                      <a:gd name="T8" fmla="*/ 210 w 310"/>
                      <a:gd name="T9" fmla="*/ 450 h 910"/>
                      <a:gd name="T10" fmla="*/ 90 w 310"/>
                      <a:gd name="T11" fmla="*/ 590 h 910"/>
                      <a:gd name="T12" fmla="*/ 0 w 310"/>
                      <a:gd name="T13" fmla="*/ 910 h 9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910"/>
                      <a:gd name="T23" fmla="*/ 310 w 310"/>
                      <a:gd name="T24" fmla="*/ 910 h 9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910">
                        <a:moveTo>
                          <a:pt x="230" y="0"/>
                        </a:moveTo>
                        <a:cubicBezTo>
                          <a:pt x="216" y="68"/>
                          <a:pt x="203" y="137"/>
                          <a:pt x="210" y="190"/>
                        </a:cubicBezTo>
                        <a:cubicBezTo>
                          <a:pt x="217" y="243"/>
                          <a:pt x="255" y="287"/>
                          <a:pt x="270" y="320"/>
                        </a:cubicBezTo>
                        <a:cubicBezTo>
                          <a:pt x="285" y="353"/>
                          <a:pt x="310" y="368"/>
                          <a:pt x="300" y="390"/>
                        </a:cubicBezTo>
                        <a:cubicBezTo>
                          <a:pt x="290" y="412"/>
                          <a:pt x="245" y="417"/>
                          <a:pt x="210" y="450"/>
                        </a:cubicBezTo>
                        <a:cubicBezTo>
                          <a:pt x="175" y="483"/>
                          <a:pt x="125" y="513"/>
                          <a:pt x="90" y="590"/>
                        </a:cubicBezTo>
                        <a:cubicBezTo>
                          <a:pt x="55" y="667"/>
                          <a:pt x="27" y="788"/>
                          <a:pt x="0" y="91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444" name="Freeform 39"/>
                  <p:cNvSpPr>
                    <a:spLocks/>
                  </p:cNvSpPr>
                  <p:nvPr/>
                </p:nvSpPr>
                <p:spPr bwMode="auto">
                  <a:xfrm rot="1214639" flipH="1">
                    <a:off x="4430" y="10470"/>
                    <a:ext cx="310" cy="910"/>
                  </a:xfrm>
                  <a:custGeom>
                    <a:avLst/>
                    <a:gdLst>
                      <a:gd name="T0" fmla="*/ 230 w 310"/>
                      <a:gd name="T1" fmla="*/ 0 h 910"/>
                      <a:gd name="T2" fmla="*/ 210 w 310"/>
                      <a:gd name="T3" fmla="*/ 190 h 910"/>
                      <a:gd name="T4" fmla="*/ 270 w 310"/>
                      <a:gd name="T5" fmla="*/ 320 h 910"/>
                      <a:gd name="T6" fmla="*/ 300 w 310"/>
                      <a:gd name="T7" fmla="*/ 390 h 910"/>
                      <a:gd name="T8" fmla="*/ 210 w 310"/>
                      <a:gd name="T9" fmla="*/ 450 h 910"/>
                      <a:gd name="T10" fmla="*/ 90 w 310"/>
                      <a:gd name="T11" fmla="*/ 590 h 910"/>
                      <a:gd name="T12" fmla="*/ 0 w 310"/>
                      <a:gd name="T13" fmla="*/ 910 h 9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910"/>
                      <a:gd name="T23" fmla="*/ 310 w 310"/>
                      <a:gd name="T24" fmla="*/ 910 h 9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910">
                        <a:moveTo>
                          <a:pt x="230" y="0"/>
                        </a:moveTo>
                        <a:cubicBezTo>
                          <a:pt x="216" y="68"/>
                          <a:pt x="203" y="137"/>
                          <a:pt x="210" y="190"/>
                        </a:cubicBezTo>
                        <a:cubicBezTo>
                          <a:pt x="217" y="243"/>
                          <a:pt x="255" y="287"/>
                          <a:pt x="270" y="320"/>
                        </a:cubicBezTo>
                        <a:cubicBezTo>
                          <a:pt x="285" y="353"/>
                          <a:pt x="310" y="368"/>
                          <a:pt x="300" y="390"/>
                        </a:cubicBezTo>
                        <a:cubicBezTo>
                          <a:pt x="290" y="412"/>
                          <a:pt x="245" y="417"/>
                          <a:pt x="210" y="450"/>
                        </a:cubicBezTo>
                        <a:cubicBezTo>
                          <a:pt x="175" y="483"/>
                          <a:pt x="125" y="513"/>
                          <a:pt x="90" y="590"/>
                        </a:cubicBezTo>
                        <a:cubicBezTo>
                          <a:pt x="55" y="667"/>
                          <a:pt x="27" y="788"/>
                          <a:pt x="0" y="91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" name="Group 40"/>
                <p:cNvGrpSpPr>
                  <a:grpSpLocks/>
                </p:cNvGrpSpPr>
                <p:nvPr/>
              </p:nvGrpSpPr>
              <p:grpSpPr bwMode="auto">
                <a:xfrm rot="-5748761">
                  <a:off x="4329" y="3267"/>
                  <a:ext cx="580" cy="960"/>
                  <a:chOff x="4160" y="10420"/>
                  <a:chExt cx="580" cy="960"/>
                </a:xfrm>
              </p:grpSpPr>
              <p:sp>
                <p:nvSpPr>
                  <p:cNvPr id="17441" name="Freeform 41"/>
                  <p:cNvSpPr>
                    <a:spLocks/>
                  </p:cNvSpPr>
                  <p:nvPr/>
                </p:nvSpPr>
                <p:spPr bwMode="auto">
                  <a:xfrm>
                    <a:off x="4160" y="10420"/>
                    <a:ext cx="310" cy="910"/>
                  </a:xfrm>
                  <a:custGeom>
                    <a:avLst/>
                    <a:gdLst>
                      <a:gd name="T0" fmla="*/ 230 w 310"/>
                      <a:gd name="T1" fmla="*/ 0 h 910"/>
                      <a:gd name="T2" fmla="*/ 210 w 310"/>
                      <a:gd name="T3" fmla="*/ 190 h 910"/>
                      <a:gd name="T4" fmla="*/ 270 w 310"/>
                      <a:gd name="T5" fmla="*/ 320 h 910"/>
                      <a:gd name="T6" fmla="*/ 300 w 310"/>
                      <a:gd name="T7" fmla="*/ 390 h 910"/>
                      <a:gd name="T8" fmla="*/ 210 w 310"/>
                      <a:gd name="T9" fmla="*/ 450 h 910"/>
                      <a:gd name="T10" fmla="*/ 90 w 310"/>
                      <a:gd name="T11" fmla="*/ 590 h 910"/>
                      <a:gd name="T12" fmla="*/ 0 w 310"/>
                      <a:gd name="T13" fmla="*/ 910 h 9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910"/>
                      <a:gd name="T23" fmla="*/ 310 w 310"/>
                      <a:gd name="T24" fmla="*/ 910 h 9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910">
                        <a:moveTo>
                          <a:pt x="230" y="0"/>
                        </a:moveTo>
                        <a:cubicBezTo>
                          <a:pt x="216" y="68"/>
                          <a:pt x="203" y="137"/>
                          <a:pt x="210" y="190"/>
                        </a:cubicBezTo>
                        <a:cubicBezTo>
                          <a:pt x="217" y="243"/>
                          <a:pt x="255" y="287"/>
                          <a:pt x="270" y="320"/>
                        </a:cubicBezTo>
                        <a:cubicBezTo>
                          <a:pt x="285" y="353"/>
                          <a:pt x="310" y="368"/>
                          <a:pt x="300" y="390"/>
                        </a:cubicBezTo>
                        <a:cubicBezTo>
                          <a:pt x="290" y="412"/>
                          <a:pt x="245" y="417"/>
                          <a:pt x="210" y="450"/>
                        </a:cubicBezTo>
                        <a:cubicBezTo>
                          <a:pt x="175" y="483"/>
                          <a:pt x="125" y="513"/>
                          <a:pt x="90" y="590"/>
                        </a:cubicBezTo>
                        <a:cubicBezTo>
                          <a:pt x="55" y="667"/>
                          <a:pt x="27" y="788"/>
                          <a:pt x="0" y="91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442" name="Freeform 42"/>
                  <p:cNvSpPr>
                    <a:spLocks/>
                  </p:cNvSpPr>
                  <p:nvPr/>
                </p:nvSpPr>
                <p:spPr bwMode="auto">
                  <a:xfrm rot="1214639" flipH="1">
                    <a:off x="4430" y="10470"/>
                    <a:ext cx="310" cy="910"/>
                  </a:xfrm>
                  <a:custGeom>
                    <a:avLst/>
                    <a:gdLst>
                      <a:gd name="T0" fmla="*/ 230 w 310"/>
                      <a:gd name="T1" fmla="*/ 0 h 910"/>
                      <a:gd name="T2" fmla="*/ 210 w 310"/>
                      <a:gd name="T3" fmla="*/ 190 h 910"/>
                      <a:gd name="T4" fmla="*/ 270 w 310"/>
                      <a:gd name="T5" fmla="*/ 320 h 910"/>
                      <a:gd name="T6" fmla="*/ 300 w 310"/>
                      <a:gd name="T7" fmla="*/ 390 h 910"/>
                      <a:gd name="T8" fmla="*/ 210 w 310"/>
                      <a:gd name="T9" fmla="*/ 450 h 910"/>
                      <a:gd name="T10" fmla="*/ 90 w 310"/>
                      <a:gd name="T11" fmla="*/ 590 h 910"/>
                      <a:gd name="T12" fmla="*/ 0 w 310"/>
                      <a:gd name="T13" fmla="*/ 910 h 9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910"/>
                      <a:gd name="T23" fmla="*/ 310 w 310"/>
                      <a:gd name="T24" fmla="*/ 910 h 9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910">
                        <a:moveTo>
                          <a:pt x="230" y="0"/>
                        </a:moveTo>
                        <a:cubicBezTo>
                          <a:pt x="216" y="68"/>
                          <a:pt x="203" y="137"/>
                          <a:pt x="210" y="190"/>
                        </a:cubicBezTo>
                        <a:cubicBezTo>
                          <a:pt x="217" y="243"/>
                          <a:pt x="255" y="287"/>
                          <a:pt x="270" y="320"/>
                        </a:cubicBezTo>
                        <a:cubicBezTo>
                          <a:pt x="285" y="353"/>
                          <a:pt x="310" y="368"/>
                          <a:pt x="300" y="390"/>
                        </a:cubicBezTo>
                        <a:cubicBezTo>
                          <a:pt x="290" y="412"/>
                          <a:pt x="245" y="417"/>
                          <a:pt x="210" y="450"/>
                        </a:cubicBezTo>
                        <a:cubicBezTo>
                          <a:pt x="175" y="483"/>
                          <a:pt x="125" y="513"/>
                          <a:pt x="90" y="590"/>
                        </a:cubicBezTo>
                        <a:cubicBezTo>
                          <a:pt x="55" y="667"/>
                          <a:pt x="27" y="788"/>
                          <a:pt x="0" y="91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" name="Group 43"/>
                <p:cNvGrpSpPr>
                  <a:grpSpLocks/>
                </p:cNvGrpSpPr>
                <p:nvPr/>
              </p:nvGrpSpPr>
              <p:grpSpPr bwMode="auto">
                <a:xfrm>
                  <a:off x="4340" y="3928"/>
                  <a:ext cx="330" cy="480"/>
                  <a:chOff x="4160" y="10420"/>
                  <a:chExt cx="580" cy="960"/>
                </a:xfrm>
              </p:grpSpPr>
              <p:sp>
                <p:nvSpPr>
                  <p:cNvPr id="17439" name="Freeform 44"/>
                  <p:cNvSpPr>
                    <a:spLocks/>
                  </p:cNvSpPr>
                  <p:nvPr/>
                </p:nvSpPr>
                <p:spPr bwMode="auto">
                  <a:xfrm>
                    <a:off x="4160" y="10420"/>
                    <a:ext cx="310" cy="910"/>
                  </a:xfrm>
                  <a:custGeom>
                    <a:avLst/>
                    <a:gdLst>
                      <a:gd name="T0" fmla="*/ 230 w 310"/>
                      <a:gd name="T1" fmla="*/ 0 h 910"/>
                      <a:gd name="T2" fmla="*/ 210 w 310"/>
                      <a:gd name="T3" fmla="*/ 190 h 910"/>
                      <a:gd name="T4" fmla="*/ 270 w 310"/>
                      <a:gd name="T5" fmla="*/ 320 h 910"/>
                      <a:gd name="T6" fmla="*/ 300 w 310"/>
                      <a:gd name="T7" fmla="*/ 390 h 910"/>
                      <a:gd name="T8" fmla="*/ 210 w 310"/>
                      <a:gd name="T9" fmla="*/ 450 h 910"/>
                      <a:gd name="T10" fmla="*/ 90 w 310"/>
                      <a:gd name="T11" fmla="*/ 590 h 910"/>
                      <a:gd name="T12" fmla="*/ 0 w 310"/>
                      <a:gd name="T13" fmla="*/ 910 h 9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910"/>
                      <a:gd name="T23" fmla="*/ 310 w 310"/>
                      <a:gd name="T24" fmla="*/ 910 h 9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910">
                        <a:moveTo>
                          <a:pt x="230" y="0"/>
                        </a:moveTo>
                        <a:cubicBezTo>
                          <a:pt x="216" y="68"/>
                          <a:pt x="203" y="137"/>
                          <a:pt x="210" y="190"/>
                        </a:cubicBezTo>
                        <a:cubicBezTo>
                          <a:pt x="217" y="243"/>
                          <a:pt x="255" y="287"/>
                          <a:pt x="270" y="320"/>
                        </a:cubicBezTo>
                        <a:cubicBezTo>
                          <a:pt x="285" y="353"/>
                          <a:pt x="310" y="368"/>
                          <a:pt x="300" y="390"/>
                        </a:cubicBezTo>
                        <a:cubicBezTo>
                          <a:pt x="290" y="412"/>
                          <a:pt x="245" y="417"/>
                          <a:pt x="210" y="450"/>
                        </a:cubicBezTo>
                        <a:cubicBezTo>
                          <a:pt x="175" y="483"/>
                          <a:pt x="125" y="513"/>
                          <a:pt x="90" y="590"/>
                        </a:cubicBezTo>
                        <a:cubicBezTo>
                          <a:pt x="55" y="667"/>
                          <a:pt x="27" y="788"/>
                          <a:pt x="0" y="91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440" name="Freeform 45"/>
                  <p:cNvSpPr>
                    <a:spLocks/>
                  </p:cNvSpPr>
                  <p:nvPr/>
                </p:nvSpPr>
                <p:spPr bwMode="auto">
                  <a:xfrm rot="1214639" flipH="1">
                    <a:off x="4430" y="10470"/>
                    <a:ext cx="310" cy="910"/>
                  </a:xfrm>
                  <a:custGeom>
                    <a:avLst/>
                    <a:gdLst>
                      <a:gd name="T0" fmla="*/ 230 w 310"/>
                      <a:gd name="T1" fmla="*/ 0 h 910"/>
                      <a:gd name="T2" fmla="*/ 210 w 310"/>
                      <a:gd name="T3" fmla="*/ 190 h 910"/>
                      <a:gd name="T4" fmla="*/ 270 w 310"/>
                      <a:gd name="T5" fmla="*/ 320 h 910"/>
                      <a:gd name="T6" fmla="*/ 300 w 310"/>
                      <a:gd name="T7" fmla="*/ 390 h 910"/>
                      <a:gd name="T8" fmla="*/ 210 w 310"/>
                      <a:gd name="T9" fmla="*/ 450 h 910"/>
                      <a:gd name="T10" fmla="*/ 90 w 310"/>
                      <a:gd name="T11" fmla="*/ 590 h 910"/>
                      <a:gd name="T12" fmla="*/ 0 w 310"/>
                      <a:gd name="T13" fmla="*/ 910 h 91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0"/>
                      <a:gd name="T22" fmla="*/ 0 h 910"/>
                      <a:gd name="T23" fmla="*/ 310 w 310"/>
                      <a:gd name="T24" fmla="*/ 910 h 91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0" h="910">
                        <a:moveTo>
                          <a:pt x="230" y="0"/>
                        </a:moveTo>
                        <a:cubicBezTo>
                          <a:pt x="216" y="68"/>
                          <a:pt x="203" y="137"/>
                          <a:pt x="210" y="190"/>
                        </a:cubicBezTo>
                        <a:cubicBezTo>
                          <a:pt x="217" y="243"/>
                          <a:pt x="255" y="287"/>
                          <a:pt x="270" y="320"/>
                        </a:cubicBezTo>
                        <a:cubicBezTo>
                          <a:pt x="285" y="353"/>
                          <a:pt x="310" y="368"/>
                          <a:pt x="300" y="390"/>
                        </a:cubicBezTo>
                        <a:cubicBezTo>
                          <a:pt x="290" y="412"/>
                          <a:pt x="245" y="417"/>
                          <a:pt x="210" y="450"/>
                        </a:cubicBezTo>
                        <a:cubicBezTo>
                          <a:pt x="175" y="483"/>
                          <a:pt x="125" y="513"/>
                          <a:pt x="90" y="590"/>
                        </a:cubicBezTo>
                        <a:cubicBezTo>
                          <a:pt x="55" y="667"/>
                          <a:pt x="27" y="788"/>
                          <a:pt x="0" y="91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7436" name="Oval 46"/>
                <p:cNvSpPr>
                  <a:spLocks noChangeArrowheads="1"/>
                </p:cNvSpPr>
                <p:nvPr/>
              </p:nvSpPr>
              <p:spPr bwMode="auto">
                <a:xfrm>
                  <a:off x="2085" y="3180"/>
                  <a:ext cx="1230" cy="135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7" name="Oval 47"/>
                <p:cNvSpPr>
                  <a:spLocks noChangeArrowheads="1"/>
                </p:cNvSpPr>
                <p:nvPr/>
              </p:nvSpPr>
              <p:spPr bwMode="auto">
                <a:xfrm>
                  <a:off x="3990" y="3210"/>
                  <a:ext cx="1230" cy="135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8" name="Rectangle 48"/>
                <p:cNvSpPr>
                  <a:spLocks noChangeArrowheads="1"/>
                </p:cNvSpPr>
                <p:nvPr/>
              </p:nvSpPr>
              <p:spPr bwMode="auto">
                <a:xfrm>
                  <a:off x="3570" y="2610"/>
                  <a:ext cx="225" cy="26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2410" y="2940"/>
                <a:ext cx="97" cy="104"/>
                <a:chOff x="9610" y="7170"/>
                <a:chExt cx="97" cy="104"/>
              </a:xfrm>
            </p:grpSpPr>
            <p:sp>
              <p:nvSpPr>
                <p:cNvPr id="17429" name="Line 50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0" name="Oval 51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52"/>
              <p:cNvGrpSpPr>
                <a:grpSpLocks/>
              </p:cNvGrpSpPr>
              <p:nvPr/>
            </p:nvGrpSpPr>
            <p:grpSpPr bwMode="auto">
              <a:xfrm>
                <a:off x="4915" y="3090"/>
                <a:ext cx="97" cy="104"/>
                <a:chOff x="9610" y="7170"/>
                <a:chExt cx="97" cy="104"/>
              </a:xfrm>
            </p:grpSpPr>
            <p:sp>
              <p:nvSpPr>
                <p:cNvPr id="17427" name="Line 53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Oval 54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3250" y="3315"/>
                <a:ext cx="97" cy="104"/>
                <a:chOff x="9610" y="7170"/>
                <a:chExt cx="97" cy="104"/>
              </a:xfrm>
            </p:grpSpPr>
            <p:sp>
              <p:nvSpPr>
                <p:cNvPr id="17425" name="Line 56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6" name="Oval 57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58"/>
              <p:cNvGrpSpPr>
                <a:grpSpLocks/>
              </p:cNvGrpSpPr>
              <p:nvPr/>
            </p:nvGrpSpPr>
            <p:grpSpPr bwMode="auto">
              <a:xfrm>
                <a:off x="5260" y="4035"/>
                <a:ext cx="97" cy="104"/>
                <a:chOff x="9610" y="7170"/>
                <a:chExt cx="97" cy="104"/>
              </a:xfrm>
            </p:grpSpPr>
            <p:sp>
              <p:nvSpPr>
                <p:cNvPr id="17423" name="Line 59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4" name="Oval 60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2655" y="3986"/>
              <a:ext cx="330" cy="480"/>
              <a:chOff x="4160" y="10420"/>
              <a:chExt cx="580" cy="960"/>
            </a:xfrm>
          </p:grpSpPr>
          <p:sp>
            <p:nvSpPr>
              <p:cNvPr id="17416" name="Freeform 62"/>
              <p:cNvSpPr>
                <a:spLocks/>
              </p:cNvSpPr>
              <p:nvPr/>
            </p:nvSpPr>
            <p:spPr bwMode="auto">
              <a:xfrm>
                <a:off x="4160" y="1042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7" name="Freeform 63"/>
              <p:cNvSpPr>
                <a:spLocks/>
              </p:cNvSpPr>
              <p:nvPr/>
            </p:nvSpPr>
            <p:spPr bwMode="auto">
              <a:xfrm rot="1214639" flipH="1">
                <a:off x="4430" y="10470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2: Prophase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08450" cy="4530725"/>
          </a:xfrm>
        </p:spPr>
        <p:txBody>
          <a:bodyPr/>
          <a:lstStyle/>
          <a:p>
            <a:pPr eaLnBrk="1" hangingPunct="1"/>
            <a:r>
              <a:rPr lang="en-GB" smtClean="0"/>
              <a:t>Spindles form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62513" y="1647825"/>
            <a:ext cx="3756025" cy="3095625"/>
            <a:chOff x="6755" y="2360"/>
            <a:chExt cx="3555" cy="315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55" y="2360"/>
              <a:ext cx="1770" cy="3156"/>
              <a:chOff x="6755" y="2360"/>
              <a:chExt cx="1770" cy="3156"/>
            </a:xfrm>
          </p:grpSpPr>
          <p:sp>
            <p:nvSpPr>
              <p:cNvPr id="18486" name="AutoShape 6"/>
              <p:cNvSpPr>
                <a:spLocks noChangeArrowheads="1"/>
              </p:cNvSpPr>
              <p:nvPr/>
            </p:nvSpPr>
            <p:spPr bwMode="auto">
              <a:xfrm>
                <a:off x="6755" y="2360"/>
                <a:ext cx="1770" cy="3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5400000">
                <a:off x="7098" y="4166"/>
                <a:ext cx="1120" cy="1580"/>
                <a:chOff x="3533" y="6851"/>
                <a:chExt cx="1120" cy="158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4384" y="7538"/>
                  <a:ext cx="97" cy="104"/>
                  <a:chOff x="9610" y="7170"/>
                  <a:chExt cx="97" cy="104"/>
                </a:xfrm>
              </p:grpSpPr>
              <p:sp>
                <p:nvSpPr>
                  <p:cNvPr id="1853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3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 flipH="1">
                  <a:off x="3533" y="6851"/>
                  <a:ext cx="1120" cy="1580"/>
                  <a:chOff x="5440" y="2880"/>
                  <a:chExt cx="1120" cy="1580"/>
                </a:xfrm>
              </p:grpSpPr>
              <p:sp>
                <p:nvSpPr>
                  <p:cNvPr id="1851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8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3" name="Line 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4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5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6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7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8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 rot="5400000">
                <a:off x="7086" y="2162"/>
                <a:ext cx="1120" cy="1580"/>
                <a:chOff x="5440" y="2880"/>
                <a:chExt cx="1120" cy="1580"/>
              </a:xfrm>
            </p:grpSpPr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5440" y="2880"/>
                  <a:ext cx="1120" cy="1580"/>
                  <a:chOff x="5440" y="2880"/>
                  <a:chExt cx="1120" cy="1580"/>
                </a:xfrm>
              </p:grpSpPr>
              <p:sp>
                <p:nvSpPr>
                  <p:cNvPr id="1850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7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8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09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1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2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1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" name="Group 42"/>
                <p:cNvGrpSpPr>
                  <a:grpSpLocks/>
                </p:cNvGrpSpPr>
                <p:nvPr/>
              </p:nvGrpSpPr>
              <p:grpSpPr bwMode="auto">
                <a:xfrm>
                  <a:off x="5590" y="3570"/>
                  <a:ext cx="97" cy="104"/>
                  <a:chOff x="9610" y="7170"/>
                  <a:chExt cx="97" cy="104"/>
                </a:xfrm>
              </p:grpSpPr>
              <p:sp>
                <p:nvSpPr>
                  <p:cNvPr id="18498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9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 rot="-2261066">
                <a:off x="7460" y="3310"/>
                <a:ext cx="580" cy="960"/>
                <a:chOff x="4160" y="10420"/>
                <a:chExt cx="580" cy="960"/>
              </a:xfrm>
            </p:grpSpPr>
            <p:sp>
              <p:nvSpPr>
                <p:cNvPr id="18494" name="Freeform 46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5" name="Freeform 47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48"/>
              <p:cNvGrpSpPr>
                <a:grpSpLocks/>
              </p:cNvGrpSpPr>
              <p:nvPr/>
            </p:nvGrpSpPr>
            <p:grpSpPr bwMode="auto">
              <a:xfrm>
                <a:off x="7283" y="3790"/>
                <a:ext cx="330" cy="480"/>
                <a:chOff x="4160" y="10420"/>
                <a:chExt cx="580" cy="960"/>
              </a:xfrm>
            </p:grpSpPr>
            <p:sp>
              <p:nvSpPr>
                <p:cNvPr id="18492" name="Freeform 49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3" name="Freeform 50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8491" name="Oval 51"/>
              <p:cNvSpPr>
                <a:spLocks noChangeArrowheads="1"/>
              </p:cNvSpPr>
              <p:nvPr/>
            </p:nvSpPr>
            <p:spPr bwMode="auto">
              <a:xfrm>
                <a:off x="6900" y="3165"/>
                <a:ext cx="1530" cy="151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8540" y="2375"/>
              <a:ext cx="1770" cy="3140"/>
              <a:chOff x="8540" y="2420"/>
              <a:chExt cx="1770" cy="3140"/>
            </a:xfrm>
          </p:grpSpPr>
          <p:sp>
            <p:nvSpPr>
              <p:cNvPr id="18440" name="AutoShape 53"/>
              <p:cNvSpPr>
                <a:spLocks noChangeArrowheads="1"/>
              </p:cNvSpPr>
              <p:nvPr/>
            </p:nvSpPr>
            <p:spPr bwMode="auto">
              <a:xfrm>
                <a:off x="8540" y="2420"/>
                <a:ext cx="1770" cy="3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 rot="5400000">
                <a:off x="8914" y="4248"/>
                <a:ext cx="1000" cy="1505"/>
                <a:chOff x="3533" y="6851"/>
                <a:chExt cx="1120" cy="1580"/>
              </a:xfrm>
            </p:grpSpPr>
            <p:grpSp>
              <p:nvGrpSpPr>
                <p:cNvPr id="14" name="Group 55"/>
                <p:cNvGrpSpPr>
                  <a:grpSpLocks/>
                </p:cNvGrpSpPr>
                <p:nvPr/>
              </p:nvGrpSpPr>
              <p:grpSpPr bwMode="auto">
                <a:xfrm>
                  <a:off x="4384" y="7538"/>
                  <a:ext cx="97" cy="104"/>
                  <a:chOff x="9610" y="7170"/>
                  <a:chExt cx="97" cy="104"/>
                </a:xfrm>
              </p:grpSpPr>
              <p:sp>
                <p:nvSpPr>
                  <p:cNvPr id="1848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8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" name="Group 58"/>
                <p:cNvGrpSpPr>
                  <a:grpSpLocks/>
                </p:cNvGrpSpPr>
                <p:nvPr/>
              </p:nvGrpSpPr>
              <p:grpSpPr bwMode="auto">
                <a:xfrm flipH="1">
                  <a:off x="3533" y="6851"/>
                  <a:ext cx="1120" cy="1580"/>
                  <a:chOff x="5440" y="2880"/>
                  <a:chExt cx="1120" cy="1580"/>
                </a:xfrm>
              </p:grpSpPr>
              <p:sp>
                <p:nvSpPr>
                  <p:cNvPr id="18470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1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2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6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7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8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79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80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8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82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83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 rot="5400000">
                <a:off x="8879" y="2252"/>
                <a:ext cx="1015" cy="1415"/>
                <a:chOff x="5440" y="2880"/>
                <a:chExt cx="1120" cy="1580"/>
              </a:xfrm>
            </p:grpSpPr>
            <p:grpSp>
              <p:nvGrpSpPr>
                <p:cNvPr id="17" name="Group 74"/>
                <p:cNvGrpSpPr>
                  <a:grpSpLocks/>
                </p:cNvGrpSpPr>
                <p:nvPr/>
              </p:nvGrpSpPr>
              <p:grpSpPr bwMode="auto">
                <a:xfrm>
                  <a:off x="5440" y="2880"/>
                  <a:ext cx="1120" cy="1580"/>
                  <a:chOff x="5440" y="2880"/>
                  <a:chExt cx="1120" cy="1580"/>
                </a:xfrm>
              </p:grpSpPr>
              <p:sp>
                <p:nvSpPr>
                  <p:cNvPr id="18454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55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56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57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58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59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1" name="Line 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2" name="Line 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3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4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5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6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6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" name="Group 89"/>
                <p:cNvGrpSpPr>
                  <a:grpSpLocks/>
                </p:cNvGrpSpPr>
                <p:nvPr/>
              </p:nvGrpSpPr>
              <p:grpSpPr bwMode="auto">
                <a:xfrm>
                  <a:off x="5590" y="3570"/>
                  <a:ext cx="97" cy="104"/>
                  <a:chOff x="9610" y="7170"/>
                  <a:chExt cx="97" cy="104"/>
                </a:xfrm>
              </p:grpSpPr>
              <p:sp>
                <p:nvSpPr>
                  <p:cNvPr id="1845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53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9" name="Group 92"/>
              <p:cNvGrpSpPr>
                <a:grpSpLocks/>
              </p:cNvGrpSpPr>
              <p:nvPr/>
            </p:nvGrpSpPr>
            <p:grpSpPr bwMode="auto">
              <a:xfrm rot="2270292">
                <a:off x="9092" y="3342"/>
                <a:ext cx="580" cy="960"/>
                <a:chOff x="4160" y="10420"/>
                <a:chExt cx="580" cy="960"/>
              </a:xfrm>
            </p:grpSpPr>
            <p:sp>
              <p:nvSpPr>
                <p:cNvPr id="18448" name="Freeform 93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Freeform 94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" name="Group 95"/>
              <p:cNvGrpSpPr>
                <a:grpSpLocks/>
              </p:cNvGrpSpPr>
              <p:nvPr/>
            </p:nvGrpSpPr>
            <p:grpSpPr bwMode="auto">
              <a:xfrm>
                <a:off x="9463" y="3838"/>
                <a:ext cx="330" cy="480"/>
                <a:chOff x="4160" y="10420"/>
                <a:chExt cx="580" cy="960"/>
              </a:xfrm>
            </p:grpSpPr>
            <p:sp>
              <p:nvSpPr>
                <p:cNvPr id="18446" name="Freeform 96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Freeform 97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8445" name="Oval 98"/>
              <p:cNvSpPr>
                <a:spLocks noChangeArrowheads="1"/>
              </p:cNvSpPr>
              <p:nvPr/>
            </p:nvSpPr>
            <p:spPr bwMode="auto">
              <a:xfrm>
                <a:off x="8655" y="3180"/>
                <a:ext cx="1530" cy="151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2: Metaphase 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97338" cy="4530725"/>
          </a:xfrm>
        </p:spPr>
        <p:txBody>
          <a:bodyPr/>
          <a:lstStyle/>
          <a:p>
            <a:pPr eaLnBrk="1" hangingPunct="1"/>
            <a:r>
              <a:rPr lang="en-GB" smtClean="0"/>
              <a:t>The chromosomes line up on the spindle equator independently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38688" y="2189163"/>
            <a:ext cx="4086225" cy="3149600"/>
            <a:chOff x="1805" y="7220"/>
            <a:chExt cx="3555" cy="315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05" y="7220"/>
              <a:ext cx="1770" cy="3140"/>
              <a:chOff x="1805" y="7220"/>
              <a:chExt cx="1770" cy="3140"/>
            </a:xfrm>
          </p:grpSpPr>
          <p:sp>
            <p:nvSpPr>
              <p:cNvPr id="19510" name="AutoShape 6"/>
              <p:cNvSpPr>
                <a:spLocks noChangeArrowheads="1"/>
              </p:cNvSpPr>
              <p:nvPr/>
            </p:nvSpPr>
            <p:spPr bwMode="auto">
              <a:xfrm>
                <a:off x="1805" y="7220"/>
                <a:ext cx="1770" cy="3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-2261066">
                <a:off x="2630" y="8335"/>
                <a:ext cx="580" cy="960"/>
                <a:chOff x="4160" y="10420"/>
                <a:chExt cx="580" cy="960"/>
              </a:xfrm>
            </p:grpSpPr>
            <p:sp>
              <p:nvSpPr>
                <p:cNvPr id="19554" name="Freeform 8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555" name="Freeform 9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 rot="1445390">
                <a:off x="2183" y="8530"/>
                <a:ext cx="330" cy="480"/>
                <a:chOff x="4160" y="10420"/>
                <a:chExt cx="580" cy="960"/>
              </a:xfrm>
            </p:grpSpPr>
            <p:sp>
              <p:nvSpPr>
                <p:cNvPr id="19552" name="Freeform 11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553" name="Freeform 12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 rot="5400000">
                <a:off x="1197" y="7975"/>
                <a:ext cx="2981" cy="1637"/>
                <a:chOff x="1632" y="10135"/>
                <a:chExt cx="3461" cy="2567"/>
              </a:xfrm>
            </p:grpSpPr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861" y="10135"/>
                  <a:ext cx="3022" cy="2567"/>
                  <a:chOff x="1816" y="6288"/>
                  <a:chExt cx="3022" cy="2567"/>
                </a:xfrm>
              </p:grpSpPr>
              <p:sp>
                <p:nvSpPr>
                  <p:cNvPr id="19533" name="Freeform 15"/>
                  <p:cNvSpPr>
                    <a:spLocks/>
                  </p:cNvSpPr>
                  <p:nvPr/>
                </p:nvSpPr>
                <p:spPr bwMode="auto">
                  <a:xfrm flipV="1">
                    <a:off x="3518" y="7244"/>
                    <a:ext cx="1200" cy="323"/>
                  </a:xfrm>
                  <a:custGeom>
                    <a:avLst/>
                    <a:gdLst>
                      <a:gd name="T0" fmla="*/ 0 w 1200"/>
                      <a:gd name="T1" fmla="*/ 323 h 323"/>
                      <a:gd name="T2" fmla="*/ 405 w 1200"/>
                      <a:gd name="T3" fmla="*/ 300 h 323"/>
                      <a:gd name="T4" fmla="*/ 638 w 1200"/>
                      <a:gd name="T5" fmla="*/ 255 h 323"/>
                      <a:gd name="T6" fmla="*/ 848 w 1200"/>
                      <a:gd name="T7" fmla="*/ 173 h 323"/>
                      <a:gd name="T8" fmla="*/ 1028 w 1200"/>
                      <a:gd name="T9" fmla="*/ 90 h 323"/>
                      <a:gd name="T10" fmla="*/ 1155 w 1200"/>
                      <a:gd name="T11" fmla="*/ 30 h 323"/>
                      <a:gd name="T12" fmla="*/ 1200 w 1200"/>
                      <a:gd name="T13" fmla="*/ 0 h 3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0"/>
                      <a:gd name="T22" fmla="*/ 0 h 323"/>
                      <a:gd name="T23" fmla="*/ 1200 w 1200"/>
                      <a:gd name="T24" fmla="*/ 323 h 3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0" h="323">
                        <a:moveTo>
                          <a:pt x="0" y="323"/>
                        </a:moveTo>
                        <a:cubicBezTo>
                          <a:pt x="67" y="319"/>
                          <a:pt x="299" y="311"/>
                          <a:pt x="405" y="300"/>
                        </a:cubicBezTo>
                        <a:cubicBezTo>
                          <a:pt x="511" y="289"/>
                          <a:pt x="564" y="276"/>
                          <a:pt x="638" y="255"/>
                        </a:cubicBezTo>
                        <a:cubicBezTo>
                          <a:pt x="712" y="234"/>
                          <a:pt x="783" y="200"/>
                          <a:pt x="848" y="173"/>
                        </a:cubicBezTo>
                        <a:cubicBezTo>
                          <a:pt x="913" y="146"/>
                          <a:pt x="977" y="114"/>
                          <a:pt x="1028" y="90"/>
                        </a:cubicBezTo>
                        <a:cubicBezTo>
                          <a:pt x="1079" y="66"/>
                          <a:pt x="1126" y="45"/>
                          <a:pt x="1155" y="30"/>
                        </a:cubicBezTo>
                        <a:cubicBezTo>
                          <a:pt x="1184" y="15"/>
                          <a:pt x="1191" y="6"/>
                          <a:pt x="120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816" y="6288"/>
                    <a:ext cx="3022" cy="2567"/>
                    <a:chOff x="1816" y="6280"/>
                    <a:chExt cx="3022" cy="2567"/>
                  </a:xfrm>
                </p:grpSpPr>
                <p:grpSp>
                  <p:nvGrpSpPr>
                    <p:cNvPr id="9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3" y="7555"/>
                      <a:ext cx="3015" cy="1292"/>
                      <a:chOff x="1823" y="7555"/>
                      <a:chExt cx="3015" cy="1292"/>
                    </a:xfrm>
                  </p:grpSpPr>
                  <p:sp>
                    <p:nvSpPr>
                      <p:cNvPr id="19544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4" y="7658"/>
                        <a:ext cx="2921" cy="829"/>
                      </a:xfrm>
                      <a:custGeom>
                        <a:avLst/>
                        <a:gdLst>
                          <a:gd name="T0" fmla="*/ 11 w 2921"/>
                          <a:gd name="T1" fmla="*/ 0 h 829"/>
                          <a:gd name="T2" fmla="*/ 64 w 2921"/>
                          <a:gd name="T3" fmla="*/ 90 h 829"/>
                          <a:gd name="T4" fmla="*/ 394 w 2921"/>
                          <a:gd name="T5" fmla="*/ 397 h 829"/>
                          <a:gd name="T6" fmla="*/ 731 w 2921"/>
                          <a:gd name="T7" fmla="*/ 615 h 829"/>
                          <a:gd name="T8" fmla="*/ 1159 w 2921"/>
                          <a:gd name="T9" fmla="*/ 780 h 829"/>
                          <a:gd name="T10" fmla="*/ 1691 w 2921"/>
                          <a:gd name="T11" fmla="*/ 817 h 829"/>
                          <a:gd name="T12" fmla="*/ 2111 w 2921"/>
                          <a:gd name="T13" fmla="*/ 705 h 829"/>
                          <a:gd name="T14" fmla="*/ 2456 w 2921"/>
                          <a:gd name="T15" fmla="*/ 457 h 829"/>
                          <a:gd name="T16" fmla="*/ 2396 w 2921"/>
                          <a:gd name="T17" fmla="*/ 525 h 829"/>
                          <a:gd name="T18" fmla="*/ 2621 w 2921"/>
                          <a:gd name="T19" fmla="*/ 330 h 829"/>
                          <a:gd name="T20" fmla="*/ 2839 w 2921"/>
                          <a:gd name="T21" fmla="*/ 112 h 829"/>
                          <a:gd name="T22" fmla="*/ 2831 w 2921"/>
                          <a:gd name="T23" fmla="*/ 112 h 829"/>
                          <a:gd name="T24" fmla="*/ 2921 w 2921"/>
                          <a:gd name="T25" fmla="*/ 7 h 82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2921"/>
                          <a:gd name="T40" fmla="*/ 0 h 829"/>
                          <a:gd name="T41" fmla="*/ 2921 w 2921"/>
                          <a:gd name="T42" fmla="*/ 829 h 82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2921" h="829">
                            <a:moveTo>
                              <a:pt x="11" y="0"/>
                            </a:moveTo>
                            <a:cubicBezTo>
                              <a:pt x="20" y="15"/>
                              <a:pt x="0" y="24"/>
                              <a:pt x="64" y="90"/>
                            </a:cubicBezTo>
                            <a:cubicBezTo>
                              <a:pt x="128" y="156"/>
                              <a:pt x="283" y="309"/>
                              <a:pt x="394" y="397"/>
                            </a:cubicBezTo>
                            <a:cubicBezTo>
                              <a:pt x="505" y="485"/>
                              <a:pt x="604" y="551"/>
                              <a:pt x="731" y="615"/>
                            </a:cubicBezTo>
                            <a:cubicBezTo>
                              <a:pt x="858" y="679"/>
                              <a:pt x="999" y="746"/>
                              <a:pt x="1159" y="780"/>
                            </a:cubicBezTo>
                            <a:cubicBezTo>
                              <a:pt x="1319" y="814"/>
                              <a:pt x="1532" y="829"/>
                              <a:pt x="1691" y="817"/>
                            </a:cubicBezTo>
                            <a:cubicBezTo>
                              <a:pt x="1850" y="805"/>
                              <a:pt x="1984" y="765"/>
                              <a:pt x="2111" y="705"/>
                            </a:cubicBezTo>
                            <a:cubicBezTo>
                              <a:pt x="2238" y="645"/>
                              <a:pt x="2409" y="487"/>
                              <a:pt x="2456" y="457"/>
                            </a:cubicBezTo>
                            <a:cubicBezTo>
                              <a:pt x="2503" y="427"/>
                              <a:pt x="2368" y="546"/>
                              <a:pt x="2396" y="525"/>
                            </a:cubicBezTo>
                            <a:cubicBezTo>
                              <a:pt x="2424" y="504"/>
                              <a:pt x="2547" y="399"/>
                              <a:pt x="2621" y="330"/>
                            </a:cubicBezTo>
                            <a:cubicBezTo>
                              <a:pt x="2695" y="261"/>
                              <a:pt x="2804" y="148"/>
                              <a:pt x="2839" y="112"/>
                            </a:cubicBezTo>
                            <a:cubicBezTo>
                              <a:pt x="2874" y="76"/>
                              <a:pt x="2817" y="129"/>
                              <a:pt x="2831" y="112"/>
                            </a:cubicBezTo>
                            <a:cubicBezTo>
                              <a:pt x="2845" y="95"/>
                              <a:pt x="2902" y="29"/>
                              <a:pt x="2921" y="7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45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5" y="7555"/>
                        <a:ext cx="2903" cy="760"/>
                      </a:xfrm>
                      <a:custGeom>
                        <a:avLst/>
                        <a:gdLst>
                          <a:gd name="T0" fmla="*/ 0 w 2903"/>
                          <a:gd name="T1" fmla="*/ 90 h 760"/>
                          <a:gd name="T2" fmla="*/ 98 w 2903"/>
                          <a:gd name="T3" fmla="*/ 180 h 760"/>
                          <a:gd name="T4" fmla="*/ 428 w 2903"/>
                          <a:gd name="T5" fmla="*/ 443 h 760"/>
                          <a:gd name="T6" fmla="*/ 750 w 2903"/>
                          <a:gd name="T7" fmla="*/ 615 h 760"/>
                          <a:gd name="T8" fmla="*/ 1193 w 2903"/>
                          <a:gd name="T9" fmla="*/ 743 h 760"/>
                          <a:gd name="T10" fmla="*/ 1710 w 2903"/>
                          <a:gd name="T11" fmla="*/ 720 h 760"/>
                          <a:gd name="T12" fmla="*/ 2115 w 2903"/>
                          <a:gd name="T13" fmla="*/ 630 h 760"/>
                          <a:gd name="T14" fmla="*/ 2438 w 2903"/>
                          <a:gd name="T15" fmla="*/ 458 h 760"/>
                          <a:gd name="T16" fmla="*/ 2445 w 2903"/>
                          <a:gd name="T17" fmla="*/ 443 h 760"/>
                          <a:gd name="T18" fmla="*/ 2603 w 2903"/>
                          <a:gd name="T19" fmla="*/ 315 h 760"/>
                          <a:gd name="T20" fmla="*/ 2745 w 2903"/>
                          <a:gd name="T21" fmla="*/ 188 h 760"/>
                          <a:gd name="T22" fmla="*/ 2903 w 2903"/>
                          <a:gd name="T23" fmla="*/ 0 h 76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903"/>
                          <a:gd name="T37" fmla="*/ 0 h 760"/>
                          <a:gd name="T38" fmla="*/ 2903 w 2903"/>
                          <a:gd name="T39" fmla="*/ 760 h 76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903" h="760">
                            <a:moveTo>
                              <a:pt x="0" y="90"/>
                            </a:moveTo>
                            <a:cubicBezTo>
                              <a:pt x="16" y="105"/>
                              <a:pt x="27" y="121"/>
                              <a:pt x="98" y="180"/>
                            </a:cubicBezTo>
                            <a:cubicBezTo>
                              <a:pt x="169" y="239"/>
                              <a:pt x="320" y="371"/>
                              <a:pt x="428" y="443"/>
                            </a:cubicBezTo>
                            <a:cubicBezTo>
                              <a:pt x="536" y="515"/>
                              <a:pt x="623" y="565"/>
                              <a:pt x="750" y="615"/>
                            </a:cubicBezTo>
                            <a:cubicBezTo>
                              <a:pt x="877" y="665"/>
                              <a:pt x="1033" y="726"/>
                              <a:pt x="1193" y="743"/>
                            </a:cubicBezTo>
                            <a:cubicBezTo>
                              <a:pt x="1353" y="760"/>
                              <a:pt x="1556" y="739"/>
                              <a:pt x="1710" y="720"/>
                            </a:cubicBezTo>
                            <a:cubicBezTo>
                              <a:pt x="1864" y="701"/>
                              <a:pt x="1994" y="674"/>
                              <a:pt x="2115" y="630"/>
                            </a:cubicBezTo>
                            <a:cubicBezTo>
                              <a:pt x="2236" y="586"/>
                              <a:pt x="2383" y="489"/>
                              <a:pt x="2438" y="458"/>
                            </a:cubicBezTo>
                            <a:cubicBezTo>
                              <a:pt x="2493" y="427"/>
                              <a:pt x="2418" y="467"/>
                              <a:pt x="2445" y="443"/>
                            </a:cubicBezTo>
                            <a:cubicBezTo>
                              <a:pt x="2472" y="419"/>
                              <a:pt x="2553" y="357"/>
                              <a:pt x="2603" y="315"/>
                            </a:cubicBezTo>
                            <a:cubicBezTo>
                              <a:pt x="2653" y="273"/>
                              <a:pt x="2695" y="240"/>
                              <a:pt x="2745" y="188"/>
                            </a:cubicBezTo>
                            <a:cubicBezTo>
                              <a:pt x="2795" y="136"/>
                              <a:pt x="2870" y="39"/>
                              <a:pt x="2903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46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98" y="7800"/>
                        <a:ext cx="2864" cy="812"/>
                      </a:xfrm>
                      <a:custGeom>
                        <a:avLst/>
                        <a:gdLst>
                          <a:gd name="T0" fmla="*/ 0 w 2864"/>
                          <a:gd name="T1" fmla="*/ 0 h 812"/>
                          <a:gd name="T2" fmla="*/ 69 w 2864"/>
                          <a:gd name="T3" fmla="*/ 115 h 812"/>
                          <a:gd name="T4" fmla="*/ 397 w 2864"/>
                          <a:gd name="T5" fmla="*/ 435 h 812"/>
                          <a:gd name="T6" fmla="*/ 735 w 2864"/>
                          <a:gd name="T7" fmla="*/ 653 h 812"/>
                          <a:gd name="T8" fmla="*/ 1129 w 2864"/>
                          <a:gd name="T9" fmla="*/ 785 h 812"/>
                          <a:gd name="T10" fmla="*/ 1679 w 2864"/>
                          <a:gd name="T11" fmla="*/ 795 h 812"/>
                          <a:gd name="T12" fmla="*/ 2089 w 2864"/>
                          <a:gd name="T13" fmla="*/ 685 h 812"/>
                          <a:gd name="T14" fmla="*/ 2422 w 2864"/>
                          <a:gd name="T15" fmla="*/ 473 h 812"/>
                          <a:gd name="T16" fmla="*/ 2399 w 2864"/>
                          <a:gd name="T17" fmla="*/ 495 h 812"/>
                          <a:gd name="T18" fmla="*/ 2587 w 2864"/>
                          <a:gd name="T19" fmla="*/ 330 h 812"/>
                          <a:gd name="T20" fmla="*/ 2759 w 2864"/>
                          <a:gd name="T21" fmla="*/ 150 h 812"/>
                          <a:gd name="T22" fmla="*/ 2864 w 2864"/>
                          <a:gd name="T23" fmla="*/ 0 h 81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864"/>
                          <a:gd name="T37" fmla="*/ 0 h 812"/>
                          <a:gd name="T38" fmla="*/ 2864 w 2864"/>
                          <a:gd name="T39" fmla="*/ 812 h 812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864" h="812">
                            <a:moveTo>
                              <a:pt x="0" y="0"/>
                            </a:moveTo>
                            <a:cubicBezTo>
                              <a:pt x="13" y="19"/>
                              <a:pt x="3" y="43"/>
                              <a:pt x="69" y="115"/>
                            </a:cubicBezTo>
                            <a:cubicBezTo>
                              <a:pt x="135" y="187"/>
                              <a:pt x="286" y="345"/>
                              <a:pt x="397" y="435"/>
                            </a:cubicBezTo>
                            <a:cubicBezTo>
                              <a:pt x="508" y="525"/>
                              <a:pt x="613" y="595"/>
                              <a:pt x="735" y="653"/>
                            </a:cubicBezTo>
                            <a:cubicBezTo>
                              <a:pt x="857" y="711"/>
                              <a:pt x="972" y="761"/>
                              <a:pt x="1129" y="785"/>
                            </a:cubicBezTo>
                            <a:cubicBezTo>
                              <a:pt x="1286" y="809"/>
                              <a:pt x="1519" y="812"/>
                              <a:pt x="1679" y="795"/>
                            </a:cubicBezTo>
                            <a:cubicBezTo>
                              <a:pt x="1839" y="778"/>
                              <a:pt x="1965" y="739"/>
                              <a:pt x="2089" y="685"/>
                            </a:cubicBezTo>
                            <a:cubicBezTo>
                              <a:pt x="2213" y="631"/>
                              <a:pt x="2370" y="505"/>
                              <a:pt x="2422" y="473"/>
                            </a:cubicBezTo>
                            <a:cubicBezTo>
                              <a:pt x="2474" y="441"/>
                              <a:pt x="2372" y="519"/>
                              <a:pt x="2399" y="495"/>
                            </a:cubicBezTo>
                            <a:cubicBezTo>
                              <a:pt x="2426" y="471"/>
                              <a:pt x="2527" y="387"/>
                              <a:pt x="2587" y="330"/>
                            </a:cubicBezTo>
                            <a:cubicBezTo>
                              <a:pt x="2647" y="273"/>
                              <a:pt x="2713" y="205"/>
                              <a:pt x="2759" y="150"/>
                            </a:cubicBezTo>
                            <a:cubicBezTo>
                              <a:pt x="2805" y="95"/>
                              <a:pt x="2842" y="31"/>
                              <a:pt x="2864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47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3" y="7680"/>
                        <a:ext cx="3015" cy="1167"/>
                      </a:xfrm>
                      <a:custGeom>
                        <a:avLst/>
                        <a:gdLst>
                          <a:gd name="T0" fmla="*/ 0 w 3015"/>
                          <a:gd name="T1" fmla="*/ 75 h 1167"/>
                          <a:gd name="T2" fmla="*/ 172 w 3015"/>
                          <a:gd name="T3" fmla="*/ 390 h 1167"/>
                          <a:gd name="T4" fmla="*/ 527 w 3015"/>
                          <a:gd name="T5" fmla="*/ 757 h 1167"/>
                          <a:gd name="T6" fmla="*/ 855 w 3015"/>
                          <a:gd name="T7" fmla="*/ 982 h 1167"/>
                          <a:gd name="T8" fmla="*/ 1237 w 3015"/>
                          <a:gd name="T9" fmla="*/ 1118 h 1167"/>
                          <a:gd name="T10" fmla="*/ 1560 w 3015"/>
                          <a:gd name="T11" fmla="*/ 1155 h 1167"/>
                          <a:gd name="T12" fmla="*/ 1777 w 3015"/>
                          <a:gd name="T13" fmla="*/ 1147 h 1167"/>
                          <a:gd name="T14" fmla="*/ 2187 w 3015"/>
                          <a:gd name="T15" fmla="*/ 1037 h 1167"/>
                          <a:gd name="T16" fmla="*/ 2497 w 3015"/>
                          <a:gd name="T17" fmla="*/ 833 h 1167"/>
                          <a:gd name="T18" fmla="*/ 2497 w 3015"/>
                          <a:gd name="T19" fmla="*/ 847 h 1167"/>
                          <a:gd name="T20" fmla="*/ 2677 w 3015"/>
                          <a:gd name="T21" fmla="*/ 630 h 1167"/>
                          <a:gd name="T22" fmla="*/ 2835 w 3015"/>
                          <a:gd name="T23" fmla="*/ 383 h 1167"/>
                          <a:gd name="T24" fmla="*/ 3015 w 3015"/>
                          <a:gd name="T25" fmla="*/ 0 h 116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3015"/>
                          <a:gd name="T40" fmla="*/ 0 h 1167"/>
                          <a:gd name="T41" fmla="*/ 3015 w 3015"/>
                          <a:gd name="T42" fmla="*/ 1167 h 116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3015" h="1167">
                            <a:moveTo>
                              <a:pt x="0" y="75"/>
                            </a:moveTo>
                            <a:cubicBezTo>
                              <a:pt x="29" y="127"/>
                              <a:pt x="84" y="276"/>
                              <a:pt x="172" y="390"/>
                            </a:cubicBezTo>
                            <a:cubicBezTo>
                              <a:pt x="260" y="504"/>
                              <a:pt x="413" y="658"/>
                              <a:pt x="527" y="757"/>
                            </a:cubicBezTo>
                            <a:cubicBezTo>
                              <a:pt x="641" y="856"/>
                              <a:pt x="737" y="922"/>
                              <a:pt x="855" y="982"/>
                            </a:cubicBezTo>
                            <a:cubicBezTo>
                              <a:pt x="973" y="1042"/>
                              <a:pt x="1120" y="1089"/>
                              <a:pt x="1237" y="1118"/>
                            </a:cubicBezTo>
                            <a:cubicBezTo>
                              <a:pt x="1354" y="1147"/>
                              <a:pt x="1470" y="1150"/>
                              <a:pt x="1560" y="1155"/>
                            </a:cubicBezTo>
                            <a:cubicBezTo>
                              <a:pt x="1650" y="1160"/>
                              <a:pt x="1673" y="1167"/>
                              <a:pt x="1777" y="1147"/>
                            </a:cubicBezTo>
                            <a:cubicBezTo>
                              <a:pt x="1881" y="1127"/>
                              <a:pt x="2067" y="1089"/>
                              <a:pt x="2187" y="1037"/>
                            </a:cubicBezTo>
                            <a:cubicBezTo>
                              <a:pt x="2307" y="985"/>
                              <a:pt x="2445" y="865"/>
                              <a:pt x="2497" y="833"/>
                            </a:cubicBezTo>
                            <a:cubicBezTo>
                              <a:pt x="2549" y="801"/>
                              <a:pt x="2467" y="881"/>
                              <a:pt x="2497" y="847"/>
                            </a:cubicBezTo>
                            <a:cubicBezTo>
                              <a:pt x="2527" y="813"/>
                              <a:pt x="2621" y="707"/>
                              <a:pt x="2677" y="630"/>
                            </a:cubicBezTo>
                            <a:cubicBezTo>
                              <a:pt x="2733" y="553"/>
                              <a:pt x="2779" y="488"/>
                              <a:pt x="2835" y="383"/>
                            </a:cubicBezTo>
                            <a:cubicBezTo>
                              <a:pt x="2891" y="278"/>
                              <a:pt x="2978" y="80"/>
                              <a:pt x="301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48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5" y="7643"/>
                        <a:ext cx="1380" cy="420"/>
                      </a:xfrm>
                      <a:custGeom>
                        <a:avLst/>
                        <a:gdLst>
                          <a:gd name="T0" fmla="*/ 0 w 1380"/>
                          <a:gd name="T1" fmla="*/ 0 h 420"/>
                          <a:gd name="T2" fmla="*/ 248 w 1380"/>
                          <a:gd name="T3" fmla="*/ 135 h 420"/>
                          <a:gd name="T4" fmla="*/ 495 w 1380"/>
                          <a:gd name="T5" fmla="*/ 255 h 420"/>
                          <a:gd name="T6" fmla="*/ 848 w 1380"/>
                          <a:gd name="T7" fmla="*/ 367 h 420"/>
                          <a:gd name="T8" fmla="*/ 1080 w 1380"/>
                          <a:gd name="T9" fmla="*/ 405 h 420"/>
                          <a:gd name="T10" fmla="*/ 1380 w 1380"/>
                          <a:gd name="T11" fmla="*/ 420 h 4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380"/>
                          <a:gd name="T19" fmla="*/ 0 h 420"/>
                          <a:gd name="T20" fmla="*/ 1380 w 1380"/>
                          <a:gd name="T21" fmla="*/ 420 h 4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380" h="420">
                            <a:moveTo>
                              <a:pt x="0" y="0"/>
                            </a:moveTo>
                            <a:cubicBezTo>
                              <a:pt x="83" y="46"/>
                              <a:pt x="166" y="93"/>
                              <a:pt x="248" y="135"/>
                            </a:cubicBezTo>
                            <a:cubicBezTo>
                              <a:pt x="330" y="177"/>
                              <a:pt x="395" y="216"/>
                              <a:pt x="495" y="255"/>
                            </a:cubicBezTo>
                            <a:cubicBezTo>
                              <a:pt x="595" y="294"/>
                              <a:pt x="751" y="342"/>
                              <a:pt x="848" y="367"/>
                            </a:cubicBezTo>
                            <a:cubicBezTo>
                              <a:pt x="945" y="392"/>
                              <a:pt x="991" y="396"/>
                              <a:pt x="1080" y="405"/>
                            </a:cubicBezTo>
                            <a:cubicBezTo>
                              <a:pt x="1169" y="414"/>
                              <a:pt x="1318" y="417"/>
                              <a:pt x="1380" y="42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49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7568"/>
                        <a:ext cx="1297" cy="547"/>
                      </a:xfrm>
                      <a:custGeom>
                        <a:avLst/>
                        <a:gdLst>
                          <a:gd name="T0" fmla="*/ 0 w 1297"/>
                          <a:gd name="T1" fmla="*/ 547 h 547"/>
                          <a:gd name="T2" fmla="*/ 292 w 1297"/>
                          <a:gd name="T3" fmla="*/ 525 h 547"/>
                          <a:gd name="T4" fmla="*/ 502 w 1297"/>
                          <a:gd name="T5" fmla="*/ 487 h 547"/>
                          <a:gd name="T6" fmla="*/ 682 w 1297"/>
                          <a:gd name="T7" fmla="*/ 412 h 547"/>
                          <a:gd name="T8" fmla="*/ 915 w 1297"/>
                          <a:gd name="T9" fmla="*/ 247 h 547"/>
                          <a:gd name="T10" fmla="*/ 1110 w 1297"/>
                          <a:gd name="T11" fmla="*/ 120 h 547"/>
                          <a:gd name="T12" fmla="*/ 1297 w 1297"/>
                          <a:gd name="T13" fmla="*/ 0 h 54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297"/>
                          <a:gd name="T22" fmla="*/ 0 h 547"/>
                          <a:gd name="T23" fmla="*/ 1297 w 1297"/>
                          <a:gd name="T24" fmla="*/ 547 h 54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297" h="547">
                            <a:moveTo>
                              <a:pt x="0" y="547"/>
                            </a:moveTo>
                            <a:cubicBezTo>
                              <a:pt x="49" y="543"/>
                              <a:pt x="208" y="535"/>
                              <a:pt x="292" y="525"/>
                            </a:cubicBezTo>
                            <a:cubicBezTo>
                              <a:pt x="376" y="515"/>
                              <a:pt x="437" y="506"/>
                              <a:pt x="502" y="487"/>
                            </a:cubicBezTo>
                            <a:cubicBezTo>
                              <a:pt x="567" y="468"/>
                              <a:pt x="613" y="452"/>
                              <a:pt x="682" y="412"/>
                            </a:cubicBezTo>
                            <a:cubicBezTo>
                              <a:pt x="751" y="372"/>
                              <a:pt x="844" y="296"/>
                              <a:pt x="915" y="247"/>
                            </a:cubicBezTo>
                            <a:cubicBezTo>
                              <a:pt x="986" y="198"/>
                              <a:pt x="1046" y="161"/>
                              <a:pt x="1110" y="120"/>
                            </a:cubicBezTo>
                            <a:cubicBezTo>
                              <a:pt x="1174" y="79"/>
                              <a:pt x="1258" y="25"/>
                              <a:pt x="1297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50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3" y="7598"/>
                        <a:ext cx="2257" cy="218"/>
                      </a:xfrm>
                      <a:custGeom>
                        <a:avLst/>
                        <a:gdLst>
                          <a:gd name="T0" fmla="*/ 0 w 2257"/>
                          <a:gd name="T1" fmla="*/ 0 h 218"/>
                          <a:gd name="T2" fmla="*/ 487 w 2257"/>
                          <a:gd name="T3" fmla="*/ 127 h 218"/>
                          <a:gd name="T4" fmla="*/ 840 w 2257"/>
                          <a:gd name="T5" fmla="*/ 187 h 218"/>
                          <a:gd name="T6" fmla="*/ 1207 w 2257"/>
                          <a:gd name="T7" fmla="*/ 210 h 218"/>
                          <a:gd name="T8" fmla="*/ 1440 w 2257"/>
                          <a:gd name="T9" fmla="*/ 217 h 218"/>
                          <a:gd name="T10" fmla="*/ 1762 w 2257"/>
                          <a:gd name="T11" fmla="*/ 202 h 218"/>
                          <a:gd name="T12" fmla="*/ 2257 w 2257"/>
                          <a:gd name="T13" fmla="*/ 142 h 2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257"/>
                          <a:gd name="T22" fmla="*/ 0 h 218"/>
                          <a:gd name="T23" fmla="*/ 2257 w 2257"/>
                          <a:gd name="T24" fmla="*/ 218 h 2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257" h="218">
                            <a:moveTo>
                              <a:pt x="0" y="0"/>
                            </a:moveTo>
                            <a:cubicBezTo>
                              <a:pt x="172" y="46"/>
                              <a:pt x="347" y="96"/>
                              <a:pt x="487" y="127"/>
                            </a:cubicBezTo>
                            <a:cubicBezTo>
                              <a:pt x="627" y="158"/>
                              <a:pt x="720" y="173"/>
                              <a:pt x="840" y="187"/>
                            </a:cubicBezTo>
                            <a:cubicBezTo>
                              <a:pt x="960" y="201"/>
                              <a:pt x="1107" y="205"/>
                              <a:pt x="1207" y="210"/>
                            </a:cubicBezTo>
                            <a:cubicBezTo>
                              <a:pt x="1307" y="215"/>
                              <a:pt x="1348" y="218"/>
                              <a:pt x="1440" y="217"/>
                            </a:cubicBezTo>
                            <a:cubicBezTo>
                              <a:pt x="1532" y="216"/>
                              <a:pt x="1626" y="214"/>
                              <a:pt x="1762" y="202"/>
                            </a:cubicBezTo>
                            <a:cubicBezTo>
                              <a:pt x="1898" y="190"/>
                              <a:pt x="2154" y="154"/>
                              <a:pt x="2257" y="14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51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5" y="7560"/>
                        <a:ext cx="1200" cy="323"/>
                      </a:xfrm>
                      <a:custGeom>
                        <a:avLst/>
                        <a:gdLst>
                          <a:gd name="T0" fmla="*/ 0 w 1200"/>
                          <a:gd name="T1" fmla="*/ 323 h 323"/>
                          <a:gd name="T2" fmla="*/ 405 w 1200"/>
                          <a:gd name="T3" fmla="*/ 300 h 323"/>
                          <a:gd name="T4" fmla="*/ 638 w 1200"/>
                          <a:gd name="T5" fmla="*/ 255 h 323"/>
                          <a:gd name="T6" fmla="*/ 848 w 1200"/>
                          <a:gd name="T7" fmla="*/ 173 h 323"/>
                          <a:gd name="T8" fmla="*/ 1028 w 1200"/>
                          <a:gd name="T9" fmla="*/ 90 h 323"/>
                          <a:gd name="T10" fmla="*/ 1155 w 1200"/>
                          <a:gd name="T11" fmla="*/ 30 h 323"/>
                          <a:gd name="T12" fmla="*/ 1200 w 1200"/>
                          <a:gd name="T13" fmla="*/ 0 h 32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200"/>
                          <a:gd name="T22" fmla="*/ 0 h 323"/>
                          <a:gd name="T23" fmla="*/ 1200 w 1200"/>
                          <a:gd name="T24" fmla="*/ 323 h 32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200" h="323">
                            <a:moveTo>
                              <a:pt x="0" y="323"/>
                            </a:moveTo>
                            <a:cubicBezTo>
                              <a:pt x="67" y="319"/>
                              <a:pt x="299" y="311"/>
                              <a:pt x="405" y="300"/>
                            </a:cubicBezTo>
                            <a:cubicBezTo>
                              <a:pt x="511" y="289"/>
                              <a:pt x="564" y="276"/>
                              <a:pt x="638" y="255"/>
                            </a:cubicBezTo>
                            <a:cubicBezTo>
                              <a:pt x="712" y="234"/>
                              <a:pt x="783" y="200"/>
                              <a:pt x="848" y="173"/>
                            </a:cubicBezTo>
                            <a:cubicBezTo>
                              <a:pt x="913" y="146"/>
                              <a:pt x="977" y="114"/>
                              <a:pt x="1028" y="90"/>
                            </a:cubicBezTo>
                            <a:cubicBezTo>
                              <a:pt x="1079" y="66"/>
                              <a:pt x="1126" y="45"/>
                              <a:pt x="1155" y="30"/>
                            </a:cubicBezTo>
                            <a:cubicBezTo>
                              <a:pt x="1184" y="15"/>
                              <a:pt x="1191" y="6"/>
                              <a:pt x="1200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9536" name="Freeform 26"/>
                    <p:cNvSpPr>
                      <a:spLocks/>
                    </p:cNvSpPr>
                    <p:nvPr/>
                  </p:nvSpPr>
                  <p:spPr bwMode="auto">
                    <a:xfrm flipV="1">
                      <a:off x="1857" y="6640"/>
                      <a:ext cx="2921" cy="829"/>
                    </a:xfrm>
                    <a:custGeom>
                      <a:avLst/>
                      <a:gdLst>
                        <a:gd name="T0" fmla="*/ 11 w 2921"/>
                        <a:gd name="T1" fmla="*/ 0 h 829"/>
                        <a:gd name="T2" fmla="*/ 64 w 2921"/>
                        <a:gd name="T3" fmla="*/ 90 h 829"/>
                        <a:gd name="T4" fmla="*/ 394 w 2921"/>
                        <a:gd name="T5" fmla="*/ 397 h 829"/>
                        <a:gd name="T6" fmla="*/ 731 w 2921"/>
                        <a:gd name="T7" fmla="*/ 615 h 829"/>
                        <a:gd name="T8" fmla="*/ 1159 w 2921"/>
                        <a:gd name="T9" fmla="*/ 780 h 829"/>
                        <a:gd name="T10" fmla="*/ 1691 w 2921"/>
                        <a:gd name="T11" fmla="*/ 817 h 829"/>
                        <a:gd name="T12" fmla="*/ 2111 w 2921"/>
                        <a:gd name="T13" fmla="*/ 705 h 829"/>
                        <a:gd name="T14" fmla="*/ 2456 w 2921"/>
                        <a:gd name="T15" fmla="*/ 457 h 829"/>
                        <a:gd name="T16" fmla="*/ 2396 w 2921"/>
                        <a:gd name="T17" fmla="*/ 525 h 829"/>
                        <a:gd name="T18" fmla="*/ 2621 w 2921"/>
                        <a:gd name="T19" fmla="*/ 330 h 829"/>
                        <a:gd name="T20" fmla="*/ 2839 w 2921"/>
                        <a:gd name="T21" fmla="*/ 112 h 829"/>
                        <a:gd name="T22" fmla="*/ 2831 w 2921"/>
                        <a:gd name="T23" fmla="*/ 112 h 829"/>
                        <a:gd name="T24" fmla="*/ 2921 w 2921"/>
                        <a:gd name="T25" fmla="*/ 7 h 8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921"/>
                        <a:gd name="T40" fmla="*/ 0 h 829"/>
                        <a:gd name="T41" fmla="*/ 2921 w 2921"/>
                        <a:gd name="T42" fmla="*/ 829 h 8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921" h="829">
                          <a:moveTo>
                            <a:pt x="11" y="0"/>
                          </a:moveTo>
                          <a:cubicBezTo>
                            <a:pt x="20" y="15"/>
                            <a:pt x="0" y="24"/>
                            <a:pt x="64" y="90"/>
                          </a:cubicBezTo>
                          <a:cubicBezTo>
                            <a:pt x="128" y="156"/>
                            <a:pt x="283" y="309"/>
                            <a:pt x="394" y="397"/>
                          </a:cubicBezTo>
                          <a:cubicBezTo>
                            <a:pt x="505" y="485"/>
                            <a:pt x="604" y="551"/>
                            <a:pt x="731" y="615"/>
                          </a:cubicBezTo>
                          <a:cubicBezTo>
                            <a:pt x="858" y="679"/>
                            <a:pt x="999" y="746"/>
                            <a:pt x="1159" y="780"/>
                          </a:cubicBezTo>
                          <a:cubicBezTo>
                            <a:pt x="1319" y="814"/>
                            <a:pt x="1532" y="829"/>
                            <a:pt x="1691" y="817"/>
                          </a:cubicBezTo>
                          <a:cubicBezTo>
                            <a:pt x="1850" y="805"/>
                            <a:pt x="1984" y="765"/>
                            <a:pt x="2111" y="705"/>
                          </a:cubicBezTo>
                          <a:cubicBezTo>
                            <a:pt x="2238" y="645"/>
                            <a:pt x="2409" y="487"/>
                            <a:pt x="2456" y="457"/>
                          </a:cubicBezTo>
                          <a:cubicBezTo>
                            <a:pt x="2503" y="427"/>
                            <a:pt x="2368" y="546"/>
                            <a:pt x="2396" y="525"/>
                          </a:cubicBezTo>
                          <a:cubicBezTo>
                            <a:pt x="2424" y="504"/>
                            <a:pt x="2547" y="399"/>
                            <a:pt x="2621" y="330"/>
                          </a:cubicBezTo>
                          <a:cubicBezTo>
                            <a:pt x="2695" y="261"/>
                            <a:pt x="2804" y="148"/>
                            <a:pt x="2839" y="112"/>
                          </a:cubicBezTo>
                          <a:cubicBezTo>
                            <a:pt x="2874" y="76"/>
                            <a:pt x="2817" y="129"/>
                            <a:pt x="2831" y="112"/>
                          </a:cubicBezTo>
                          <a:cubicBezTo>
                            <a:pt x="2845" y="95"/>
                            <a:pt x="2902" y="29"/>
                            <a:pt x="2921" y="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37" name="Freeform 27"/>
                    <p:cNvSpPr>
                      <a:spLocks/>
                    </p:cNvSpPr>
                    <p:nvPr/>
                  </p:nvSpPr>
                  <p:spPr bwMode="auto">
                    <a:xfrm flipV="1">
                      <a:off x="1868" y="6812"/>
                      <a:ext cx="2903" cy="760"/>
                    </a:xfrm>
                    <a:custGeom>
                      <a:avLst/>
                      <a:gdLst>
                        <a:gd name="T0" fmla="*/ 0 w 2903"/>
                        <a:gd name="T1" fmla="*/ 90 h 760"/>
                        <a:gd name="T2" fmla="*/ 98 w 2903"/>
                        <a:gd name="T3" fmla="*/ 180 h 760"/>
                        <a:gd name="T4" fmla="*/ 428 w 2903"/>
                        <a:gd name="T5" fmla="*/ 443 h 760"/>
                        <a:gd name="T6" fmla="*/ 750 w 2903"/>
                        <a:gd name="T7" fmla="*/ 615 h 760"/>
                        <a:gd name="T8" fmla="*/ 1193 w 2903"/>
                        <a:gd name="T9" fmla="*/ 743 h 760"/>
                        <a:gd name="T10" fmla="*/ 1710 w 2903"/>
                        <a:gd name="T11" fmla="*/ 720 h 760"/>
                        <a:gd name="T12" fmla="*/ 2115 w 2903"/>
                        <a:gd name="T13" fmla="*/ 630 h 760"/>
                        <a:gd name="T14" fmla="*/ 2438 w 2903"/>
                        <a:gd name="T15" fmla="*/ 458 h 760"/>
                        <a:gd name="T16" fmla="*/ 2445 w 2903"/>
                        <a:gd name="T17" fmla="*/ 443 h 760"/>
                        <a:gd name="T18" fmla="*/ 2603 w 2903"/>
                        <a:gd name="T19" fmla="*/ 315 h 760"/>
                        <a:gd name="T20" fmla="*/ 2745 w 2903"/>
                        <a:gd name="T21" fmla="*/ 188 h 760"/>
                        <a:gd name="T22" fmla="*/ 2903 w 2903"/>
                        <a:gd name="T23" fmla="*/ 0 h 76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903"/>
                        <a:gd name="T37" fmla="*/ 0 h 760"/>
                        <a:gd name="T38" fmla="*/ 2903 w 2903"/>
                        <a:gd name="T39" fmla="*/ 760 h 76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903" h="760">
                          <a:moveTo>
                            <a:pt x="0" y="90"/>
                          </a:moveTo>
                          <a:cubicBezTo>
                            <a:pt x="16" y="105"/>
                            <a:pt x="27" y="121"/>
                            <a:pt x="98" y="180"/>
                          </a:cubicBezTo>
                          <a:cubicBezTo>
                            <a:pt x="169" y="239"/>
                            <a:pt x="320" y="371"/>
                            <a:pt x="428" y="443"/>
                          </a:cubicBezTo>
                          <a:cubicBezTo>
                            <a:pt x="536" y="515"/>
                            <a:pt x="623" y="565"/>
                            <a:pt x="750" y="615"/>
                          </a:cubicBezTo>
                          <a:cubicBezTo>
                            <a:pt x="877" y="665"/>
                            <a:pt x="1033" y="726"/>
                            <a:pt x="1193" y="743"/>
                          </a:cubicBezTo>
                          <a:cubicBezTo>
                            <a:pt x="1353" y="760"/>
                            <a:pt x="1556" y="739"/>
                            <a:pt x="1710" y="720"/>
                          </a:cubicBezTo>
                          <a:cubicBezTo>
                            <a:pt x="1864" y="701"/>
                            <a:pt x="1994" y="674"/>
                            <a:pt x="2115" y="630"/>
                          </a:cubicBezTo>
                          <a:cubicBezTo>
                            <a:pt x="2236" y="586"/>
                            <a:pt x="2383" y="489"/>
                            <a:pt x="2438" y="458"/>
                          </a:cubicBezTo>
                          <a:cubicBezTo>
                            <a:pt x="2493" y="427"/>
                            <a:pt x="2418" y="467"/>
                            <a:pt x="2445" y="443"/>
                          </a:cubicBezTo>
                          <a:cubicBezTo>
                            <a:pt x="2472" y="419"/>
                            <a:pt x="2553" y="357"/>
                            <a:pt x="2603" y="315"/>
                          </a:cubicBezTo>
                          <a:cubicBezTo>
                            <a:pt x="2653" y="273"/>
                            <a:pt x="2695" y="240"/>
                            <a:pt x="2745" y="188"/>
                          </a:cubicBezTo>
                          <a:cubicBezTo>
                            <a:pt x="2795" y="136"/>
                            <a:pt x="2870" y="39"/>
                            <a:pt x="2903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38" name="Freeform 28"/>
                    <p:cNvSpPr>
                      <a:spLocks/>
                    </p:cNvSpPr>
                    <p:nvPr/>
                  </p:nvSpPr>
                  <p:spPr bwMode="auto">
                    <a:xfrm flipV="1">
                      <a:off x="1891" y="6515"/>
                      <a:ext cx="2864" cy="812"/>
                    </a:xfrm>
                    <a:custGeom>
                      <a:avLst/>
                      <a:gdLst>
                        <a:gd name="T0" fmla="*/ 0 w 2864"/>
                        <a:gd name="T1" fmla="*/ 0 h 812"/>
                        <a:gd name="T2" fmla="*/ 69 w 2864"/>
                        <a:gd name="T3" fmla="*/ 115 h 812"/>
                        <a:gd name="T4" fmla="*/ 397 w 2864"/>
                        <a:gd name="T5" fmla="*/ 435 h 812"/>
                        <a:gd name="T6" fmla="*/ 735 w 2864"/>
                        <a:gd name="T7" fmla="*/ 653 h 812"/>
                        <a:gd name="T8" fmla="*/ 1129 w 2864"/>
                        <a:gd name="T9" fmla="*/ 785 h 812"/>
                        <a:gd name="T10" fmla="*/ 1679 w 2864"/>
                        <a:gd name="T11" fmla="*/ 795 h 812"/>
                        <a:gd name="T12" fmla="*/ 2089 w 2864"/>
                        <a:gd name="T13" fmla="*/ 685 h 812"/>
                        <a:gd name="T14" fmla="*/ 2422 w 2864"/>
                        <a:gd name="T15" fmla="*/ 473 h 812"/>
                        <a:gd name="T16" fmla="*/ 2399 w 2864"/>
                        <a:gd name="T17" fmla="*/ 495 h 812"/>
                        <a:gd name="T18" fmla="*/ 2587 w 2864"/>
                        <a:gd name="T19" fmla="*/ 330 h 812"/>
                        <a:gd name="T20" fmla="*/ 2759 w 2864"/>
                        <a:gd name="T21" fmla="*/ 150 h 812"/>
                        <a:gd name="T22" fmla="*/ 2864 w 2864"/>
                        <a:gd name="T23" fmla="*/ 0 h 81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864"/>
                        <a:gd name="T37" fmla="*/ 0 h 812"/>
                        <a:gd name="T38" fmla="*/ 2864 w 2864"/>
                        <a:gd name="T39" fmla="*/ 812 h 81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864" h="812">
                          <a:moveTo>
                            <a:pt x="0" y="0"/>
                          </a:moveTo>
                          <a:cubicBezTo>
                            <a:pt x="13" y="19"/>
                            <a:pt x="3" y="43"/>
                            <a:pt x="69" y="115"/>
                          </a:cubicBezTo>
                          <a:cubicBezTo>
                            <a:pt x="135" y="187"/>
                            <a:pt x="286" y="345"/>
                            <a:pt x="397" y="435"/>
                          </a:cubicBezTo>
                          <a:cubicBezTo>
                            <a:pt x="508" y="525"/>
                            <a:pt x="613" y="595"/>
                            <a:pt x="735" y="653"/>
                          </a:cubicBezTo>
                          <a:cubicBezTo>
                            <a:pt x="857" y="711"/>
                            <a:pt x="972" y="761"/>
                            <a:pt x="1129" y="785"/>
                          </a:cubicBezTo>
                          <a:cubicBezTo>
                            <a:pt x="1286" y="809"/>
                            <a:pt x="1519" y="812"/>
                            <a:pt x="1679" y="795"/>
                          </a:cubicBezTo>
                          <a:cubicBezTo>
                            <a:pt x="1839" y="778"/>
                            <a:pt x="1965" y="739"/>
                            <a:pt x="2089" y="685"/>
                          </a:cubicBezTo>
                          <a:cubicBezTo>
                            <a:pt x="2213" y="631"/>
                            <a:pt x="2370" y="505"/>
                            <a:pt x="2422" y="473"/>
                          </a:cubicBezTo>
                          <a:cubicBezTo>
                            <a:pt x="2474" y="441"/>
                            <a:pt x="2372" y="519"/>
                            <a:pt x="2399" y="495"/>
                          </a:cubicBezTo>
                          <a:cubicBezTo>
                            <a:pt x="2426" y="471"/>
                            <a:pt x="2527" y="387"/>
                            <a:pt x="2587" y="330"/>
                          </a:cubicBezTo>
                          <a:cubicBezTo>
                            <a:pt x="2647" y="273"/>
                            <a:pt x="2713" y="205"/>
                            <a:pt x="2759" y="150"/>
                          </a:cubicBezTo>
                          <a:cubicBezTo>
                            <a:pt x="2805" y="95"/>
                            <a:pt x="2842" y="31"/>
                            <a:pt x="2864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39" name="Freeform 29"/>
                    <p:cNvSpPr>
                      <a:spLocks/>
                    </p:cNvSpPr>
                    <p:nvPr/>
                  </p:nvSpPr>
                  <p:spPr bwMode="auto">
                    <a:xfrm flipV="1">
                      <a:off x="1816" y="6280"/>
                      <a:ext cx="3015" cy="1167"/>
                    </a:xfrm>
                    <a:custGeom>
                      <a:avLst/>
                      <a:gdLst>
                        <a:gd name="T0" fmla="*/ 0 w 3015"/>
                        <a:gd name="T1" fmla="*/ 75 h 1167"/>
                        <a:gd name="T2" fmla="*/ 172 w 3015"/>
                        <a:gd name="T3" fmla="*/ 390 h 1167"/>
                        <a:gd name="T4" fmla="*/ 527 w 3015"/>
                        <a:gd name="T5" fmla="*/ 757 h 1167"/>
                        <a:gd name="T6" fmla="*/ 855 w 3015"/>
                        <a:gd name="T7" fmla="*/ 982 h 1167"/>
                        <a:gd name="T8" fmla="*/ 1237 w 3015"/>
                        <a:gd name="T9" fmla="*/ 1118 h 1167"/>
                        <a:gd name="T10" fmla="*/ 1560 w 3015"/>
                        <a:gd name="T11" fmla="*/ 1155 h 1167"/>
                        <a:gd name="T12" fmla="*/ 1777 w 3015"/>
                        <a:gd name="T13" fmla="*/ 1147 h 1167"/>
                        <a:gd name="T14" fmla="*/ 2187 w 3015"/>
                        <a:gd name="T15" fmla="*/ 1037 h 1167"/>
                        <a:gd name="T16" fmla="*/ 2497 w 3015"/>
                        <a:gd name="T17" fmla="*/ 833 h 1167"/>
                        <a:gd name="T18" fmla="*/ 2497 w 3015"/>
                        <a:gd name="T19" fmla="*/ 847 h 1167"/>
                        <a:gd name="T20" fmla="*/ 2677 w 3015"/>
                        <a:gd name="T21" fmla="*/ 630 h 1167"/>
                        <a:gd name="T22" fmla="*/ 2835 w 3015"/>
                        <a:gd name="T23" fmla="*/ 383 h 1167"/>
                        <a:gd name="T24" fmla="*/ 3015 w 3015"/>
                        <a:gd name="T25" fmla="*/ 0 h 11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015"/>
                        <a:gd name="T40" fmla="*/ 0 h 1167"/>
                        <a:gd name="T41" fmla="*/ 3015 w 3015"/>
                        <a:gd name="T42" fmla="*/ 1167 h 11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015" h="1167">
                          <a:moveTo>
                            <a:pt x="0" y="75"/>
                          </a:moveTo>
                          <a:cubicBezTo>
                            <a:pt x="29" y="127"/>
                            <a:pt x="84" y="276"/>
                            <a:pt x="172" y="390"/>
                          </a:cubicBezTo>
                          <a:cubicBezTo>
                            <a:pt x="260" y="504"/>
                            <a:pt x="413" y="658"/>
                            <a:pt x="527" y="757"/>
                          </a:cubicBezTo>
                          <a:cubicBezTo>
                            <a:pt x="641" y="856"/>
                            <a:pt x="737" y="922"/>
                            <a:pt x="855" y="982"/>
                          </a:cubicBezTo>
                          <a:cubicBezTo>
                            <a:pt x="973" y="1042"/>
                            <a:pt x="1120" y="1089"/>
                            <a:pt x="1237" y="1118"/>
                          </a:cubicBezTo>
                          <a:cubicBezTo>
                            <a:pt x="1354" y="1147"/>
                            <a:pt x="1470" y="1150"/>
                            <a:pt x="1560" y="1155"/>
                          </a:cubicBezTo>
                          <a:cubicBezTo>
                            <a:pt x="1650" y="1160"/>
                            <a:pt x="1673" y="1167"/>
                            <a:pt x="1777" y="1147"/>
                          </a:cubicBezTo>
                          <a:cubicBezTo>
                            <a:pt x="1881" y="1127"/>
                            <a:pt x="2067" y="1089"/>
                            <a:pt x="2187" y="1037"/>
                          </a:cubicBezTo>
                          <a:cubicBezTo>
                            <a:pt x="2307" y="985"/>
                            <a:pt x="2445" y="865"/>
                            <a:pt x="2497" y="833"/>
                          </a:cubicBezTo>
                          <a:cubicBezTo>
                            <a:pt x="2549" y="801"/>
                            <a:pt x="2467" y="881"/>
                            <a:pt x="2497" y="847"/>
                          </a:cubicBezTo>
                          <a:cubicBezTo>
                            <a:pt x="2527" y="813"/>
                            <a:pt x="2621" y="707"/>
                            <a:pt x="2677" y="630"/>
                          </a:cubicBezTo>
                          <a:cubicBezTo>
                            <a:pt x="2733" y="553"/>
                            <a:pt x="2779" y="488"/>
                            <a:pt x="2835" y="383"/>
                          </a:cubicBezTo>
                          <a:cubicBezTo>
                            <a:pt x="2891" y="278"/>
                            <a:pt x="2978" y="80"/>
                            <a:pt x="301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40" name="Freeform 30"/>
                    <p:cNvSpPr>
                      <a:spLocks/>
                    </p:cNvSpPr>
                    <p:nvPr/>
                  </p:nvSpPr>
                  <p:spPr bwMode="auto">
                    <a:xfrm flipV="1">
                      <a:off x="1898" y="7064"/>
                      <a:ext cx="1380" cy="420"/>
                    </a:xfrm>
                    <a:custGeom>
                      <a:avLst/>
                      <a:gdLst>
                        <a:gd name="T0" fmla="*/ 0 w 1380"/>
                        <a:gd name="T1" fmla="*/ 0 h 420"/>
                        <a:gd name="T2" fmla="*/ 248 w 1380"/>
                        <a:gd name="T3" fmla="*/ 135 h 420"/>
                        <a:gd name="T4" fmla="*/ 495 w 1380"/>
                        <a:gd name="T5" fmla="*/ 255 h 420"/>
                        <a:gd name="T6" fmla="*/ 848 w 1380"/>
                        <a:gd name="T7" fmla="*/ 367 h 420"/>
                        <a:gd name="T8" fmla="*/ 1080 w 1380"/>
                        <a:gd name="T9" fmla="*/ 405 h 420"/>
                        <a:gd name="T10" fmla="*/ 1380 w 1380"/>
                        <a:gd name="T11" fmla="*/ 420 h 4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0"/>
                        <a:gd name="T19" fmla="*/ 0 h 420"/>
                        <a:gd name="T20" fmla="*/ 1380 w 1380"/>
                        <a:gd name="T21" fmla="*/ 420 h 4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0" h="420">
                          <a:moveTo>
                            <a:pt x="0" y="0"/>
                          </a:moveTo>
                          <a:cubicBezTo>
                            <a:pt x="83" y="46"/>
                            <a:pt x="166" y="93"/>
                            <a:pt x="248" y="135"/>
                          </a:cubicBezTo>
                          <a:cubicBezTo>
                            <a:pt x="330" y="177"/>
                            <a:pt x="395" y="216"/>
                            <a:pt x="495" y="255"/>
                          </a:cubicBezTo>
                          <a:cubicBezTo>
                            <a:pt x="595" y="294"/>
                            <a:pt x="751" y="342"/>
                            <a:pt x="848" y="367"/>
                          </a:cubicBezTo>
                          <a:cubicBezTo>
                            <a:pt x="945" y="392"/>
                            <a:pt x="991" y="396"/>
                            <a:pt x="1080" y="405"/>
                          </a:cubicBezTo>
                          <a:cubicBezTo>
                            <a:pt x="1169" y="414"/>
                            <a:pt x="1318" y="417"/>
                            <a:pt x="1380" y="4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41" name="Freeform 31"/>
                    <p:cNvSpPr>
                      <a:spLocks/>
                    </p:cNvSpPr>
                    <p:nvPr/>
                  </p:nvSpPr>
                  <p:spPr bwMode="auto">
                    <a:xfrm flipV="1">
                      <a:off x="3481" y="7087"/>
                      <a:ext cx="1282" cy="472"/>
                    </a:xfrm>
                    <a:custGeom>
                      <a:avLst/>
                      <a:gdLst>
                        <a:gd name="T0" fmla="*/ 0 w 1297"/>
                        <a:gd name="T1" fmla="*/ 407 h 547"/>
                        <a:gd name="T2" fmla="*/ 286 w 1297"/>
                        <a:gd name="T3" fmla="*/ 391 h 547"/>
                        <a:gd name="T4" fmla="*/ 490 w 1297"/>
                        <a:gd name="T5" fmla="*/ 362 h 547"/>
                        <a:gd name="T6" fmla="*/ 666 w 1297"/>
                        <a:gd name="T7" fmla="*/ 307 h 547"/>
                        <a:gd name="T8" fmla="*/ 894 w 1297"/>
                        <a:gd name="T9" fmla="*/ 184 h 547"/>
                        <a:gd name="T10" fmla="*/ 1084 w 1297"/>
                        <a:gd name="T11" fmla="*/ 90 h 547"/>
                        <a:gd name="T12" fmla="*/ 1267 w 1297"/>
                        <a:gd name="T13" fmla="*/ 0 h 5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97"/>
                        <a:gd name="T22" fmla="*/ 0 h 547"/>
                        <a:gd name="T23" fmla="*/ 1297 w 1297"/>
                        <a:gd name="T24" fmla="*/ 547 h 5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97" h="547">
                          <a:moveTo>
                            <a:pt x="0" y="547"/>
                          </a:moveTo>
                          <a:cubicBezTo>
                            <a:pt x="49" y="543"/>
                            <a:pt x="208" y="535"/>
                            <a:pt x="292" y="525"/>
                          </a:cubicBezTo>
                          <a:cubicBezTo>
                            <a:pt x="376" y="515"/>
                            <a:pt x="437" y="506"/>
                            <a:pt x="502" y="487"/>
                          </a:cubicBezTo>
                          <a:cubicBezTo>
                            <a:pt x="567" y="468"/>
                            <a:pt x="613" y="452"/>
                            <a:pt x="682" y="412"/>
                          </a:cubicBezTo>
                          <a:cubicBezTo>
                            <a:pt x="751" y="372"/>
                            <a:pt x="844" y="296"/>
                            <a:pt x="915" y="247"/>
                          </a:cubicBezTo>
                          <a:cubicBezTo>
                            <a:pt x="986" y="198"/>
                            <a:pt x="1046" y="161"/>
                            <a:pt x="1110" y="120"/>
                          </a:cubicBezTo>
                          <a:cubicBezTo>
                            <a:pt x="1174" y="79"/>
                            <a:pt x="1258" y="25"/>
                            <a:pt x="1297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42" name="Freeform 32"/>
                    <p:cNvSpPr>
                      <a:spLocks/>
                    </p:cNvSpPr>
                    <p:nvPr/>
                  </p:nvSpPr>
                  <p:spPr bwMode="auto">
                    <a:xfrm flipV="1">
                      <a:off x="1906" y="7311"/>
                      <a:ext cx="2257" cy="218"/>
                    </a:xfrm>
                    <a:custGeom>
                      <a:avLst/>
                      <a:gdLst>
                        <a:gd name="T0" fmla="*/ 0 w 2257"/>
                        <a:gd name="T1" fmla="*/ 0 h 218"/>
                        <a:gd name="T2" fmla="*/ 487 w 2257"/>
                        <a:gd name="T3" fmla="*/ 127 h 218"/>
                        <a:gd name="T4" fmla="*/ 840 w 2257"/>
                        <a:gd name="T5" fmla="*/ 187 h 218"/>
                        <a:gd name="T6" fmla="*/ 1207 w 2257"/>
                        <a:gd name="T7" fmla="*/ 210 h 218"/>
                        <a:gd name="T8" fmla="*/ 1440 w 2257"/>
                        <a:gd name="T9" fmla="*/ 217 h 218"/>
                        <a:gd name="T10" fmla="*/ 1762 w 2257"/>
                        <a:gd name="T11" fmla="*/ 202 h 218"/>
                        <a:gd name="T12" fmla="*/ 2257 w 2257"/>
                        <a:gd name="T13" fmla="*/ 142 h 2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57"/>
                        <a:gd name="T22" fmla="*/ 0 h 218"/>
                        <a:gd name="T23" fmla="*/ 2257 w 2257"/>
                        <a:gd name="T24" fmla="*/ 218 h 2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57" h="218">
                          <a:moveTo>
                            <a:pt x="0" y="0"/>
                          </a:moveTo>
                          <a:cubicBezTo>
                            <a:pt x="172" y="46"/>
                            <a:pt x="347" y="96"/>
                            <a:pt x="487" y="127"/>
                          </a:cubicBezTo>
                          <a:cubicBezTo>
                            <a:pt x="627" y="158"/>
                            <a:pt x="720" y="173"/>
                            <a:pt x="840" y="187"/>
                          </a:cubicBezTo>
                          <a:cubicBezTo>
                            <a:pt x="960" y="201"/>
                            <a:pt x="1107" y="205"/>
                            <a:pt x="1207" y="210"/>
                          </a:cubicBezTo>
                          <a:cubicBezTo>
                            <a:pt x="1307" y="215"/>
                            <a:pt x="1348" y="218"/>
                            <a:pt x="1440" y="217"/>
                          </a:cubicBezTo>
                          <a:cubicBezTo>
                            <a:pt x="1532" y="216"/>
                            <a:pt x="1626" y="214"/>
                            <a:pt x="1762" y="202"/>
                          </a:cubicBezTo>
                          <a:cubicBezTo>
                            <a:pt x="1898" y="190"/>
                            <a:pt x="2154" y="154"/>
                            <a:pt x="2257" y="14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43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920" y="7553"/>
                      <a:ext cx="2730" cy="53"/>
                    </a:xfrm>
                    <a:custGeom>
                      <a:avLst/>
                      <a:gdLst>
                        <a:gd name="T0" fmla="*/ 0 w 2730"/>
                        <a:gd name="T1" fmla="*/ 7 h 53"/>
                        <a:gd name="T2" fmla="*/ 525 w 2730"/>
                        <a:gd name="T3" fmla="*/ 30 h 53"/>
                        <a:gd name="T4" fmla="*/ 795 w 2730"/>
                        <a:gd name="T5" fmla="*/ 37 h 53"/>
                        <a:gd name="T6" fmla="*/ 1140 w 2730"/>
                        <a:gd name="T7" fmla="*/ 52 h 53"/>
                        <a:gd name="T8" fmla="*/ 1538 w 2730"/>
                        <a:gd name="T9" fmla="*/ 45 h 53"/>
                        <a:gd name="T10" fmla="*/ 2378 w 2730"/>
                        <a:gd name="T11" fmla="*/ 22 h 53"/>
                        <a:gd name="T12" fmla="*/ 2730 w 2730"/>
                        <a:gd name="T13" fmla="*/ 0 h 5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730"/>
                        <a:gd name="T22" fmla="*/ 0 h 53"/>
                        <a:gd name="T23" fmla="*/ 2730 w 2730"/>
                        <a:gd name="T24" fmla="*/ 53 h 5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730" h="53">
                          <a:moveTo>
                            <a:pt x="0" y="7"/>
                          </a:moveTo>
                          <a:cubicBezTo>
                            <a:pt x="196" y="16"/>
                            <a:pt x="393" y="25"/>
                            <a:pt x="525" y="30"/>
                          </a:cubicBezTo>
                          <a:cubicBezTo>
                            <a:pt x="657" y="35"/>
                            <a:pt x="693" y="33"/>
                            <a:pt x="795" y="37"/>
                          </a:cubicBezTo>
                          <a:cubicBezTo>
                            <a:pt x="897" y="41"/>
                            <a:pt x="1016" y="51"/>
                            <a:pt x="1140" y="52"/>
                          </a:cubicBezTo>
                          <a:cubicBezTo>
                            <a:pt x="1264" y="53"/>
                            <a:pt x="1332" y="50"/>
                            <a:pt x="1538" y="45"/>
                          </a:cubicBezTo>
                          <a:cubicBezTo>
                            <a:pt x="1744" y="40"/>
                            <a:pt x="2179" y="29"/>
                            <a:pt x="2378" y="22"/>
                          </a:cubicBezTo>
                          <a:cubicBezTo>
                            <a:pt x="2577" y="15"/>
                            <a:pt x="2653" y="7"/>
                            <a:pt x="273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1632" y="11039"/>
                  <a:ext cx="247" cy="823"/>
                  <a:chOff x="1610" y="7252"/>
                  <a:chExt cx="247" cy="823"/>
                </a:xfrm>
              </p:grpSpPr>
              <p:sp>
                <p:nvSpPr>
                  <p:cNvPr id="19525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37" y="7252"/>
                    <a:ext cx="163" cy="2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6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17" y="7460"/>
                    <a:ext cx="153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7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10" y="7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0" y="7680"/>
                    <a:ext cx="130" cy="1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8" y="7690"/>
                    <a:ext cx="82" cy="3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760" y="7570"/>
                    <a:ext cx="97" cy="104"/>
                    <a:chOff x="9610" y="7170"/>
                    <a:chExt cx="97" cy="104"/>
                  </a:xfrm>
                </p:grpSpPr>
                <p:sp>
                  <p:nvSpPr>
                    <p:cNvPr id="1953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50" y="7170"/>
                      <a:ext cx="57" cy="5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32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10" y="7217"/>
                      <a:ext cx="57" cy="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2" name="Group 43"/>
                <p:cNvGrpSpPr>
                  <a:grpSpLocks/>
                </p:cNvGrpSpPr>
                <p:nvPr/>
              </p:nvGrpSpPr>
              <p:grpSpPr bwMode="auto">
                <a:xfrm>
                  <a:off x="4817" y="10944"/>
                  <a:ext cx="276" cy="965"/>
                  <a:chOff x="4789" y="7119"/>
                  <a:chExt cx="276" cy="965"/>
                </a:xfrm>
              </p:grpSpPr>
              <p:grpSp>
                <p:nvGrpSpPr>
                  <p:cNvPr id="1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4789" y="7523"/>
                    <a:ext cx="97" cy="104"/>
                    <a:chOff x="9610" y="7170"/>
                    <a:chExt cx="97" cy="104"/>
                  </a:xfrm>
                </p:grpSpPr>
                <p:sp>
                  <p:nvSpPr>
                    <p:cNvPr id="19523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50" y="7170"/>
                      <a:ext cx="57" cy="5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2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10" y="7217"/>
                      <a:ext cx="57" cy="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951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8" y="7119"/>
                    <a:ext cx="132" cy="3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1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8" y="7386"/>
                    <a:ext cx="167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0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08" y="7556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1" name="Line 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18" y="7636"/>
                    <a:ext cx="145" cy="1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2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868" y="7646"/>
                    <a:ext cx="105" cy="4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3590" y="7235"/>
              <a:ext cx="1770" cy="3140"/>
              <a:chOff x="3590" y="7235"/>
              <a:chExt cx="1770" cy="3140"/>
            </a:xfrm>
          </p:grpSpPr>
          <p:sp>
            <p:nvSpPr>
              <p:cNvPr id="19464" name="AutoShape 53"/>
              <p:cNvSpPr>
                <a:spLocks noChangeArrowheads="1"/>
              </p:cNvSpPr>
              <p:nvPr/>
            </p:nvSpPr>
            <p:spPr bwMode="auto">
              <a:xfrm>
                <a:off x="3590" y="7235"/>
                <a:ext cx="1770" cy="3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 rot="2270292">
                <a:off x="3752" y="8367"/>
                <a:ext cx="580" cy="960"/>
                <a:chOff x="4160" y="10420"/>
                <a:chExt cx="580" cy="960"/>
              </a:xfrm>
            </p:grpSpPr>
            <p:sp>
              <p:nvSpPr>
                <p:cNvPr id="19508" name="Freeform 55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509" name="Freeform 56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 rot="-2504545">
                <a:off x="4783" y="8473"/>
                <a:ext cx="330" cy="480"/>
                <a:chOff x="4160" y="10420"/>
                <a:chExt cx="580" cy="960"/>
              </a:xfrm>
            </p:grpSpPr>
            <p:sp>
              <p:nvSpPr>
                <p:cNvPr id="19506" name="Freeform 58"/>
                <p:cNvSpPr>
                  <a:spLocks/>
                </p:cNvSpPr>
                <p:nvPr/>
              </p:nvSpPr>
              <p:spPr bwMode="auto">
                <a:xfrm>
                  <a:off x="4160" y="1042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507" name="Freeform 59"/>
                <p:cNvSpPr>
                  <a:spLocks/>
                </p:cNvSpPr>
                <p:nvPr/>
              </p:nvSpPr>
              <p:spPr bwMode="auto">
                <a:xfrm rot="1214639" flipH="1">
                  <a:off x="4430" y="10470"/>
                  <a:ext cx="310" cy="910"/>
                </a:xfrm>
                <a:custGeom>
                  <a:avLst/>
                  <a:gdLst>
                    <a:gd name="T0" fmla="*/ 230 w 310"/>
                    <a:gd name="T1" fmla="*/ 0 h 910"/>
                    <a:gd name="T2" fmla="*/ 210 w 310"/>
                    <a:gd name="T3" fmla="*/ 190 h 910"/>
                    <a:gd name="T4" fmla="*/ 270 w 310"/>
                    <a:gd name="T5" fmla="*/ 320 h 910"/>
                    <a:gd name="T6" fmla="*/ 300 w 310"/>
                    <a:gd name="T7" fmla="*/ 390 h 910"/>
                    <a:gd name="T8" fmla="*/ 210 w 310"/>
                    <a:gd name="T9" fmla="*/ 450 h 910"/>
                    <a:gd name="T10" fmla="*/ 90 w 310"/>
                    <a:gd name="T11" fmla="*/ 590 h 910"/>
                    <a:gd name="T12" fmla="*/ 0 w 310"/>
                    <a:gd name="T13" fmla="*/ 910 h 9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0"/>
                    <a:gd name="T22" fmla="*/ 0 h 910"/>
                    <a:gd name="T23" fmla="*/ 310 w 310"/>
                    <a:gd name="T24" fmla="*/ 910 h 9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0" h="910">
                      <a:moveTo>
                        <a:pt x="230" y="0"/>
                      </a:moveTo>
                      <a:cubicBezTo>
                        <a:pt x="216" y="68"/>
                        <a:pt x="203" y="137"/>
                        <a:pt x="210" y="190"/>
                      </a:cubicBezTo>
                      <a:cubicBezTo>
                        <a:pt x="217" y="243"/>
                        <a:pt x="255" y="287"/>
                        <a:pt x="270" y="320"/>
                      </a:cubicBezTo>
                      <a:cubicBezTo>
                        <a:pt x="285" y="353"/>
                        <a:pt x="310" y="368"/>
                        <a:pt x="300" y="390"/>
                      </a:cubicBezTo>
                      <a:cubicBezTo>
                        <a:pt x="290" y="412"/>
                        <a:pt x="245" y="417"/>
                        <a:pt x="210" y="450"/>
                      </a:cubicBezTo>
                      <a:cubicBezTo>
                        <a:pt x="175" y="483"/>
                        <a:pt x="125" y="513"/>
                        <a:pt x="90" y="590"/>
                      </a:cubicBezTo>
                      <a:cubicBezTo>
                        <a:pt x="55" y="667"/>
                        <a:pt x="27" y="788"/>
                        <a:pt x="0" y="910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 rot="5400000">
                <a:off x="2952" y="7945"/>
                <a:ext cx="2981" cy="1637"/>
                <a:chOff x="1632" y="10135"/>
                <a:chExt cx="3461" cy="2567"/>
              </a:xfrm>
            </p:grpSpPr>
            <p:grpSp>
              <p:nvGrpSpPr>
                <p:cNvPr id="18" name="Group 61"/>
                <p:cNvGrpSpPr>
                  <a:grpSpLocks/>
                </p:cNvGrpSpPr>
                <p:nvPr/>
              </p:nvGrpSpPr>
              <p:grpSpPr bwMode="auto">
                <a:xfrm>
                  <a:off x="1861" y="10135"/>
                  <a:ext cx="3022" cy="2567"/>
                  <a:chOff x="1816" y="6288"/>
                  <a:chExt cx="3022" cy="2567"/>
                </a:xfrm>
              </p:grpSpPr>
              <p:sp>
                <p:nvSpPr>
                  <p:cNvPr id="19487" name="Freeform 62"/>
                  <p:cNvSpPr>
                    <a:spLocks/>
                  </p:cNvSpPr>
                  <p:nvPr/>
                </p:nvSpPr>
                <p:spPr bwMode="auto">
                  <a:xfrm flipV="1">
                    <a:off x="3518" y="7244"/>
                    <a:ext cx="1200" cy="323"/>
                  </a:xfrm>
                  <a:custGeom>
                    <a:avLst/>
                    <a:gdLst>
                      <a:gd name="T0" fmla="*/ 0 w 1200"/>
                      <a:gd name="T1" fmla="*/ 323 h 323"/>
                      <a:gd name="T2" fmla="*/ 405 w 1200"/>
                      <a:gd name="T3" fmla="*/ 300 h 323"/>
                      <a:gd name="T4" fmla="*/ 638 w 1200"/>
                      <a:gd name="T5" fmla="*/ 255 h 323"/>
                      <a:gd name="T6" fmla="*/ 848 w 1200"/>
                      <a:gd name="T7" fmla="*/ 173 h 323"/>
                      <a:gd name="T8" fmla="*/ 1028 w 1200"/>
                      <a:gd name="T9" fmla="*/ 90 h 323"/>
                      <a:gd name="T10" fmla="*/ 1155 w 1200"/>
                      <a:gd name="T11" fmla="*/ 30 h 323"/>
                      <a:gd name="T12" fmla="*/ 1200 w 1200"/>
                      <a:gd name="T13" fmla="*/ 0 h 3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0"/>
                      <a:gd name="T22" fmla="*/ 0 h 323"/>
                      <a:gd name="T23" fmla="*/ 1200 w 1200"/>
                      <a:gd name="T24" fmla="*/ 323 h 3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0" h="323">
                        <a:moveTo>
                          <a:pt x="0" y="323"/>
                        </a:moveTo>
                        <a:cubicBezTo>
                          <a:pt x="67" y="319"/>
                          <a:pt x="299" y="311"/>
                          <a:pt x="405" y="300"/>
                        </a:cubicBezTo>
                        <a:cubicBezTo>
                          <a:pt x="511" y="289"/>
                          <a:pt x="564" y="276"/>
                          <a:pt x="638" y="255"/>
                        </a:cubicBezTo>
                        <a:cubicBezTo>
                          <a:pt x="712" y="234"/>
                          <a:pt x="783" y="200"/>
                          <a:pt x="848" y="173"/>
                        </a:cubicBezTo>
                        <a:cubicBezTo>
                          <a:pt x="913" y="146"/>
                          <a:pt x="977" y="114"/>
                          <a:pt x="1028" y="90"/>
                        </a:cubicBezTo>
                        <a:cubicBezTo>
                          <a:pt x="1079" y="66"/>
                          <a:pt x="1126" y="45"/>
                          <a:pt x="1155" y="30"/>
                        </a:cubicBezTo>
                        <a:cubicBezTo>
                          <a:pt x="1184" y="15"/>
                          <a:pt x="1191" y="6"/>
                          <a:pt x="120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816" y="6288"/>
                    <a:ext cx="3022" cy="2567"/>
                    <a:chOff x="1816" y="6280"/>
                    <a:chExt cx="3022" cy="2567"/>
                  </a:xfrm>
                </p:grpSpPr>
                <p:grpSp>
                  <p:nvGrpSpPr>
                    <p:cNvPr id="20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3" y="7555"/>
                      <a:ext cx="3015" cy="1292"/>
                      <a:chOff x="1823" y="7555"/>
                      <a:chExt cx="3015" cy="1292"/>
                    </a:xfrm>
                  </p:grpSpPr>
                  <p:sp>
                    <p:nvSpPr>
                      <p:cNvPr id="19498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4" y="7658"/>
                        <a:ext cx="2921" cy="829"/>
                      </a:xfrm>
                      <a:custGeom>
                        <a:avLst/>
                        <a:gdLst>
                          <a:gd name="T0" fmla="*/ 11 w 2921"/>
                          <a:gd name="T1" fmla="*/ 0 h 829"/>
                          <a:gd name="T2" fmla="*/ 64 w 2921"/>
                          <a:gd name="T3" fmla="*/ 90 h 829"/>
                          <a:gd name="T4" fmla="*/ 394 w 2921"/>
                          <a:gd name="T5" fmla="*/ 397 h 829"/>
                          <a:gd name="T6" fmla="*/ 731 w 2921"/>
                          <a:gd name="T7" fmla="*/ 615 h 829"/>
                          <a:gd name="T8" fmla="*/ 1159 w 2921"/>
                          <a:gd name="T9" fmla="*/ 780 h 829"/>
                          <a:gd name="T10" fmla="*/ 1691 w 2921"/>
                          <a:gd name="T11" fmla="*/ 817 h 829"/>
                          <a:gd name="T12" fmla="*/ 2111 w 2921"/>
                          <a:gd name="T13" fmla="*/ 705 h 829"/>
                          <a:gd name="T14" fmla="*/ 2456 w 2921"/>
                          <a:gd name="T15" fmla="*/ 457 h 829"/>
                          <a:gd name="T16" fmla="*/ 2396 w 2921"/>
                          <a:gd name="T17" fmla="*/ 525 h 829"/>
                          <a:gd name="T18" fmla="*/ 2621 w 2921"/>
                          <a:gd name="T19" fmla="*/ 330 h 829"/>
                          <a:gd name="T20" fmla="*/ 2839 w 2921"/>
                          <a:gd name="T21" fmla="*/ 112 h 829"/>
                          <a:gd name="T22" fmla="*/ 2831 w 2921"/>
                          <a:gd name="T23" fmla="*/ 112 h 829"/>
                          <a:gd name="T24" fmla="*/ 2921 w 2921"/>
                          <a:gd name="T25" fmla="*/ 7 h 82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2921"/>
                          <a:gd name="T40" fmla="*/ 0 h 829"/>
                          <a:gd name="T41" fmla="*/ 2921 w 2921"/>
                          <a:gd name="T42" fmla="*/ 829 h 82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2921" h="829">
                            <a:moveTo>
                              <a:pt x="11" y="0"/>
                            </a:moveTo>
                            <a:cubicBezTo>
                              <a:pt x="20" y="15"/>
                              <a:pt x="0" y="24"/>
                              <a:pt x="64" y="90"/>
                            </a:cubicBezTo>
                            <a:cubicBezTo>
                              <a:pt x="128" y="156"/>
                              <a:pt x="283" y="309"/>
                              <a:pt x="394" y="397"/>
                            </a:cubicBezTo>
                            <a:cubicBezTo>
                              <a:pt x="505" y="485"/>
                              <a:pt x="604" y="551"/>
                              <a:pt x="731" y="615"/>
                            </a:cubicBezTo>
                            <a:cubicBezTo>
                              <a:pt x="858" y="679"/>
                              <a:pt x="999" y="746"/>
                              <a:pt x="1159" y="780"/>
                            </a:cubicBezTo>
                            <a:cubicBezTo>
                              <a:pt x="1319" y="814"/>
                              <a:pt x="1532" y="829"/>
                              <a:pt x="1691" y="817"/>
                            </a:cubicBezTo>
                            <a:cubicBezTo>
                              <a:pt x="1850" y="805"/>
                              <a:pt x="1984" y="765"/>
                              <a:pt x="2111" y="705"/>
                            </a:cubicBezTo>
                            <a:cubicBezTo>
                              <a:pt x="2238" y="645"/>
                              <a:pt x="2409" y="487"/>
                              <a:pt x="2456" y="457"/>
                            </a:cubicBezTo>
                            <a:cubicBezTo>
                              <a:pt x="2503" y="427"/>
                              <a:pt x="2368" y="546"/>
                              <a:pt x="2396" y="525"/>
                            </a:cubicBezTo>
                            <a:cubicBezTo>
                              <a:pt x="2424" y="504"/>
                              <a:pt x="2547" y="399"/>
                              <a:pt x="2621" y="330"/>
                            </a:cubicBezTo>
                            <a:cubicBezTo>
                              <a:pt x="2695" y="261"/>
                              <a:pt x="2804" y="148"/>
                              <a:pt x="2839" y="112"/>
                            </a:cubicBezTo>
                            <a:cubicBezTo>
                              <a:pt x="2874" y="76"/>
                              <a:pt x="2817" y="129"/>
                              <a:pt x="2831" y="112"/>
                            </a:cubicBezTo>
                            <a:cubicBezTo>
                              <a:pt x="2845" y="95"/>
                              <a:pt x="2902" y="29"/>
                              <a:pt x="2921" y="7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99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5" y="7555"/>
                        <a:ext cx="2903" cy="760"/>
                      </a:xfrm>
                      <a:custGeom>
                        <a:avLst/>
                        <a:gdLst>
                          <a:gd name="T0" fmla="*/ 0 w 2903"/>
                          <a:gd name="T1" fmla="*/ 90 h 760"/>
                          <a:gd name="T2" fmla="*/ 98 w 2903"/>
                          <a:gd name="T3" fmla="*/ 180 h 760"/>
                          <a:gd name="T4" fmla="*/ 428 w 2903"/>
                          <a:gd name="T5" fmla="*/ 443 h 760"/>
                          <a:gd name="T6" fmla="*/ 750 w 2903"/>
                          <a:gd name="T7" fmla="*/ 615 h 760"/>
                          <a:gd name="T8" fmla="*/ 1193 w 2903"/>
                          <a:gd name="T9" fmla="*/ 743 h 760"/>
                          <a:gd name="T10" fmla="*/ 1710 w 2903"/>
                          <a:gd name="T11" fmla="*/ 720 h 760"/>
                          <a:gd name="T12" fmla="*/ 2115 w 2903"/>
                          <a:gd name="T13" fmla="*/ 630 h 760"/>
                          <a:gd name="T14" fmla="*/ 2438 w 2903"/>
                          <a:gd name="T15" fmla="*/ 458 h 760"/>
                          <a:gd name="T16" fmla="*/ 2445 w 2903"/>
                          <a:gd name="T17" fmla="*/ 443 h 760"/>
                          <a:gd name="T18" fmla="*/ 2603 w 2903"/>
                          <a:gd name="T19" fmla="*/ 315 h 760"/>
                          <a:gd name="T20" fmla="*/ 2745 w 2903"/>
                          <a:gd name="T21" fmla="*/ 188 h 760"/>
                          <a:gd name="T22" fmla="*/ 2903 w 2903"/>
                          <a:gd name="T23" fmla="*/ 0 h 76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903"/>
                          <a:gd name="T37" fmla="*/ 0 h 760"/>
                          <a:gd name="T38" fmla="*/ 2903 w 2903"/>
                          <a:gd name="T39" fmla="*/ 760 h 76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903" h="760">
                            <a:moveTo>
                              <a:pt x="0" y="90"/>
                            </a:moveTo>
                            <a:cubicBezTo>
                              <a:pt x="16" y="105"/>
                              <a:pt x="27" y="121"/>
                              <a:pt x="98" y="180"/>
                            </a:cubicBezTo>
                            <a:cubicBezTo>
                              <a:pt x="169" y="239"/>
                              <a:pt x="320" y="371"/>
                              <a:pt x="428" y="443"/>
                            </a:cubicBezTo>
                            <a:cubicBezTo>
                              <a:pt x="536" y="515"/>
                              <a:pt x="623" y="565"/>
                              <a:pt x="750" y="615"/>
                            </a:cubicBezTo>
                            <a:cubicBezTo>
                              <a:pt x="877" y="665"/>
                              <a:pt x="1033" y="726"/>
                              <a:pt x="1193" y="743"/>
                            </a:cubicBezTo>
                            <a:cubicBezTo>
                              <a:pt x="1353" y="760"/>
                              <a:pt x="1556" y="739"/>
                              <a:pt x="1710" y="720"/>
                            </a:cubicBezTo>
                            <a:cubicBezTo>
                              <a:pt x="1864" y="701"/>
                              <a:pt x="1994" y="674"/>
                              <a:pt x="2115" y="630"/>
                            </a:cubicBezTo>
                            <a:cubicBezTo>
                              <a:pt x="2236" y="586"/>
                              <a:pt x="2383" y="489"/>
                              <a:pt x="2438" y="458"/>
                            </a:cubicBezTo>
                            <a:cubicBezTo>
                              <a:pt x="2493" y="427"/>
                              <a:pt x="2418" y="467"/>
                              <a:pt x="2445" y="443"/>
                            </a:cubicBezTo>
                            <a:cubicBezTo>
                              <a:pt x="2472" y="419"/>
                              <a:pt x="2553" y="357"/>
                              <a:pt x="2603" y="315"/>
                            </a:cubicBezTo>
                            <a:cubicBezTo>
                              <a:pt x="2653" y="273"/>
                              <a:pt x="2695" y="240"/>
                              <a:pt x="2745" y="188"/>
                            </a:cubicBezTo>
                            <a:cubicBezTo>
                              <a:pt x="2795" y="136"/>
                              <a:pt x="2870" y="39"/>
                              <a:pt x="2903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00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98" y="7800"/>
                        <a:ext cx="2864" cy="812"/>
                      </a:xfrm>
                      <a:custGeom>
                        <a:avLst/>
                        <a:gdLst>
                          <a:gd name="T0" fmla="*/ 0 w 2864"/>
                          <a:gd name="T1" fmla="*/ 0 h 812"/>
                          <a:gd name="T2" fmla="*/ 69 w 2864"/>
                          <a:gd name="T3" fmla="*/ 115 h 812"/>
                          <a:gd name="T4" fmla="*/ 397 w 2864"/>
                          <a:gd name="T5" fmla="*/ 435 h 812"/>
                          <a:gd name="T6" fmla="*/ 735 w 2864"/>
                          <a:gd name="T7" fmla="*/ 653 h 812"/>
                          <a:gd name="T8" fmla="*/ 1129 w 2864"/>
                          <a:gd name="T9" fmla="*/ 785 h 812"/>
                          <a:gd name="T10" fmla="*/ 1679 w 2864"/>
                          <a:gd name="T11" fmla="*/ 795 h 812"/>
                          <a:gd name="T12" fmla="*/ 2089 w 2864"/>
                          <a:gd name="T13" fmla="*/ 685 h 812"/>
                          <a:gd name="T14" fmla="*/ 2422 w 2864"/>
                          <a:gd name="T15" fmla="*/ 473 h 812"/>
                          <a:gd name="T16" fmla="*/ 2399 w 2864"/>
                          <a:gd name="T17" fmla="*/ 495 h 812"/>
                          <a:gd name="T18" fmla="*/ 2587 w 2864"/>
                          <a:gd name="T19" fmla="*/ 330 h 812"/>
                          <a:gd name="T20" fmla="*/ 2759 w 2864"/>
                          <a:gd name="T21" fmla="*/ 150 h 812"/>
                          <a:gd name="T22" fmla="*/ 2864 w 2864"/>
                          <a:gd name="T23" fmla="*/ 0 h 812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864"/>
                          <a:gd name="T37" fmla="*/ 0 h 812"/>
                          <a:gd name="T38" fmla="*/ 2864 w 2864"/>
                          <a:gd name="T39" fmla="*/ 812 h 812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864" h="812">
                            <a:moveTo>
                              <a:pt x="0" y="0"/>
                            </a:moveTo>
                            <a:cubicBezTo>
                              <a:pt x="13" y="19"/>
                              <a:pt x="3" y="43"/>
                              <a:pt x="69" y="115"/>
                            </a:cubicBezTo>
                            <a:cubicBezTo>
                              <a:pt x="135" y="187"/>
                              <a:pt x="286" y="345"/>
                              <a:pt x="397" y="435"/>
                            </a:cubicBezTo>
                            <a:cubicBezTo>
                              <a:pt x="508" y="525"/>
                              <a:pt x="613" y="595"/>
                              <a:pt x="735" y="653"/>
                            </a:cubicBezTo>
                            <a:cubicBezTo>
                              <a:pt x="857" y="711"/>
                              <a:pt x="972" y="761"/>
                              <a:pt x="1129" y="785"/>
                            </a:cubicBezTo>
                            <a:cubicBezTo>
                              <a:pt x="1286" y="809"/>
                              <a:pt x="1519" y="812"/>
                              <a:pt x="1679" y="795"/>
                            </a:cubicBezTo>
                            <a:cubicBezTo>
                              <a:pt x="1839" y="778"/>
                              <a:pt x="1965" y="739"/>
                              <a:pt x="2089" y="685"/>
                            </a:cubicBezTo>
                            <a:cubicBezTo>
                              <a:pt x="2213" y="631"/>
                              <a:pt x="2370" y="505"/>
                              <a:pt x="2422" y="473"/>
                            </a:cubicBezTo>
                            <a:cubicBezTo>
                              <a:pt x="2474" y="441"/>
                              <a:pt x="2372" y="519"/>
                              <a:pt x="2399" y="495"/>
                            </a:cubicBezTo>
                            <a:cubicBezTo>
                              <a:pt x="2426" y="471"/>
                              <a:pt x="2527" y="387"/>
                              <a:pt x="2587" y="330"/>
                            </a:cubicBezTo>
                            <a:cubicBezTo>
                              <a:pt x="2647" y="273"/>
                              <a:pt x="2713" y="205"/>
                              <a:pt x="2759" y="150"/>
                            </a:cubicBezTo>
                            <a:cubicBezTo>
                              <a:pt x="2805" y="95"/>
                              <a:pt x="2842" y="31"/>
                              <a:pt x="2864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01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3" y="7680"/>
                        <a:ext cx="3015" cy="1167"/>
                      </a:xfrm>
                      <a:custGeom>
                        <a:avLst/>
                        <a:gdLst>
                          <a:gd name="T0" fmla="*/ 0 w 3015"/>
                          <a:gd name="T1" fmla="*/ 75 h 1167"/>
                          <a:gd name="T2" fmla="*/ 172 w 3015"/>
                          <a:gd name="T3" fmla="*/ 390 h 1167"/>
                          <a:gd name="T4" fmla="*/ 527 w 3015"/>
                          <a:gd name="T5" fmla="*/ 757 h 1167"/>
                          <a:gd name="T6" fmla="*/ 855 w 3015"/>
                          <a:gd name="T7" fmla="*/ 982 h 1167"/>
                          <a:gd name="T8" fmla="*/ 1237 w 3015"/>
                          <a:gd name="T9" fmla="*/ 1118 h 1167"/>
                          <a:gd name="T10" fmla="*/ 1560 w 3015"/>
                          <a:gd name="T11" fmla="*/ 1155 h 1167"/>
                          <a:gd name="T12" fmla="*/ 1777 w 3015"/>
                          <a:gd name="T13" fmla="*/ 1147 h 1167"/>
                          <a:gd name="T14" fmla="*/ 2187 w 3015"/>
                          <a:gd name="T15" fmla="*/ 1037 h 1167"/>
                          <a:gd name="T16" fmla="*/ 2497 w 3015"/>
                          <a:gd name="T17" fmla="*/ 833 h 1167"/>
                          <a:gd name="T18" fmla="*/ 2497 w 3015"/>
                          <a:gd name="T19" fmla="*/ 847 h 1167"/>
                          <a:gd name="T20" fmla="*/ 2677 w 3015"/>
                          <a:gd name="T21" fmla="*/ 630 h 1167"/>
                          <a:gd name="T22" fmla="*/ 2835 w 3015"/>
                          <a:gd name="T23" fmla="*/ 383 h 1167"/>
                          <a:gd name="T24" fmla="*/ 3015 w 3015"/>
                          <a:gd name="T25" fmla="*/ 0 h 116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3015"/>
                          <a:gd name="T40" fmla="*/ 0 h 1167"/>
                          <a:gd name="T41" fmla="*/ 3015 w 3015"/>
                          <a:gd name="T42" fmla="*/ 1167 h 116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3015" h="1167">
                            <a:moveTo>
                              <a:pt x="0" y="75"/>
                            </a:moveTo>
                            <a:cubicBezTo>
                              <a:pt x="29" y="127"/>
                              <a:pt x="84" y="276"/>
                              <a:pt x="172" y="390"/>
                            </a:cubicBezTo>
                            <a:cubicBezTo>
                              <a:pt x="260" y="504"/>
                              <a:pt x="413" y="658"/>
                              <a:pt x="527" y="757"/>
                            </a:cubicBezTo>
                            <a:cubicBezTo>
                              <a:pt x="641" y="856"/>
                              <a:pt x="737" y="922"/>
                              <a:pt x="855" y="982"/>
                            </a:cubicBezTo>
                            <a:cubicBezTo>
                              <a:pt x="973" y="1042"/>
                              <a:pt x="1120" y="1089"/>
                              <a:pt x="1237" y="1118"/>
                            </a:cubicBezTo>
                            <a:cubicBezTo>
                              <a:pt x="1354" y="1147"/>
                              <a:pt x="1470" y="1150"/>
                              <a:pt x="1560" y="1155"/>
                            </a:cubicBezTo>
                            <a:cubicBezTo>
                              <a:pt x="1650" y="1160"/>
                              <a:pt x="1673" y="1167"/>
                              <a:pt x="1777" y="1147"/>
                            </a:cubicBezTo>
                            <a:cubicBezTo>
                              <a:pt x="1881" y="1127"/>
                              <a:pt x="2067" y="1089"/>
                              <a:pt x="2187" y="1037"/>
                            </a:cubicBezTo>
                            <a:cubicBezTo>
                              <a:pt x="2307" y="985"/>
                              <a:pt x="2445" y="865"/>
                              <a:pt x="2497" y="833"/>
                            </a:cubicBezTo>
                            <a:cubicBezTo>
                              <a:pt x="2549" y="801"/>
                              <a:pt x="2467" y="881"/>
                              <a:pt x="2497" y="847"/>
                            </a:cubicBezTo>
                            <a:cubicBezTo>
                              <a:pt x="2527" y="813"/>
                              <a:pt x="2621" y="707"/>
                              <a:pt x="2677" y="630"/>
                            </a:cubicBezTo>
                            <a:cubicBezTo>
                              <a:pt x="2733" y="553"/>
                              <a:pt x="2779" y="488"/>
                              <a:pt x="2835" y="383"/>
                            </a:cubicBezTo>
                            <a:cubicBezTo>
                              <a:pt x="2891" y="278"/>
                              <a:pt x="2978" y="80"/>
                              <a:pt x="3015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02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05" y="7643"/>
                        <a:ext cx="1380" cy="420"/>
                      </a:xfrm>
                      <a:custGeom>
                        <a:avLst/>
                        <a:gdLst>
                          <a:gd name="T0" fmla="*/ 0 w 1380"/>
                          <a:gd name="T1" fmla="*/ 0 h 420"/>
                          <a:gd name="T2" fmla="*/ 248 w 1380"/>
                          <a:gd name="T3" fmla="*/ 135 h 420"/>
                          <a:gd name="T4" fmla="*/ 495 w 1380"/>
                          <a:gd name="T5" fmla="*/ 255 h 420"/>
                          <a:gd name="T6" fmla="*/ 848 w 1380"/>
                          <a:gd name="T7" fmla="*/ 367 h 420"/>
                          <a:gd name="T8" fmla="*/ 1080 w 1380"/>
                          <a:gd name="T9" fmla="*/ 405 h 420"/>
                          <a:gd name="T10" fmla="*/ 1380 w 1380"/>
                          <a:gd name="T11" fmla="*/ 420 h 4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380"/>
                          <a:gd name="T19" fmla="*/ 0 h 420"/>
                          <a:gd name="T20" fmla="*/ 1380 w 1380"/>
                          <a:gd name="T21" fmla="*/ 420 h 4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380" h="420">
                            <a:moveTo>
                              <a:pt x="0" y="0"/>
                            </a:moveTo>
                            <a:cubicBezTo>
                              <a:pt x="83" y="46"/>
                              <a:pt x="166" y="93"/>
                              <a:pt x="248" y="135"/>
                            </a:cubicBezTo>
                            <a:cubicBezTo>
                              <a:pt x="330" y="177"/>
                              <a:pt x="395" y="216"/>
                              <a:pt x="495" y="255"/>
                            </a:cubicBezTo>
                            <a:cubicBezTo>
                              <a:pt x="595" y="294"/>
                              <a:pt x="751" y="342"/>
                              <a:pt x="848" y="367"/>
                            </a:cubicBezTo>
                            <a:cubicBezTo>
                              <a:pt x="945" y="392"/>
                              <a:pt x="991" y="396"/>
                              <a:pt x="1080" y="405"/>
                            </a:cubicBezTo>
                            <a:cubicBezTo>
                              <a:pt x="1169" y="414"/>
                              <a:pt x="1318" y="417"/>
                              <a:pt x="1380" y="42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03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3" y="7568"/>
                        <a:ext cx="1297" cy="547"/>
                      </a:xfrm>
                      <a:custGeom>
                        <a:avLst/>
                        <a:gdLst>
                          <a:gd name="T0" fmla="*/ 0 w 1297"/>
                          <a:gd name="T1" fmla="*/ 547 h 547"/>
                          <a:gd name="T2" fmla="*/ 292 w 1297"/>
                          <a:gd name="T3" fmla="*/ 525 h 547"/>
                          <a:gd name="T4" fmla="*/ 502 w 1297"/>
                          <a:gd name="T5" fmla="*/ 487 h 547"/>
                          <a:gd name="T6" fmla="*/ 682 w 1297"/>
                          <a:gd name="T7" fmla="*/ 412 h 547"/>
                          <a:gd name="T8" fmla="*/ 915 w 1297"/>
                          <a:gd name="T9" fmla="*/ 247 h 547"/>
                          <a:gd name="T10" fmla="*/ 1110 w 1297"/>
                          <a:gd name="T11" fmla="*/ 120 h 547"/>
                          <a:gd name="T12" fmla="*/ 1297 w 1297"/>
                          <a:gd name="T13" fmla="*/ 0 h 54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297"/>
                          <a:gd name="T22" fmla="*/ 0 h 547"/>
                          <a:gd name="T23" fmla="*/ 1297 w 1297"/>
                          <a:gd name="T24" fmla="*/ 547 h 54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297" h="547">
                            <a:moveTo>
                              <a:pt x="0" y="547"/>
                            </a:moveTo>
                            <a:cubicBezTo>
                              <a:pt x="49" y="543"/>
                              <a:pt x="208" y="535"/>
                              <a:pt x="292" y="525"/>
                            </a:cubicBezTo>
                            <a:cubicBezTo>
                              <a:pt x="376" y="515"/>
                              <a:pt x="437" y="506"/>
                              <a:pt x="502" y="487"/>
                            </a:cubicBezTo>
                            <a:cubicBezTo>
                              <a:pt x="567" y="468"/>
                              <a:pt x="613" y="452"/>
                              <a:pt x="682" y="412"/>
                            </a:cubicBezTo>
                            <a:cubicBezTo>
                              <a:pt x="751" y="372"/>
                              <a:pt x="844" y="296"/>
                              <a:pt x="915" y="247"/>
                            </a:cubicBezTo>
                            <a:cubicBezTo>
                              <a:pt x="986" y="198"/>
                              <a:pt x="1046" y="161"/>
                              <a:pt x="1110" y="120"/>
                            </a:cubicBezTo>
                            <a:cubicBezTo>
                              <a:pt x="1174" y="79"/>
                              <a:pt x="1258" y="25"/>
                              <a:pt x="1297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04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3" y="7598"/>
                        <a:ext cx="2257" cy="218"/>
                      </a:xfrm>
                      <a:custGeom>
                        <a:avLst/>
                        <a:gdLst>
                          <a:gd name="T0" fmla="*/ 0 w 2257"/>
                          <a:gd name="T1" fmla="*/ 0 h 218"/>
                          <a:gd name="T2" fmla="*/ 487 w 2257"/>
                          <a:gd name="T3" fmla="*/ 127 h 218"/>
                          <a:gd name="T4" fmla="*/ 840 w 2257"/>
                          <a:gd name="T5" fmla="*/ 187 h 218"/>
                          <a:gd name="T6" fmla="*/ 1207 w 2257"/>
                          <a:gd name="T7" fmla="*/ 210 h 218"/>
                          <a:gd name="T8" fmla="*/ 1440 w 2257"/>
                          <a:gd name="T9" fmla="*/ 217 h 218"/>
                          <a:gd name="T10" fmla="*/ 1762 w 2257"/>
                          <a:gd name="T11" fmla="*/ 202 h 218"/>
                          <a:gd name="T12" fmla="*/ 2257 w 2257"/>
                          <a:gd name="T13" fmla="*/ 142 h 2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257"/>
                          <a:gd name="T22" fmla="*/ 0 h 218"/>
                          <a:gd name="T23" fmla="*/ 2257 w 2257"/>
                          <a:gd name="T24" fmla="*/ 218 h 21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257" h="218">
                            <a:moveTo>
                              <a:pt x="0" y="0"/>
                            </a:moveTo>
                            <a:cubicBezTo>
                              <a:pt x="172" y="46"/>
                              <a:pt x="347" y="96"/>
                              <a:pt x="487" y="127"/>
                            </a:cubicBezTo>
                            <a:cubicBezTo>
                              <a:pt x="627" y="158"/>
                              <a:pt x="720" y="173"/>
                              <a:pt x="840" y="187"/>
                            </a:cubicBezTo>
                            <a:cubicBezTo>
                              <a:pt x="960" y="201"/>
                              <a:pt x="1107" y="205"/>
                              <a:pt x="1207" y="210"/>
                            </a:cubicBezTo>
                            <a:cubicBezTo>
                              <a:pt x="1307" y="215"/>
                              <a:pt x="1348" y="218"/>
                              <a:pt x="1440" y="217"/>
                            </a:cubicBezTo>
                            <a:cubicBezTo>
                              <a:pt x="1532" y="216"/>
                              <a:pt x="1626" y="214"/>
                              <a:pt x="1762" y="202"/>
                            </a:cubicBezTo>
                            <a:cubicBezTo>
                              <a:pt x="1898" y="190"/>
                              <a:pt x="2154" y="154"/>
                              <a:pt x="2257" y="14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505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5" y="7560"/>
                        <a:ext cx="1200" cy="323"/>
                      </a:xfrm>
                      <a:custGeom>
                        <a:avLst/>
                        <a:gdLst>
                          <a:gd name="T0" fmla="*/ 0 w 1200"/>
                          <a:gd name="T1" fmla="*/ 323 h 323"/>
                          <a:gd name="T2" fmla="*/ 405 w 1200"/>
                          <a:gd name="T3" fmla="*/ 300 h 323"/>
                          <a:gd name="T4" fmla="*/ 638 w 1200"/>
                          <a:gd name="T5" fmla="*/ 255 h 323"/>
                          <a:gd name="T6" fmla="*/ 848 w 1200"/>
                          <a:gd name="T7" fmla="*/ 173 h 323"/>
                          <a:gd name="T8" fmla="*/ 1028 w 1200"/>
                          <a:gd name="T9" fmla="*/ 90 h 323"/>
                          <a:gd name="T10" fmla="*/ 1155 w 1200"/>
                          <a:gd name="T11" fmla="*/ 30 h 323"/>
                          <a:gd name="T12" fmla="*/ 1200 w 1200"/>
                          <a:gd name="T13" fmla="*/ 0 h 32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200"/>
                          <a:gd name="T22" fmla="*/ 0 h 323"/>
                          <a:gd name="T23" fmla="*/ 1200 w 1200"/>
                          <a:gd name="T24" fmla="*/ 323 h 32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200" h="323">
                            <a:moveTo>
                              <a:pt x="0" y="323"/>
                            </a:moveTo>
                            <a:cubicBezTo>
                              <a:pt x="67" y="319"/>
                              <a:pt x="299" y="311"/>
                              <a:pt x="405" y="300"/>
                            </a:cubicBezTo>
                            <a:cubicBezTo>
                              <a:pt x="511" y="289"/>
                              <a:pt x="564" y="276"/>
                              <a:pt x="638" y="255"/>
                            </a:cubicBezTo>
                            <a:cubicBezTo>
                              <a:pt x="712" y="234"/>
                              <a:pt x="783" y="200"/>
                              <a:pt x="848" y="173"/>
                            </a:cubicBezTo>
                            <a:cubicBezTo>
                              <a:pt x="913" y="146"/>
                              <a:pt x="977" y="114"/>
                              <a:pt x="1028" y="90"/>
                            </a:cubicBezTo>
                            <a:cubicBezTo>
                              <a:pt x="1079" y="66"/>
                              <a:pt x="1126" y="45"/>
                              <a:pt x="1155" y="30"/>
                            </a:cubicBezTo>
                            <a:cubicBezTo>
                              <a:pt x="1184" y="15"/>
                              <a:pt x="1191" y="6"/>
                              <a:pt x="1200" y="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9490" name="Freeform 73"/>
                    <p:cNvSpPr>
                      <a:spLocks/>
                    </p:cNvSpPr>
                    <p:nvPr/>
                  </p:nvSpPr>
                  <p:spPr bwMode="auto">
                    <a:xfrm flipV="1">
                      <a:off x="1857" y="6640"/>
                      <a:ext cx="2921" cy="829"/>
                    </a:xfrm>
                    <a:custGeom>
                      <a:avLst/>
                      <a:gdLst>
                        <a:gd name="T0" fmla="*/ 11 w 2921"/>
                        <a:gd name="T1" fmla="*/ 0 h 829"/>
                        <a:gd name="T2" fmla="*/ 64 w 2921"/>
                        <a:gd name="T3" fmla="*/ 90 h 829"/>
                        <a:gd name="T4" fmla="*/ 394 w 2921"/>
                        <a:gd name="T5" fmla="*/ 397 h 829"/>
                        <a:gd name="T6" fmla="*/ 731 w 2921"/>
                        <a:gd name="T7" fmla="*/ 615 h 829"/>
                        <a:gd name="T8" fmla="*/ 1159 w 2921"/>
                        <a:gd name="T9" fmla="*/ 780 h 829"/>
                        <a:gd name="T10" fmla="*/ 1691 w 2921"/>
                        <a:gd name="T11" fmla="*/ 817 h 829"/>
                        <a:gd name="T12" fmla="*/ 2111 w 2921"/>
                        <a:gd name="T13" fmla="*/ 705 h 829"/>
                        <a:gd name="T14" fmla="*/ 2456 w 2921"/>
                        <a:gd name="T15" fmla="*/ 457 h 829"/>
                        <a:gd name="T16" fmla="*/ 2396 w 2921"/>
                        <a:gd name="T17" fmla="*/ 525 h 829"/>
                        <a:gd name="T18" fmla="*/ 2621 w 2921"/>
                        <a:gd name="T19" fmla="*/ 330 h 829"/>
                        <a:gd name="T20" fmla="*/ 2839 w 2921"/>
                        <a:gd name="T21" fmla="*/ 112 h 829"/>
                        <a:gd name="T22" fmla="*/ 2831 w 2921"/>
                        <a:gd name="T23" fmla="*/ 112 h 829"/>
                        <a:gd name="T24" fmla="*/ 2921 w 2921"/>
                        <a:gd name="T25" fmla="*/ 7 h 8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921"/>
                        <a:gd name="T40" fmla="*/ 0 h 829"/>
                        <a:gd name="T41" fmla="*/ 2921 w 2921"/>
                        <a:gd name="T42" fmla="*/ 829 h 8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921" h="829">
                          <a:moveTo>
                            <a:pt x="11" y="0"/>
                          </a:moveTo>
                          <a:cubicBezTo>
                            <a:pt x="20" y="15"/>
                            <a:pt x="0" y="24"/>
                            <a:pt x="64" y="90"/>
                          </a:cubicBezTo>
                          <a:cubicBezTo>
                            <a:pt x="128" y="156"/>
                            <a:pt x="283" y="309"/>
                            <a:pt x="394" y="397"/>
                          </a:cubicBezTo>
                          <a:cubicBezTo>
                            <a:pt x="505" y="485"/>
                            <a:pt x="604" y="551"/>
                            <a:pt x="731" y="615"/>
                          </a:cubicBezTo>
                          <a:cubicBezTo>
                            <a:pt x="858" y="679"/>
                            <a:pt x="999" y="746"/>
                            <a:pt x="1159" y="780"/>
                          </a:cubicBezTo>
                          <a:cubicBezTo>
                            <a:pt x="1319" y="814"/>
                            <a:pt x="1532" y="829"/>
                            <a:pt x="1691" y="817"/>
                          </a:cubicBezTo>
                          <a:cubicBezTo>
                            <a:pt x="1850" y="805"/>
                            <a:pt x="1984" y="765"/>
                            <a:pt x="2111" y="705"/>
                          </a:cubicBezTo>
                          <a:cubicBezTo>
                            <a:pt x="2238" y="645"/>
                            <a:pt x="2409" y="487"/>
                            <a:pt x="2456" y="457"/>
                          </a:cubicBezTo>
                          <a:cubicBezTo>
                            <a:pt x="2503" y="427"/>
                            <a:pt x="2368" y="546"/>
                            <a:pt x="2396" y="525"/>
                          </a:cubicBezTo>
                          <a:cubicBezTo>
                            <a:pt x="2424" y="504"/>
                            <a:pt x="2547" y="399"/>
                            <a:pt x="2621" y="330"/>
                          </a:cubicBezTo>
                          <a:cubicBezTo>
                            <a:pt x="2695" y="261"/>
                            <a:pt x="2804" y="148"/>
                            <a:pt x="2839" y="112"/>
                          </a:cubicBezTo>
                          <a:cubicBezTo>
                            <a:pt x="2874" y="76"/>
                            <a:pt x="2817" y="129"/>
                            <a:pt x="2831" y="112"/>
                          </a:cubicBezTo>
                          <a:cubicBezTo>
                            <a:pt x="2845" y="95"/>
                            <a:pt x="2902" y="29"/>
                            <a:pt x="2921" y="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1" name="Freeform 74"/>
                    <p:cNvSpPr>
                      <a:spLocks/>
                    </p:cNvSpPr>
                    <p:nvPr/>
                  </p:nvSpPr>
                  <p:spPr bwMode="auto">
                    <a:xfrm flipV="1">
                      <a:off x="1868" y="6812"/>
                      <a:ext cx="2903" cy="760"/>
                    </a:xfrm>
                    <a:custGeom>
                      <a:avLst/>
                      <a:gdLst>
                        <a:gd name="T0" fmla="*/ 0 w 2903"/>
                        <a:gd name="T1" fmla="*/ 90 h 760"/>
                        <a:gd name="T2" fmla="*/ 98 w 2903"/>
                        <a:gd name="T3" fmla="*/ 180 h 760"/>
                        <a:gd name="T4" fmla="*/ 428 w 2903"/>
                        <a:gd name="T5" fmla="*/ 443 h 760"/>
                        <a:gd name="T6" fmla="*/ 750 w 2903"/>
                        <a:gd name="T7" fmla="*/ 615 h 760"/>
                        <a:gd name="T8" fmla="*/ 1193 w 2903"/>
                        <a:gd name="T9" fmla="*/ 743 h 760"/>
                        <a:gd name="T10" fmla="*/ 1710 w 2903"/>
                        <a:gd name="T11" fmla="*/ 720 h 760"/>
                        <a:gd name="T12" fmla="*/ 2115 w 2903"/>
                        <a:gd name="T13" fmla="*/ 630 h 760"/>
                        <a:gd name="T14" fmla="*/ 2438 w 2903"/>
                        <a:gd name="T15" fmla="*/ 458 h 760"/>
                        <a:gd name="T16" fmla="*/ 2445 w 2903"/>
                        <a:gd name="T17" fmla="*/ 443 h 760"/>
                        <a:gd name="T18" fmla="*/ 2603 w 2903"/>
                        <a:gd name="T19" fmla="*/ 315 h 760"/>
                        <a:gd name="T20" fmla="*/ 2745 w 2903"/>
                        <a:gd name="T21" fmla="*/ 188 h 760"/>
                        <a:gd name="T22" fmla="*/ 2903 w 2903"/>
                        <a:gd name="T23" fmla="*/ 0 h 76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903"/>
                        <a:gd name="T37" fmla="*/ 0 h 760"/>
                        <a:gd name="T38" fmla="*/ 2903 w 2903"/>
                        <a:gd name="T39" fmla="*/ 760 h 76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903" h="760">
                          <a:moveTo>
                            <a:pt x="0" y="90"/>
                          </a:moveTo>
                          <a:cubicBezTo>
                            <a:pt x="16" y="105"/>
                            <a:pt x="27" y="121"/>
                            <a:pt x="98" y="180"/>
                          </a:cubicBezTo>
                          <a:cubicBezTo>
                            <a:pt x="169" y="239"/>
                            <a:pt x="320" y="371"/>
                            <a:pt x="428" y="443"/>
                          </a:cubicBezTo>
                          <a:cubicBezTo>
                            <a:pt x="536" y="515"/>
                            <a:pt x="623" y="565"/>
                            <a:pt x="750" y="615"/>
                          </a:cubicBezTo>
                          <a:cubicBezTo>
                            <a:pt x="877" y="665"/>
                            <a:pt x="1033" y="726"/>
                            <a:pt x="1193" y="743"/>
                          </a:cubicBezTo>
                          <a:cubicBezTo>
                            <a:pt x="1353" y="760"/>
                            <a:pt x="1556" y="739"/>
                            <a:pt x="1710" y="720"/>
                          </a:cubicBezTo>
                          <a:cubicBezTo>
                            <a:pt x="1864" y="701"/>
                            <a:pt x="1994" y="674"/>
                            <a:pt x="2115" y="630"/>
                          </a:cubicBezTo>
                          <a:cubicBezTo>
                            <a:pt x="2236" y="586"/>
                            <a:pt x="2383" y="489"/>
                            <a:pt x="2438" y="458"/>
                          </a:cubicBezTo>
                          <a:cubicBezTo>
                            <a:pt x="2493" y="427"/>
                            <a:pt x="2418" y="467"/>
                            <a:pt x="2445" y="443"/>
                          </a:cubicBezTo>
                          <a:cubicBezTo>
                            <a:pt x="2472" y="419"/>
                            <a:pt x="2553" y="357"/>
                            <a:pt x="2603" y="315"/>
                          </a:cubicBezTo>
                          <a:cubicBezTo>
                            <a:pt x="2653" y="273"/>
                            <a:pt x="2695" y="240"/>
                            <a:pt x="2745" y="188"/>
                          </a:cubicBezTo>
                          <a:cubicBezTo>
                            <a:pt x="2795" y="136"/>
                            <a:pt x="2870" y="39"/>
                            <a:pt x="2903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2" name="Freeform 75"/>
                    <p:cNvSpPr>
                      <a:spLocks/>
                    </p:cNvSpPr>
                    <p:nvPr/>
                  </p:nvSpPr>
                  <p:spPr bwMode="auto">
                    <a:xfrm flipV="1">
                      <a:off x="1891" y="6515"/>
                      <a:ext cx="2864" cy="812"/>
                    </a:xfrm>
                    <a:custGeom>
                      <a:avLst/>
                      <a:gdLst>
                        <a:gd name="T0" fmla="*/ 0 w 2864"/>
                        <a:gd name="T1" fmla="*/ 0 h 812"/>
                        <a:gd name="T2" fmla="*/ 69 w 2864"/>
                        <a:gd name="T3" fmla="*/ 115 h 812"/>
                        <a:gd name="T4" fmla="*/ 397 w 2864"/>
                        <a:gd name="T5" fmla="*/ 435 h 812"/>
                        <a:gd name="T6" fmla="*/ 735 w 2864"/>
                        <a:gd name="T7" fmla="*/ 653 h 812"/>
                        <a:gd name="T8" fmla="*/ 1129 w 2864"/>
                        <a:gd name="T9" fmla="*/ 785 h 812"/>
                        <a:gd name="T10" fmla="*/ 1679 w 2864"/>
                        <a:gd name="T11" fmla="*/ 795 h 812"/>
                        <a:gd name="T12" fmla="*/ 2089 w 2864"/>
                        <a:gd name="T13" fmla="*/ 685 h 812"/>
                        <a:gd name="T14" fmla="*/ 2422 w 2864"/>
                        <a:gd name="T15" fmla="*/ 473 h 812"/>
                        <a:gd name="T16" fmla="*/ 2399 w 2864"/>
                        <a:gd name="T17" fmla="*/ 495 h 812"/>
                        <a:gd name="T18" fmla="*/ 2587 w 2864"/>
                        <a:gd name="T19" fmla="*/ 330 h 812"/>
                        <a:gd name="T20" fmla="*/ 2759 w 2864"/>
                        <a:gd name="T21" fmla="*/ 150 h 812"/>
                        <a:gd name="T22" fmla="*/ 2864 w 2864"/>
                        <a:gd name="T23" fmla="*/ 0 h 81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864"/>
                        <a:gd name="T37" fmla="*/ 0 h 812"/>
                        <a:gd name="T38" fmla="*/ 2864 w 2864"/>
                        <a:gd name="T39" fmla="*/ 812 h 81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864" h="812">
                          <a:moveTo>
                            <a:pt x="0" y="0"/>
                          </a:moveTo>
                          <a:cubicBezTo>
                            <a:pt x="13" y="19"/>
                            <a:pt x="3" y="43"/>
                            <a:pt x="69" y="115"/>
                          </a:cubicBezTo>
                          <a:cubicBezTo>
                            <a:pt x="135" y="187"/>
                            <a:pt x="286" y="345"/>
                            <a:pt x="397" y="435"/>
                          </a:cubicBezTo>
                          <a:cubicBezTo>
                            <a:pt x="508" y="525"/>
                            <a:pt x="613" y="595"/>
                            <a:pt x="735" y="653"/>
                          </a:cubicBezTo>
                          <a:cubicBezTo>
                            <a:pt x="857" y="711"/>
                            <a:pt x="972" y="761"/>
                            <a:pt x="1129" y="785"/>
                          </a:cubicBezTo>
                          <a:cubicBezTo>
                            <a:pt x="1286" y="809"/>
                            <a:pt x="1519" y="812"/>
                            <a:pt x="1679" y="795"/>
                          </a:cubicBezTo>
                          <a:cubicBezTo>
                            <a:pt x="1839" y="778"/>
                            <a:pt x="1965" y="739"/>
                            <a:pt x="2089" y="685"/>
                          </a:cubicBezTo>
                          <a:cubicBezTo>
                            <a:pt x="2213" y="631"/>
                            <a:pt x="2370" y="505"/>
                            <a:pt x="2422" y="473"/>
                          </a:cubicBezTo>
                          <a:cubicBezTo>
                            <a:pt x="2474" y="441"/>
                            <a:pt x="2372" y="519"/>
                            <a:pt x="2399" y="495"/>
                          </a:cubicBezTo>
                          <a:cubicBezTo>
                            <a:pt x="2426" y="471"/>
                            <a:pt x="2527" y="387"/>
                            <a:pt x="2587" y="330"/>
                          </a:cubicBezTo>
                          <a:cubicBezTo>
                            <a:pt x="2647" y="273"/>
                            <a:pt x="2713" y="205"/>
                            <a:pt x="2759" y="150"/>
                          </a:cubicBezTo>
                          <a:cubicBezTo>
                            <a:pt x="2805" y="95"/>
                            <a:pt x="2842" y="31"/>
                            <a:pt x="2864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3" name="Freeform 76"/>
                    <p:cNvSpPr>
                      <a:spLocks/>
                    </p:cNvSpPr>
                    <p:nvPr/>
                  </p:nvSpPr>
                  <p:spPr bwMode="auto">
                    <a:xfrm flipV="1">
                      <a:off x="1816" y="6280"/>
                      <a:ext cx="3015" cy="1167"/>
                    </a:xfrm>
                    <a:custGeom>
                      <a:avLst/>
                      <a:gdLst>
                        <a:gd name="T0" fmla="*/ 0 w 3015"/>
                        <a:gd name="T1" fmla="*/ 75 h 1167"/>
                        <a:gd name="T2" fmla="*/ 172 w 3015"/>
                        <a:gd name="T3" fmla="*/ 390 h 1167"/>
                        <a:gd name="T4" fmla="*/ 527 w 3015"/>
                        <a:gd name="T5" fmla="*/ 757 h 1167"/>
                        <a:gd name="T6" fmla="*/ 855 w 3015"/>
                        <a:gd name="T7" fmla="*/ 982 h 1167"/>
                        <a:gd name="T8" fmla="*/ 1237 w 3015"/>
                        <a:gd name="T9" fmla="*/ 1118 h 1167"/>
                        <a:gd name="T10" fmla="*/ 1560 w 3015"/>
                        <a:gd name="T11" fmla="*/ 1155 h 1167"/>
                        <a:gd name="T12" fmla="*/ 1777 w 3015"/>
                        <a:gd name="T13" fmla="*/ 1147 h 1167"/>
                        <a:gd name="T14" fmla="*/ 2187 w 3015"/>
                        <a:gd name="T15" fmla="*/ 1037 h 1167"/>
                        <a:gd name="T16" fmla="*/ 2497 w 3015"/>
                        <a:gd name="T17" fmla="*/ 833 h 1167"/>
                        <a:gd name="T18" fmla="*/ 2497 w 3015"/>
                        <a:gd name="T19" fmla="*/ 847 h 1167"/>
                        <a:gd name="T20" fmla="*/ 2677 w 3015"/>
                        <a:gd name="T21" fmla="*/ 630 h 1167"/>
                        <a:gd name="T22" fmla="*/ 2835 w 3015"/>
                        <a:gd name="T23" fmla="*/ 383 h 1167"/>
                        <a:gd name="T24" fmla="*/ 3015 w 3015"/>
                        <a:gd name="T25" fmla="*/ 0 h 11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015"/>
                        <a:gd name="T40" fmla="*/ 0 h 1167"/>
                        <a:gd name="T41" fmla="*/ 3015 w 3015"/>
                        <a:gd name="T42" fmla="*/ 1167 h 11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015" h="1167">
                          <a:moveTo>
                            <a:pt x="0" y="75"/>
                          </a:moveTo>
                          <a:cubicBezTo>
                            <a:pt x="29" y="127"/>
                            <a:pt x="84" y="276"/>
                            <a:pt x="172" y="390"/>
                          </a:cubicBezTo>
                          <a:cubicBezTo>
                            <a:pt x="260" y="504"/>
                            <a:pt x="413" y="658"/>
                            <a:pt x="527" y="757"/>
                          </a:cubicBezTo>
                          <a:cubicBezTo>
                            <a:pt x="641" y="856"/>
                            <a:pt x="737" y="922"/>
                            <a:pt x="855" y="982"/>
                          </a:cubicBezTo>
                          <a:cubicBezTo>
                            <a:pt x="973" y="1042"/>
                            <a:pt x="1120" y="1089"/>
                            <a:pt x="1237" y="1118"/>
                          </a:cubicBezTo>
                          <a:cubicBezTo>
                            <a:pt x="1354" y="1147"/>
                            <a:pt x="1470" y="1150"/>
                            <a:pt x="1560" y="1155"/>
                          </a:cubicBezTo>
                          <a:cubicBezTo>
                            <a:pt x="1650" y="1160"/>
                            <a:pt x="1673" y="1167"/>
                            <a:pt x="1777" y="1147"/>
                          </a:cubicBezTo>
                          <a:cubicBezTo>
                            <a:pt x="1881" y="1127"/>
                            <a:pt x="2067" y="1089"/>
                            <a:pt x="2187" y="1037"/>
                          </a:cubicBezTo>
                          <a:cubicBezTo>
                            <a:pt x="2307" y="985"/>
                            <a:pt x="2445" y="865"/>
                            <a:pt x="2497" y="833"/>
                          </a:cubicBezTo>
                          <a:cubicBezTo>
                            <a:pt x="2549" y="801"/>
                            <a:pt x="2467" y="881"/>
                            <a:pt x="2497" y="847"/>
                          </a:cubicBezTo>
                          <a:cubicBezTo>
                            <a:pt x="2527" y="813"/>
                            <a:pt x="2621" y="707"/>
                            <a:pt x="2677" y="630"/>
                          </a:cubicBezTo>
                          <a:cubicBezTo>
                            <a:pt x="2733" y="553"/>
                            <a:pt x="2779" y="488"/>
                            <a:pt x="2835" y="383"/>
                          </a:cubicBezTo>
                          <a:cubicBezTo>
                            <a:pt x="2891" y="278"/>
                            <a:pt x="2978" y="80"/>
                            <a:pt x="3015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4" name="Freeform 77"/>
                    <p:cNvSpPr>
                      <a:spLocks/>
                    </p:cNvSpPr>
                    <p:nvPr/>
                  </p:nvSpPr>
                  <p:spPr bwMode="auto">
                    <a:xfrm flipV="1">
                      <a:off x="1898" y="7064"/>
                      <a:ext cx="1380" cy="420"/>
                    </a:xfrm>
                    <a:custGeom>
                      <a:avLst/>
                      <a:gdLst>
                        <a:gd name="T0" fmla="*/ 0 w 1380"/>
                        <a:gd name="T1" fmla="*/ 0 h 420"/>
                        <a:gd name="T2" fmla="*/ 248 w 1380"/>
                        <a:gd name="T3" fmla="*/ 135 h 420"/>
                        <a:gd name="T4" fmla="*/ 495 w 1380"/>
                        <a:gd name="T5" fmla="*/ 255 h 420"/>
                        <a:gd name="T6" fmla="*/ 848 w 1380"/>
                        <a:gd name="T7" fmla="*/ 367 h 420"/>
                        <a:gd name="T8" fmla="*/ 1080 w 1380"/>
                        <a:gd name="T9" fmla="*/ 405 h 420"/>
                        <a:gd name="T10" fmla="*/ 1380 w 1380"/>
                        <a:gd name="T11" fmla="*/ 420 h 4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80"/>
                        <a:gd name="T19" fmla="*/ 0 h 420"/>
                        <a:gd name="T20" fmla="*/ 1380 w 1380"/>
                        <a:gd name="T21" fmla="*/ 420 h 4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80" h="420">
                          <a:moveTo>
                            <a:pt x="0" y="0"/>
                          </a:moveTo>
                          <a:cubicBezTo>
                            <a:pt x="83" y="46"/>
                            <a:pt x="166" y="93"/>
                            <a:pt x="248" y="135"/>
                          </a:cubicBezTo>
                          <a:cubicBezTo>
                            <a:pt x="330" y="177"/>
                            <a:pt x="395" y="216"/>
                            <a:pt x="495" y="255"/>
                          </a:cubicBezTo>
                          <a:cubicBezTo>
                            <a:pt x="595" y="294"/>
                            <a:pt x="751" y="342"/>
                            <a:pt x="848" y="367"/>
                          </a:cubicBezTo>
                          <a:cubicBezTo>
                            <a:pt x="945" y="392"/>
                            <a:pt x="991" y="396"/>
                            <a:pt x="1080" y="405"/>
                          </a:cubicBezTo>
                          <a:cubicBezTo>
                            <a:pt x="1169" y="414"/>
                            <a:pt x="1318" y="417"/>
                            <a:pt x="1380" y="4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5" name="Freeform 78"/>
                    <p:cNvSpPr>
                      <a:spLocks/>
                    </p:cNvSpPr>
                    <p:nvPr/>
                  </p:nvSpPr>
                  <p:spPr bwMode="auto">
                    <a:xfrm flipV="1">
                      <a:off x="3481" y="7087"/>
                      <a:ext cx="1282" cy="472"/>
                    </a:xfrm>
                    <a:custGeom>
                      <a:avLst/>
                      <a:gdLst>
                        <a:gd name="T0" fmla="*/ 0 w 1297"/>
                        <a:gd name="T1" fmla="*/ 407 h 547"/>
                        <a:gd name="T2" fmla="*/ 286 w 1297"/>
                        <a:gd name="T3" fmla="*/ 391 h 547"/>
                        <a:gd name="T4" fmla="*/ 490 w 1297"/>
                        <a:gd name="T5" fmla="*/ 362 h 547"/>
                        <a:gd name="T6" fmla="*/ 666 w 1297"/>
                        <a:gd name="T7" fmla="*/ 307 h 547"/>
                        <a:gd name="T8" fmla="*/ 894 w 1297"/>
                        <a:gd name="T9" fmla="*/ 184 h 547"/>
                        <a:gd name="T10" fmla="*/ 1084 w 1297"/>
                        <a:gd name="T11" fmla="*/ 90 h 547"/>
                        <a:gd name="T12" fmla="*/ 1267 w 1297"/>
                        <a:gd name="T13" fmla="*/ 0 h 5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97"/>
                        <a:gd name="T22" fmla="*/ 0 h 547"/>
                        <a:gd name="T23" fmla="*/ 1297 w 1297"/>
                        <a:gd name="T24" fmla="*/ 547 h 5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97" h="547">
                          <a:moveTo>
                            <a:pt x="0" y="547"/>
                          </a:moveTo>
                          <a:cubicBezTo>
                            <a:pt x="49" y="543"/>
                            <a:pt x="208" y="535"/>
                            <a:pt x="292" y="525"/>
                          </a:cubicBezTo>
                          <a:cubicBezTo>
                            <a:pt x="376" y="515"/>
                            <a:pt x="437" y="506"/>
                            <a:pt x="502" y="487"/>
                          </a:cubicBezTo>
                          <a:cubicBezTo>
                            <a:pt x="567" y="468"/>
                            <a:pt x="613" y="452"/>
                            <a:pt x="682" y="412"/>
                          </a:cubicBezTo>
                          <a:cubicBezTo>
                            <a:pt x="751" y="372"/>
                            <a:pt x="844" y="296"/>
                            <a:pt x="915" y="247"/>
                          </a:cubicBezTo>
                          <a:cubicBezTo>
                            <a:pt x="986" y="198"/>
                            <a:pt x="1046" y="161"/>
                            <a:pt x="1110" y="120"/>
                          </a:cubicBezTo>
                          <a:cubicBezTo>
                            <a:pt x="1174" y="79"/>
                            <a:pt x="1258" y="25"/>
                            <a:pt x="1297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6" name="Freeform 79"/>
                    <p:cNvSpPr>
                      <a:spLocks/>
                    </p:cNvSpPr>
                    <p:nvPr/>
                  </p:nvSpPr>
                  <p:spPr bwMode="auto">
                    <a:xfrm flipV="1">
                      <a:off x="1906" y="7311"/>
                      <a:ext cx="2257" cy="218"/>
                    </a:xfrm>
                    <a:custGeom>
                      <a:avLst/>
                      <a:gdLst>
                        <a:gd name="T0" fmla="*/ 0 w 2257"/>
                        <a:gd name="T1" fmla="*/ 0 h 218"/>
                        <a:gd name="T2" fmla="*/ 487 w 2257"/>
                        <a:gd name="T3" fmla="*/ 127 h 218"/>
                        <a:gd name="T4" fmla="*/ 840 w 2257"/>
                        <a:gd name="T5" fmla="*/ 187 h 218"/>
                        <a:gd name="T6" fmla="*/ 1207 w 2257"/>
                        <a:gd name="T7" fmla="*/ 210 h 218"/>
                        <a:gd name="T8" fmla="*/ 1440 w 2257"/>
                        <a:gd name="T9" fmla="*/ 217 h 218"/>
                        <a:gd name="T10" fmla="*/ 1762 w 2257"/>
                        <a:gd name="T11" fmla="*/ 202 h 218"/>
                        <a:gd name="T12" fmla="*/ 2257 w 2257"/>
                        <a:gd name="T13" fmla="*/ 142 h 21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57"/>
                        <a:gd name="T22" fmla="*/ 0 h 218"/>
                        <a:gd name="T23" fmla="*/ 2257 w 2257"/>
                        <a:gd name="T24" fmla="*/ 218 h 21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57" h="218">
                          <a:moveTo>
                            <a:pt x="0" y="0"/>
                          </a:moveTo>
                          <a:cubicBezTo>
                            <a:pt x="172" y="46"/>
                            <a:pt x="347" y="96"/>
                            <a:pt x="487" y="127"/>
                          </a:cubicBezTo>
                          <a:cubicBezTo>
                            <a:pt x="627" y="158"/>
                            <a:pt x="720" y="173"/>
                            <a:pt x="840" y="187"/>
                          </a:cubicBezTo>
                          <a:cubicBezTo>
                            <a:pt x="960" y="201"/>
                            <a:pt x="1107" y="205"/>
                            <a:pt x="1207" y="210"/>
                          </a:cubicBezTo>
                          <a:cubicBezTo>
                            <a:pt x="1307" y="215"/>
                            <a:pt x="1348" y="218"/>
                            <a:pt x="1440" y="217"/>
                          </a:cubicBezTo>
                          <a:cubicBezTo>
                            <a:pt x="1532" y="216"/>
                            <a:pt x="1626" y="214"/>
                            <a:pt x="1762" y="202"/>
                          </a:cubicBezTo>
                          <a:cubicBezTo>
                            <a:pt x="1898" y="190"/>
                            <a:pt x="2154" y="154"/>
                            <a:pt x="2257" y="14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97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920" y="7553"/>
                      <a:ext cx="2730" cy="53"/>
                    </a:xfrm>
                    <a:custGeom>
                      <a:avLst/>
                      <a:gdLst>
                        <a:gd name="T0" fmla="*/ 0 w 2730"/>
                        <a:gd name="T1" fmla="*/ 7 h 53"/>
                        <a:gd name="T2" fmla="*/ 525 w 2730"/>
                        <a:gd name="T3" fmla="*/ 30 h 53"/>
                        <a:gd name="T4" fmla="*/ 795 w 2730"/>
                        <a:gd name="T5" fmla="*/ 37 h 53"/>
                        <a:gd name="T6" fmla="*/ 1140 w 2730"/>
                        <a:gd name="T7" fmla="*/ 52 h 53"/>
                        <a:gd name="T8" fmla="*/ 1538 w 2730"/>
                        <a:gd name="T9" fmla="*/ 45 h 53"/>
                        <a:gd name="T10" fmla="*/ 2378 w 2730"/>
                        <a:gd name="T11" fmla="*/ 22 h 53"/>
                        <a:gd name="T12" fmla="*/ 2730 w 2730"/>
                        <a:gd name="T13" fmla="*/ 0 h 5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730"/>
                        <a:gd name="T22" fmla="*/ 0 h 53"/>
                        <a:gd name="T23" fmla="*/ 2730 w 2730"/>
                        <a:gd name="T24" fmla="*/ 53 h 5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730" h="53">
                          <a:moveTo>
                            <a:pt x="0" y="7"/>
                          </a:moveTo>
                          <a:cubicBezTo>
                            <a:pt x="196" y="16"/>
                            <a:pt x="393" y="25"/>
                            <a:pt x="525" y="30"/>
                          </a:cubicBezTo>
                          <a:cubicBezTo>
                            <a:pt x="657" y="35"/>
                            <a:pt x="693" y="33"/>
                            <a:pt x="795" y="37"/>
                          </a:cubicBezTo>
                          <a:cubicBezTo>
                            <a:pt x="897" y="41"/>
                            <a:pt x="1016" y="51"/>
                            <a:pt x="1140" y="52"/>
                          </a:cubicBezTo>
                          <a:cubicBezTo>
                            <a:pt x="1264" y="53"/>
                            <a:pt x="1332" y="50"/>
                            <a:pt x="1538" y="45"/>
                          </a:cubicBezTo>
                          <a:cubicBezTo>
                            <a:pt x="1744" y="40"/>
                            <a:pt x="2179" y="29"/>
                            <a:pt x="2378" y="22"/>
                          </a:cubicBezTo>
                          <a:cubicBezTo>
                            <a:pt x="2577" y="15"/>
                            <a:pt x="2653" y="7"/>
                            <a:pt x="2730" y="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1" name="Group 81"/>
                <p:cNvGrpSpPr>
                  <a:grpSpLocks/>
                </p:cNvGrpSpPr>
                <p:nvPr/>
              </p:nvGrpSpPr>
              <p:grpSpPr bwMode="auto">
                <a:xfrm>
                  <a:off x="1632" y="11039"/>
                  <a:ext cx="247" cy="823"/>
                  <a:chOff x="1610" y="7252"/>
                  <a:chExt cx="247" cy="823"/>
                </a:xfrm>
              </p:grpSpPr>
              <p:sp>
                <p:nvSpPr>
                  <p:cNvPr id="19479" name="Line 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37" y="7252"/>
                    <a:ext cx="163" cy="2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0" name="Line 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17" y="7460"/>
                    <a:ext cx="153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1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10" y="7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2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0" y="7680"/>
                    <a:ext cx="130" cy="1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3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8" y="7690"/>
                    <a:ext cx="82" cy="3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2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760" y="7570"/>
                    <a:ext cx="97" cy="104"/>
                    <a:chOff x="9610" y="7170"/>
                    <a:chExt cx="97" cy="104"/>
                  </a:xfrm>
                </p:grpSpPr>
                <p:sp>
                  <p:nvSpPr>
                    <p:cNvPr id="19485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50" y="7170"/>
                      <a:ext cx="57" cy="5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86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10" y="7217"/>
                      <a:ext cx="57" cy="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3" name="Group 90"/>
                <p:cNvGrpSpPr>
                  <a:grpSpLocks/>
                </p:cNvGrpSpPr>
                <p:nvPr/>
              </p:nvGrpSpPr>
              <p:grpSpPr bwMode="auto">
                <a:xfrm>
                  <a:off x="4817" y="10944"/>
                  <a:ext cx="276" cy="965"/>
                  <a:chOff x="4789" y="7119"/>
                  <a:chExt cx="276" cy="965"/>
                </a:xfrm>
              </p:grpSpPr>
              <p:grpSp>
                <p:nvGrpSpPr>
                  <p:cNvPr id="24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789" y="7523"/>
                    <a:ext cx="97" cy="104"/>
                    <a:chOff x="9610" y="7170"/>
                    <a:chExt cx="97" cy="104"/>
                  </a:xfrm>
                </p:grpSpPr>
                <p:sp>
                  <p:nvSpPr>
                    <p:cNvPr id="19477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50" y="7170"/>
                      <a:ext cx="57" cy="5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78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10" y="7217"/>
                      <a:ext cx="57" cy="5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9472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8" y="7119"/>
                    <a:ext cx="132" cy="35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73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98" y="7386"/>
                    <a:ext cx="167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74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08" y="7556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75" name="Line 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18" y="7636"/>
                    <a:ext cx="145" cy="1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7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868" y="7646"/>
                    <a:ext cx="105" cy="4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2: Anaphase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97363" cy="4691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smtClean="0"/>
              <a:t>The sister chromatids separate on the spindle 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Each cell will receive a copy of each chromosome type (i.e. it will receive n chromatids all different)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/>
              <a:t>The genes on the different chromosomes are recombined (shuffled)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4752975" y="2378075"/>
            <a:ext cx="3887788" cy="3040063"/>
            <a:chOff x="6755" y="7205"/>
            <a:chExt cx="3555" cy="3156"/>
          </a:xfrm>
        </p:grpSpPr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6755" y="7205"/>
              <a:ext cx="1770" cy="3156"/>
              <a:chOff x="6755" y="7205"/>
              <a:chExt cx="1770" cy="3156"/>
            </a:xfrm>
          </p:grpSpPr>
          <p:sp>
            <p:nvSpPr>
              <p:cNvPr id="20538" name="AutoShape 101"/>
              <p:cNvSpPr>
                <a:spLocks noChangeArrowheads="1"/>
              </p:cNvSpPr>
              <p:nvPr/>
            </p:nvSpPr>
            <p:spPr bwMode="auto">
              <a:xfrm>
                <a:off x="6755" y="7205"/>
                <a:ext cx="1770" cy="3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102"/>
              <p:cNvGrpSpPr>
                <a:grpSpLocks/>
              </p:cNvGrpSpPr>
              <p:nvPr/>
            </p:nvGrpSpPr>
            <p:grpSpPr bwMode="auto">
              <a:xfrm rot="5400000">
                <a:off x="7098" y="9011"/>
                <a:ext cx="1120" cy="1580"/>
                <a:chOff x="3533" y="6851"/>
                <a:chExt cx="1120" cy="1580"/>
              </a:xfrm>
            </p:grpSpPr>
            <p:grpSp>
              <p:nvGrpSpPr>
                <p:cNvPr id="5" name="Group 103"/>
                <p:cNvGrpSpPr>
                  <a:grpSpLocks/>
                </p:cNvGrpSpPr>
                <p:nvPr/>
              </p:nvGrpSpPr>
              <p:grpSpPr bwMode="auto">
                <a:xfrm>
                  <a:off x="4384" y="7538"/>
                  <a:ext cx="97" cy="104"/>
                  <a:chOff x="9610" y="7170"/>
                  <a:chExt cx="97" cy="104"/>
                </a:xfrm>
              </p:grpSpPr>
              <p:sp>
                <p:nvSpPr>
                  <p:cNvPr id="2058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" name="Group 106"/>
                <p:cNvGrpSpPr>
                  <a:grpSpLocks/>
                </p:cNvGrpSpPr>
                <p:nvPr/>
              </p:nvGrpSpPr>
              <p:grpSpPr bwMode="auto">
                <a:xfrm flipH="1">
                  <a:off x="3533" y="6851"/>
                  <a:ext cx="1120" cy="1580"/>
                  <a:chOff x="5440" y="2880"/>
                  <a:chExt cx="1120" cy="1580"/>
                </a:xfrm>
              </p:grpSpPr>
              <p:sp>
                <p:nvSpPr>
                  <p:cNvPr id="20572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3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4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6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8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79" name="Line 1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0" name="Line 1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1" name="Line 1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2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3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4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85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" name="Group 121"/>
              <p:cNvGrpSpPr>
                <a:grpSpLocks/>
              </p:cNvGrpSpPr>
              <p:nvPr/>
            </p:nvGrpSpPr>
            <p:grpSpPr bwMode="auto">
              <a:xfrm rot="5400000">
                <a:off x="7086" y="7007"/>
                <a:ext cx="1120" cy="1580"/>
                <a:chOff x="5440" y="2880"/>
                <a:chExt cx="1120" cy="1580"/>
              </a:xfrm>
            </p:grpSpPr>
            <p:grpSp>
              <p:nvGrpSpPr>
                <p:cNvPr id="8" name="Group 122"/>
                <p:cNvGrpSpPr>
                  <a:grpSpLocks/>
                </p:cNvGrpSpPr>
                <p:nvPr/>
              </p:nvGrpSpPr>
              <p:grpSpPr bwMode="auto">
                <a:xfrm>
                  <a:off x="5440" y="2880"/>
                  <a:ext cx="1120" cy="1580"/>
                  <a:chOff x="5440" y="2880"/>
                  <a:chExt cx="1120" cy="1580"/>
                </a:xfrm>
              </p:grpSpPr>
              <p:sp>
                <p:nvSpPr>
                  <p:cNvPr id="20556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57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58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59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3" name="Line 1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4" name="Line 1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5" name="Line 1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6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7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8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6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" name="Group 137"/>
                <p:cNvGrpSpPr>
                  <a:grpSpLocks/>
                </p:cNvGrpSpPr>
                <p:nvPr/>
              </p:nvGrpSpPr>
              <p:grpSpPr bwMode="auto">
                <a:xfrm>
                  <a:off x="5590" y="3570"/>
                  <a:ext cx="97" cy="104"/>
                  <a:chOff x="9610" y="7170"/>
                  <a:chExt cx="97" cy="104"/>
                </a:xfrm>
              </p:grpSpPr>
              <p:sp>
                <p:nvSpPr>
                  <p:cNvPr id="2055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55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541" name="Freeform 140"/>
              <p:cNvSpPr>
                <a:spLocks/>
              </p:cNvSpPr>
              <p:nvPr/>
            </p:nvSpPr>
            <p:spPr bwMode="auto">
              <a:xfrm rot="-4254195">
                <a:off x="7847" y="7702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2" name="Freeform 141"/>
              <p:cNvSpPr>
                <a:spLocks/>
              </p:cNvSpPr>
              <p:nvPr/>
            </p:nvSpPr>
            <p:spPr bwMode="auto">
              <a:xfrm rot="15547152" flipH="1">
                <a:off x="7912" y="8957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3" name="Freeform 142"/>
              <p:cNvSpPr>
                <a:spLocks/>
              </p:cNvSpPr>
              <p:nvPr/>
            </p:nvSpPr>
            <p:spPr bwMode="auto">
              <a:xfrm rot="5400000">
                <a:off x="7178" y="9235"/>
                <a:ext cx="176" cy="455"/>
              </a:xfrm>
              <a:custGeom>
                <a:avLst/>
                <a:gdLst>
                  <a:gd name="T0" fmla="*/ 74 w 310"/>
                  <a:gd name="T1" fmla="*/ 0 h 910"/>
                  <a:gd name="T2" fmla="*/ 68 w 310"/>
                  <a:gd name="T3" fmla="*/ 48 h 910"/>
                  <a:gd name="T4" fmla="*/ 87 w 310"/>
                  <a:gd name="T5" fmla="*/ 80 h 910"/>
                  <a:gd name="T6" fmla="*/ 97 w 310"/>
                  <a:gd name="T7" fmla="*/ 98 h 910"/>
                  <a:gd name="T8" fmla="*/ 68 w 310"/>
                  <a:gd name="T9" fmla="*/ 113 h 910"/>
                  <a:gd name="T10" fmla="*/ 29 w 310"/>
                  <a:gd name="T11" fmla="*/ 148 h 910"/>
                  <a:gd name="T12" fmla="*/ 0 w 310"/>
                  <a:gd name="T13" fmla="*/ 228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4" name="Freeform 143"/>
              <p:cNvSpPr>
                <a:spLocks/>
              </p:cNvSpPr>
              <p:nvPr/>
            </p:nvSpPr>
            <p:spPr bwMode="auto">
              <a:xfrm rot="5575223" flipH="1">
                <a:off x="7152" y="7895"/>
                <a:ext cx="176" cy="455"/>
              </a:xfrm>
              <a:custGeom>
                <a:avLst/>
                <a:gdLst>
                  <a:gd name="T0" fmla="*/ 74 w 310"/>
                  <a:gd name="T1" fmla="*/ 0 h 910"/>
                  <a:gd name="T2" fmla="*/ 68 w 310"/>
                  <a:gd name="T3" fmla="*/ 48 h 910"/>
                  <a:gd name="T4" fmla="*/ 87 w 310"/>
                  <a:gd name="T5" fmla="*/ 80 h 910"/>
                  <a:gd name="T6" fmla="*/ 97 w 310"/>
                  <a:gd name="T7" fmla="*/ 98 h 910"/>
                  <a:gd name="T8" fmla="*/ 68 w 310"/>
                  <a:gd name="T9" fmla="*/ 113 h 910"/>
                  <a:gd name="T10" fmla="*/ 29 w 310"/>
                  <a:gd name="T11" fmla="*/ 148 h 910"/>
                  <a:gd name="T12" fmla="*/ 0 w 310"/>
                  <a:gd name="T13" fmla="*/ 228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" name="Group 144"/>
              <p:cNvGrpSpPr>
                <a:grpSpLocks/>
              </p:cNvGrpSpPr>
              <p:nvPr/>
            </p:nvGrpSpPr>
            <p:grpSpPr bwMode="auto">
              <a:xfrm rot="-5400000">
                <a:off x="7208" y="8062"/>
                <a:ext cx="915" cy="1508"/>
                <a:chOff x="3218" y="5932"/>
                <a:chExt cx="915" cy="593"/>
              </a:xfrm>
            </p:grpSpPr>
            <p:sp>
              <p:nvSpPr>
                <p:cNvPr id="20546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3233" y="6525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47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3241" y="6300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48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3241" y="6203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49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3241" y="6060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50" name="Line 149"/>
                <p:cNvSpPr>
                  <a:spLocks noChangeShapeType="1"/>
                </p:cNvSpPr>
                <p:nvPr/>
              </p:nvSpPr>
              <p:spPr bwMode="auto">
                <a:xfrm flipH="1">
                  <a:off x="3218" y="6427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51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226" y="5932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" name="Group 151"/>
            <p:cNvGrpSpPr>
              <a:grpSpLocks/>
            </p:cNvGrpSpPr>
            <p:nvPr/>
          </p:nvGrpSpPr>
          <p:grpSpPr bwMode="auto">
            <a:xfrm>
              <a:off x="8540" y="7220"/>
              <a:ext cx="1770" cy="3140"/>
              <a:chOff x="8540" y="7220"/>
              <a:chExt cx="1770" cy="3140"/>
            </a:xfrm>
          </p:grpSpPr>
          <p:sp>
            <p:nvSpPr>
              <p:cNvPr id="20488" name="AutoShape 152"/>
              <p:cNvSpPr>
                <a:spLocks noChangeArrowheads="1"/>
              </p:cNvSpPr>
              <p:nvPr/>
            </p:nvSpPr>
            <p:spPr bwMode="auto">
              <a:xfrm>
                <a:off x="8540" y="7220"/>
                <a:ext cx="1770" cy="314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" name="Group 153"/>
              <p:cNvGrpSpPr>
                <a:grpSpLocks/>
              </p:cNvGrpSpPr>
              <p:nvPr/>
            </p:nvGrpSpPr>
            <p:grpSpPr bwMode="auto">
              <a:xfrm rot="5400000">
                <a:off x="8914" y="9048"/>
                <a:ext cx="1000" cy="1505"/>
                <a:chOff x="3533" y="6851"/>
                <a:chExt cx="1120" cy="1580"/>
              </a:xfrm>
            </p:grpSpPr>
            <p:grpSp>
              <p:nvGrpSpPr>
                <p:cNvPr id="13" name="Group 154"/>
                <p:cNvGrpSpPr>
                  <a:grpSpLocks/>
                </p:cNvGrpSpPr>
                <p:nvPr/>
              </p:nvGrpSpPr>
              <p:grpSpPr bwMode="auto">
                <a:xfrm>
                  <a:off x="4384" y="7538"/>
                  <a:ext cx="97" cy="104"/>
                  <a:chOff x="9610" y="7170"/>
                  <a:chExt cx="97" cy="104"/>
                </a:xfrm>
              </p:grpSpPr>
              <p:sp>
                <p:nvSpPr>
                  <p:cNvPr id="20536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7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4" name="Group 157"/>
                <p:cNvGrpSpPr>
                  <a:grpSpLocks/>
                </p:cNvGrpSpPr>
                <p:nvPr/>
              </p:nvGrpSpPr>
              <p:grpSpPr bwMode="auto">
                <a:xfrm flipH="1">
                  <a:off x="3533" y="6851"/>
                  <a:ext cx="1120" cy="1580"/>
                  <a:chOff x="5440" y="2880"/>
                  <a:chExt cx="1120" cy="1580"/>
                </a:xfrm>
              </p:grpSpPr>
              <p:sp>
                <p:nvSpPr>
                  <p:cNvPr id="20522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3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4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5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6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8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29" name="Line 1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0" name="Line 1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1" name="Line 1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2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3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4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35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" name="Group 172"/>
              <p:cNvGrpSpPr>
                <a:grpSpLocks/>
              </p:cNvGrpSpPr>
              <p:nvPr/>
            </p:nvGrpSpPr>
            <p:grpSpPr bwMode="auto">
              <a:xfrm rot="5400000">
                <a:off x="8879" y="7052"/>
                <a:ext cx="1015" cy="1415"/>
                <a:chOff x="5440" y="2880"/>
                <a:chExt cx="1120" cy="1580"/>
              </a:xfrm>
            </p:grpSpPr>
            <p:grpSp>
              <p:nvGrpSpPr>
                <p:cNvPr id="16" name="Group 173"/>
                <p:cNvGrpSpPr>
                  <a:grpSpLocks/>
                </p:cNvGrpSpPr>
                <p:nvPr/>
              </p:nvGrpSpPr>
              <p:grpSpPr bwMode="auto">
                <a:xfrm>
                  <a:off x="5440" y="2880"/>
                  <a:ext cx="1120" cy="1580"/>
                  <a:chOff x="5440" y="2880"/>
                  <a:chExt cx="1120" cy="1580"/>
                </a:xfrm>
              </p:grpSpPr>
              <p:sp>
                <p:nvSpPr>
                  <p:cNvPr id="20506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40" y="2880"/>
                    <a:ext cx="710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7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310"/>
                    <a:ext cx="500" cy="27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8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0" y="3490"/>
                    <a:ext cx="47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9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5740" y="3610"/>
                    <a:ext cx="430" cy="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0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5730" y="3630"/>
                    <a:ext cx="470" cy="2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1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5720" y="3660"/>
                    <a:ext cx="530" cy="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2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60"/>
                    <a:ext cx="890" cy="8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3" name="Line 1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580" y="338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4" name="Line 1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70" y="3460"/>
                    <a:ext cx="13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5" name="Line 1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40" y="3600"/>
                    <a:ext cx="150" cy="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6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80" y="3680"/>
                    <a:ext cx="10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7" name="Line 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0" y="3690"/>
                    <a:ext cx="3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8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0" y="3380"/>
                    <a:ext cx="40" cy="1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19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5670" y="3690"/>
                    <a:ext cx="5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" name="Group 188"/>
                <p:cNvGrpSpPr>
                  <a:grpSpLocks/>
                </p:cNvGrpSpPr>
                <p:nvPr/>
              </p:nvGrpSpPr>
              <p:grpSpPr bwMode="auto">
                <a:xfrm>
                  <a:off x="5590" y="3570"/>
                  <a:ext cx="97" cy="104"/>
                  <a:chOff x="9610" y="7170"/>
                  <a:chExt cx="97" cy="104"/>
                </a:xfrm>
              </p:grpSpPr>
              <p:sp>
                <p:nvSpPr>
                  <p:cNvPr id="2050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9650" y="7170"/>
                    <a:ext cx="57" cy="5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05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9610" y="7217"/>
                    <a:ext cx="57" cy="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491" name="Freeform 191"/>
              <p:cNvSpPr>
                <a:spLocks/>
              </p:cNvSpPr>
              <p:nvPr/>
            </p:nvSpPr>
            <p:spPr bwMode="auto">
              <a:xfrm rot="2815415">
                <a:off x="8940" y="9099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2" name="Freeform 192"/>
              <p:cNvSpPr>
                <a:spLocks/>
              </p:cNvSpPr>
              <p:nvPr/>
            </p:nvSpPr>
            <p:spPr bwMode="auto">
              <a:xfrm rot="5224451" flipH="1">
                <a:off x="8868" y="7639"/>
                <a:ext cx="310" cy="910"/>
              </a:xfrm>
              <a:custGeom>
                <a:avLst/>
                <a:gdLst>
                  <a:gd name="T0" fmla="*/ 230 w 310"/>
                  <a:gd name="T1" fmla="*/ 0 h 910"/>
                  <a:gd name="T2" fmla="*/ 210 w 310"/>
                  <a:gd name="T3" fmla="*/ 190 h 910"/>
                  <a:gd name="T4" fmla="*/ 270 w 310"/>
                  <a:gd name="T5" fmla="*/ 320 h 910"/>
                  <a:gd name="T6" fmla="*/ 300 w 310"/>
                  <a:gd name="T7" fmla="*/ 390 h 910"/>
                  <a:gd name="T8" fmla="*/ 210 w 310"/>
                  <a:gd name="T9" fmla="*/ 450 h 910"/>
                  <a:gd name="T10" fmla="*/ 90 w 310"/>
                  <a:gd name="T11" fmla="*/ 590 h 910"/>
                  <a:gd name="T12" fmla="*/ 0 w 310"/>
                  <a:gd name="T13" fmla="*/ 910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3" name="Freeform 193"/>
              <p:cNvSpPr>
                <a:spLocks/>
              </p:cNvSpPr>
              <p:nvPr/>
            </p:nvSpPr>
            <p:spPr bwMode="auto">
              <a:xfrm rot="6037562">
                <a:off x="9613" y="9313"/>
                <a:ext cx="176" cy="455"/>
              </a:xfrm>
              <a:custGeom>
                <a:avLst/>
                <a:gdLst>
                  <a:gd name="T0" fmla="*/ 74 w 310"/>
                  <a:gd name="T1" fmla="*/ 0 h 910"/>
                  <a:gd name="T2" fmla="*/ 68 w 310"/>
                  <a:gd name="T3" fmla="*/ 48 h 910"/>
                  <a:gd name="T4" fmla="*/ 87 w 310"/>
                  <a:gd name="T5" fmla="*/ 80 h 910"/>
                  <a:gd name="T6" fmla="*/ 97 w 310"/>
                  <a:gd name="T7" fmla="*/ 98 h 910"/>
                  <a:gd name="T8" fmla="*/ 68 w 310"/>
                  <a:gd name="T9" fmla="*/ 113 h 910"/>
                  <a:gd name="T10" fmla="*/ 29 w 310"/>
                  <a:gd name="T11" fmla="*/ 148 h 910"/>
                  <a:gd name="T12" fmla="*/ 0 w 310"/>
                  <a:gd name="T13" fmla="*/ 228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94" name="Freeform 194"/>
              <p:cNvSpPr>
                <a:spLocks/>
              </p:cNvSpPr>
              <p:nvPr/>
            </p:nvSpPr>
            <p:spPr bwMode="auto">
              <a:xfrm rot="3940966" flipH="1">
                <a:off x="9632" y="7823"/>
                <a:ext cx="176" cy="455"/>
              </a:xfrm>
              <a:custGeom>
                <a:avLst/>
                <a:gdLst>
                  <a:gd name="T0" fmla="*/ 74 w 310"/>
                  <a:gd name="T1" fmla="*/ 0 h 910"/>
                  <a:gd name="T2" fmla="*/ 68 w 310"/>
                  <a:gd name="T3" fmla="*/ 48 h 910"/>
                  <a:gd name="T4" fmla="*/ 87 w 310"/>
                  <a:gd name="T5" fmla="*/ 80 h 910"/>
                  <a:gd name="T6" fmla="*/ 97 w 310"/>
                  <a:gd name="T7" fmla="*/ 98 h 910"/>
                  <a:gd name="T8" fmla="*/ 68 w 310"/>
                  <a:gd name="T9" fmla="*/ 113 h 910"/>
                  <a:gd name="T10" fmla="*/ 29 w 310"/>
                  <a:gd name="T11" fmla="*/ 148 h 910"/>
                  <a:gd name="T12" fmla="*/ 0 w 310"/>
                  <a:gd name="T13" fmla="*/ 228 h 9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910"/>
                  <a:gd name="T23" fmla="*/ 310 w 310"/>
                  <a:gd name="T24" fmla="*/ 910 h 9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910">
                    <a:moveTo>
                      <a:pt x="230" y="0"/>
                    </a:moveTo>
                    <a:cubicBezTo>
                      <a:pt x="216" y="68"/>
                      <a:pt x="203" y="137"/>
                      <a:pt x="210" y="190"/>
                    </a:cubicBezTo>
                    <a:cubicBezTo>
                      <a:pt x="217" y="243"/>
                      <a:pt x="255" y="287"/>
                      <a:pt x="270" y="320"/>
                    </a:cubicBezTo>
                    <a:cubicBezTo>
                      <a:pt x="285" y="353"/>
                      <a:pt x="310" y="368"/>
                      <a:pt x="300" y="390"/>
                    </a:cubicBezTo>
                    <a:cubicBezTo>
                      <a:pt x="290" y="412"/>
                      <a:pt x="245" y="417"/>
                      <a:pt x="210" y="450"/>
                    </a:cubicBezTo>
                    <a:cubicBezTo>
                      <a:pt x="175" y="483"/>
                      <a:pt x="125" y="513"/>
                      <a:pt x="90" y="590"/>
                    </a:cubicBezTo>
                    <a:cubicBezTo>
                      <a:pt x="55" y="667"/>
                      <a:pt x="27" y="788"/>
                      <a:pt x="0" y="91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" name="Group 195"/>
              <p:cNvGrpSpPr>
                <a:grpSpLocks/>
              </p:cNvGrpSpPr>
              <p:nvPr/>
            </p:nvGrpSpPr>
            <p:grpSpPr bwMode="auto">
              <a:xfrm rot="-5400000">
                <a:off x="8948" y="8092"/>
                <a:ext cx="915" cy="1508"/>
                <a:chOff x="3218" y="5932"/>
                <a:chExt cx="915" cy="593"/>
              </a:xfrm>
            </p:grpSpPr>
            <p:sp>
              <p:nvSpPr>
                <p:cNvPr id="20496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3233" y="6525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497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3241" y="6300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498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3241" y="6203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499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3241" y="6060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0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3218" y="6427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1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3226" y="5932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Meiosis 2: Telophase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40200" cy="4530725"/>
          </a:xfrm>
        </p:spPr>
        <p:txBody>
          <a:bodyPr/>
          <a:lstStyle/>
          <a:p>
            <a:pPr eaLnBrk="1" hangingPunct="1"/>
            <a:r>
              <a:rPr lang="en-GB" smtClean="0"/>
              <a:t>Four haploid sex cells are produced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5675" y="1679575"/>
            <a:ext cx="3908425" cy="3487738"/>
            <a:chOff x="4140" y="11731"/>
            <a:chExt cx="3900" cy="36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0" y="13651"/>
              <a:ext cx="1800" cy="1650"/>
              <a:chOff x="4950" y="13275"/>
              <a:chExt cx="1800" cy="1650"/>
            </a:xfrm>
          </p:grpSpPr>
          <p:sp>
            <p:nvSpPr>
              <p:cNvPr id="21535" name="AutoShape 6"/>
              <p:cNvSpPr>
                <a:spLocks noChangeArrowheads="1"/>
              </p:cNvSpPr>
              <p:nvPr/>
            </p:nvSpPr>
            <p:spPr bwMode="auto">
              <a:xfrm>
                <a:off x="4950" y="13275"/>
                <a:ext cx="1800" cy="165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36" name="Oval 7"/>
              <p:cNvSpPr>
                <a:spLocks noChangeArrowheads="1"/>
              </p:cNvSpPr>
              <p:nvPr/>
            </p:nvSpPr>
            <p:spPr bwMode="auto">
              <a:xfrm>
                <a:off x="5160" y="13395"/>
                <a:ext cx="1275" cy="13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445" y="13530"/>
                <a:ext cx="97" cy="104"/>
                <a:chOff x="9610" y="7170"/>
                <a:chExt cx="97" cy="104"/>
              </a:xfrm>
            </p:grpSpPr>
            <p:sp>
              <p:nvSpPr>
                <p:cNvPr id="21540" name="Line 9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41" name="Oval 10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538" name="Freeform 11"/>
              <p:cNvSpPr>
                <a:spLocks/>
              </p:cNvSpPr>
              <p:nvPr/>
            </p:nvSpPr>
            <p:spPr bwMode="auto">
              <a:xfrm>
                <a:off x="5583" y="13939"/>
                <a:ext cx="651" cy="677"/>
              </a:xfrm>
              <a:custGeom>
                <a:avLst/>
                <a:gdLst>
                  <a:gd name="T0" fmla="*/ 651 w 651"/>
                  <a:gd name="T1" fmla="*/ 0 h 677"/>
                  <a:gd name="T2" fmla="*/ 500 w 651"/>
                  <a:gd name="T3" fmla="*/ 118 h 677"/>
                  <a:gd name="T4" fmla="*/ 417 w 651"/>
                  <a:gd name="T5" fmla="*/ 236 h 677"/>
                  <a:gd name="T6" fmla="*/ 297 w 651"/>
                  <a:gd name="T7" fmla="*/ 326 h 677"/>
                  <a:gd name="T8" fmla="*/ 267 w 651"/>
                  <a:gd name="T9" fmla="*/ 341 h 677"/>
                  <a:gd name="T10" fmla="*/ 224 w 651"/>
                  <a:gd name="T11" fmla="*/ 431 h 677"/>
                  <a:gd name="T12" fmla="*/ 0 w 651"/>
                  <a:gd name="T13" fmla="*/ 677 h 6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1"/>
                  <a:gd name="T22" fmla="*/ 0 h 677"/>
                  <a:gd name="T23" fmla="*/ 651 w 651"/>
                  <a:gd name="T24" fmla="*/ 677 h 6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1" h="677">
                    <a:moveTo>
                      <a:pt x="651" y="0"/>
                    </a:moveTo>
                    <a:cubicBezTo>
                      <a:pt x="601" y="48"/>
                      <a:pt x="539" y="79"/>
                      <a:pt x="500" y="118"/>
                    </a:cubicBezTo>
                    <a:cubicBezTo>
                      <a:pt x="461" y="157"/>
                      <a:pt x="451" y="201"/>
                      <a:pt x="417" y="236"/>
                    </a:cubicBezTo>
                    <a:cubicBezTo>
                      <a:pt x="383" y="271"/>
                      <a:pt x="322" y="309"/>
                      <a:pt x="297" y="326"/>
                    </a:cubicBezTo>
                    <a:cubicBezTo>
                      <a:pt x="272" y="343"/>
                      <a:pt x="279" y="324"/>
                      <a:pt x="267" y="341"/>
                    </a:cubicBezTo>
                    <a:cubicBezTo>
                      <a:pt x="255" y="358"/>
                      <a:pt x="268" y="375"/>
                      <a:pt x="224" y="431"/>
                    </a:cubicBezTo>
                    <a:cubicBezTo>
                      <a:pt x="180" y="487"/>
                      <a:pt x="90" y="589"/>
                      <a:pt x="0" y="677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39" name="Freeform 12"/>
              <p:cNvSpPr>
                <a:spLocks/>
              </p:cNvSpPr>
              <p:nvPr/>
            </p:nvSpPr>
            <p:spPr bwMode="auto">
              <a:xfrm>
                <a:off x="5377" y="13791"/>
                <a:ext cx="205" cy="426"/>
              </a:xfrm>
              <a:custGeom>
                <a:avLst/>
                <a:gdLst>
                  <a:gd name="T0" fmla="*/ 0 w 205"/>
                  <a:gd name="T1" fmla="*/ 0 h 426"/>
                  <a:gd name="T2" fmla="*/ 54 w 205"/>
                  <a:gd name="T3" fmla="*/ 79 h 426"/>
                  <a:gd name="T4" fmla="*/ 38 w 205"/>
                  <a:gd name="T5" fmla="*/ 174 h 426"/>
                  <a:gd name="T6" fmla="*/ 83 w 205"/>
                  <a:gd name="T7" fmla="*/ 264 h 426"/>
                  <a:gd name="T8" fmla="*/ 98 w 205"/>
                  <a:gd name="T9" fmla="*/ 249 h 426"/>
                  <a:gd name="T10" fmla="*/ 137 w 205"/>
                  <a:gd name="T11" fmla="*/ 273 h 426"/>
                  <a:gd name="T12" fmla="*/ 205 w 205"/>
                  <a:gd name="T13" fmla="*/ 426 h 4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5"/>
                  <a:gd name="T22" fmla="*/ 0 h 426"/>
                  <a:gd name="T23" fmla="*/ 205 w 205"/>
                  <a:gd name="T24" fmla="*/ 426 h 4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5" h="426">
                    <a:moveTo>
                      <a:pt x="0" y="0"/>
                    </a:moveTo>
                    <a:cubicBezTo>
                      <a:pt x="16" y="30"/>
                      <a:pt x="48" y="50"/>
                      <a:pt x="54" y="79"/>
                    </a:cubicBezTo>
                    <a:cubicBezTo>
                      <a:pt x="60" y="108"/>
                      <a:pt x="33" y="143"/>
                      <a:pt x="38" y="174"/>
                    </a:cubicBezTo>
                    <a:cubicBezTo>
                      <a:pt x="43" y="205"/>
                      <a:pt x="73" y="252"/>
                      <a:pt x="83" y="264"/>
                    </a:cubicBezTo>
                    <a:cubicBezTo>
                      <a:pt x="93" y="276"/>
                      <a:pt x="89" y="248"/>
                      <a:pt x="98" y="249"/>
                    </a:cubicBezTo>
                    <a:cubicBezTo>
                      <a:pt x="107" y="250"/>
                      <a:pt x="119" y="244"/>
                      <a:pt x="137" y="273"/>
                    </a:cubicBezTo>
                    <a:cubicBezTo>
                      <a:pt x="155" y="302"/>
                      <a:pt x="176" y="371"/>
                      <a:pt x="205" y="426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6240" y="11746"/>
              <a:ext cx="1800" cy="1650"/>
              <a:chOff x="4950" y="11370"/>
              <a:chExt cx="1800" cy="1650"/>
            </a:xfrm>
          </p:grpSpPr>
          <p:sp>
            <p:nvSpPr>
              <p:cNvPr id="21528" name="AutoShape 14"/>
              <p:cNvSpPr>
                <a:spLocks noChangeArrowheads="1"/>
              </p:cNvSpPr>
              <p:nvPr/>
            </p:nvSpPr>
            <p:spPr bwMode="auto">
              <a:xfrm>
                <a:off x="4950" y="11370"/>
                <a:ext cx="1800" cy="165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9" name="Oval 15"/>
              <p:cNvSpPr>
                <a:spLocks noChangeArrowheads="1"/>
              </p:cNvSpPr>
              <p:nvPr/>
            </p:nvSpPr>
            <p:spPr bwMode="auto">
              <a:xfrm>
                <a:off x="5220" y="11535"/>
                <a:ext cx="1275" cy="13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5215" y="12735"/>
                <a:ext cx="97" cy="104"/>
                <a:chOff x="9610" y="7170"/>
                <a:chExt cx="97" cy="104"/>
              </a:xfrm>
            </p:grpSpPr>
            <p:sp>
              <p:nvSpPr>
                <p:cNvPr id="21533" name="Line 17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34" name="Oval 18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531" name="Freeform 19"/>
              <p:cNvSpPr>
                <a:spLocks/>
              </p:cNvSpPr>
              <p:nvPr/>
            </p:nvSpPr>
            <p:spPr bwMode="auto">
              <a:xfrm>
                <a:off x="5318" y="11745"/>
                <a:ext cx="740" cy="578"/>
              </a:xfrm>
              <a:custGeom>
                <a:avLst/>
                <a:gdLst>
                  <a:gd name="T0" fmla="*/ 740 w 740"/>
                  <a:gd name="T1" fmla="*/ 0 h 578"/>
                  <a:gd name="T2" fmla="*/ 607 w 740"/>
                  <a:gd name="T3" fmla="*/ 138 h 578"/>
                  <a:gd name="T4" fmla="*/ 532 w 740"/>
                  <a:gd name="T5" fmla="*/ 195 h 578"/>
                  <a:gd name="T6" fmla="*/ 427 w 740"/>
                  <a:gd name="T7" fmla="*/ 240 h 578"/>
                  <a:gd name="T8" fmla="*/ 352 w 740"/>
                  <a:gd name="T9" fmla="*/ 315 h 578"/>
                  <a:gd name="T10" fmla="*/ 267 w 740"/>
                  <a:gd name="T11" fmla="*/ 380 h 578"/>
                  <a:gd name="T12" fmla="*/ 0 w 740"/>
                  <a:gd name="T13" fmla="*/ 578 h 5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0"/>
                  <a:gd name="T22" fmla="*/ 0 h 578"/>
                  <a:gd name="T23" fmla="*/ 740 w 740"/>
                  <a:gd name="T24" fmla="*/ 578 h 5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0" h="578">
                    <a:moveTo>
                      <a:pt x="740" y="0"/>
                    </a:moveTo>
                    <a:cubicBezTo>
                      <a:pt x="687" y="45"/>
                      <a:pt x="642" y="106"/>
                      <a:pt x="607" y="138"/>
                    </a:cubicBezTo>
                    <a:cubicBezTo>
                      <a:pt x="572" y="170"/>
                      <a:pt x="562" y="178"/>
                      <a:pt x="532" y="195"/>
                    </a:cubicBezTo>
                    <a:cubicBezTo>
                      <a:pt x="502" y="212"/>
                      <a:pt x="457" y="220"/>
                      <a:pt x="427" y="240"/>
                    </a:cubicBezTo>
                    <a:cubicBezTo>
                      <a:pt x="397" y="260"/>
                      <a:pt x="379" y="292"/>
                      <a:pt x="352" y="315"/>
                    </a:cubicBezTo>
                    <a:cubicBezTo>
                      <a:pt x="325" y="338"/>
                      <a:pt x="326" y="336"/>
                      <a:pt x="267" y="380"/>
                    </a:cubicBezTo>
                    <a:cubicBezTo>
                      <a:pt x="208" y="424"/>
                      <a:pt x="96" y="498"/>
                      <a:pt x="0" y="578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32" name="Freeform 20"/>
              <p:cNvSpPr>
                <a:spLocks/>
              </p:cNvSpPr>
              <p:nvPr/>
            </p:nvSpPr>
            <p:spPr bwMode="auto">
              <a:xfrm>
                <a:off x="5820" y="12329"/>
                <a:ext cx="289" cy="375"/>
              </a:xfrm>
              <a:custGeom>
                <a:avLst/>
                <a:gdLst>
                  <a:gd name="T0" fmla="*/ 0 w 289"/>
                  <a:gd name="T1" fmla="*/ 0 h 375"/>
                  <a:gd name="T2" fmla="*/ 46 w 289"/>
                  <a:gd name="T3" fmla="*/ 84 h 375"/>
                  <a:gd name="T4" fmla="*/ 90 w 289"/>
                  <a:gd name="T5" fmla="*/ 121 h 375"/>
                  <a:gd name="T6" fmla="*/ 165 w 289"/>
                  <a:gd name="T7" fmla="*/ 211 h 375"/>
                  <a:gd name="T8" fmla="*/ 94 w 289"/>
                  <a:gd name="T9" fmla="*/ 205 h 375"/>
                  <a:gd name="T10" fmla="*/ 182 w 289"/>
                  <a:gd name="T11" fmla="*/ 245 h 375"/>
                  <a:gd name="T12" fmla="*/ 289 w 289"/>
                  <a:gd name="T13" fmla="*/ 375 h 3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9"/>
                  <a:gd name="T22" fmla="*/ 0 h 375"/>
                  <a:gd name="T23" fmla="*/ 289 w 289"/>
                  <a:gd name="T24" fmla="*/ 375 h 3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9" h="375">
                    <a:moveTo>
                      <a:pt x="0" y="0"/>
                    </a:moveTo>
                    <a:cubicBezTo>
                      <a:pt x="20" y="29"/>
                      <a:pt x="31" y="64"/>
                      <a:pt x="46" y="84"/>
                    </a:cubicBezTo>
                    <a:cubicBezTo>
                      <a:pt x="61" y="104"/>
                      <a:pt x="70" y="100"/>
                      <a:pt x="90" y="121"/>
                    </a:cubicBezTo>
                    <a:cubicBezTo>
                      <a:pt x="110" y="142"/>
                      <a:pt x="164" y="197"/>
                      <a:pt x="165" y="211"/>
                    </a:cubicBezTo>
                    <a:cubicBezTo>
                      <a:pt x="166" y="225"/>
                      <a:pt x="91" y="199"/>
                      <a:pt x="94" y="205"/>
                    </a:cubicBezTo>
                    <a:cubicBezTo>
                      <a:pt x="97" y="211"/>
                      <a:pt x="150" y="217"/>
                      <a:pt x="182" y="245"/>
                    </a:cubicBezTo>
                    <a:cubicBezTo>
                      <a:pt x="215" y="274"/>
                      <a:pt x="252" y="324"/>
                      <a:pt x="289" y="375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170" y="11731"/>
              <a:ext cx="1800" cy="1650"/>
              <a:chOff x="2880" y="11355"/>
              <a:chExt cx="1800" cy="1650"/>
            </a:xfrm>
          </p:grpSpPr>
          <p:sp>
            <p:nvSpPr>
              <p:cNvPr id="21521" name="AutoShape 22"/>
              <p:cNvSpPr>
                <a:spLocks noChangeArrowheads="1"/>
              </p:cNvSpPr>
              <p:nvPr/>
            </p:nvSpPr>
            <p:spPr bwMode="auto">
              <a:xfrm>
                <a:off x="2880" y="11355"/>
                <a:ext cx="1800" cy="165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2" name="Oval 23"/>
              <p:cNvSpPr>
                <a:spLocks noChangeArrowheads="1"/>
              </p:cNvSpPr>
              <p:nvPr/>
            </p:nvSpPr>
            <p:spPr bwMode="auto">
              <a:xfrm>
                <a:off x="3165" y="11535"/>
                <a:ext cx="1275" cy="13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3205" y="11610"/>
                <a:ext cx="97" cy="104"/>
                <a:chOff x="9610" y="7170"/>
                <a:chExt cx="97" cy="104"/>
              </a:xfrm>
            </p:grpSpPr>
            <p:sp>
              <p:nvSpPr>
                <p:cNvPr id="21526" name="Line 25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27" name="Oval 26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524" name="Freeform 27"/>
              <p:cNvSpPr>
                <a:spLocks/>
              </p:cNvSpPr>
              <p:nvPr/>
            </p:nvSpPr>
            <p:spPr bwMode="auto">
              <a:xfrm>
                <a:off x="3809" y="11730"/>
                <a:ext cx="492" cy="799"/>
              </a:xfrm>
              <a:custGeom>
                <a:avLst/>
                <a:gdLst>
                  <a:gd name="T0" fmla="*/ 0 w 492"/>
                  <a:gd name="T1" fmla="*/ 0 h 799"/>
                  <a:gd name="T2" fmla="*/ 76 w 492"/>
                  <a:gd name="T3" fmla="*/ 175 h 799"/>
                  <a:gd name="T4" fmla="*/ 57 w 492"/>
                  <a:gd name="T5" fmla="*/ 317 h 799"/>
                  <a:gd name="T6" fmla="*/ 151 w 492"/>
                  <a:gd name="T7" fmla="*/ 375 h 799"/>
                  <a:gd name="T8" fmla="*/ 154 w 492"/>
                  <a:gd name="T9" fmla="*/ 423 h 799"/>
                  <a:gd name="T10" fmla="*/ 310 w 492"/>
                  <a:gd name="T11" fmla="*/ 521 h 799"/>
                  <a:gd name="T12" fmla="*/ 492 w 492"/>
                  <a:gd name="T13" fmla="*/ 799 h 7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2"/>
                  <a:gd name="T22" fmla="*/ 0 h 799"/>
                  <a:gd name="T23" fmla="*/ 492 w 492"/>
                  <a:gd name="T24" fmla="*/ 799 h 7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2" h="799">
                    <a:moveTo>
                      <a:pt x="0" y="0"/>
                    </a:moveTo>
                    <a:cubicBezTo>
                      <a:pt x="33" y="61"/>
                      <a:pt x="66" y="123"/>
                      <a:pt x="76" y="175"/>
                    </a:cubicBezTo>
                    <a:cubicBezTo>
                      <a:pt x="85" y="228"/>
                      <a:pt x="45" y="284"/>
                      <a:pt x="57" y="317"/>
                    </a:cubicBezTo>
                    <a:cubicBezTo>
                      <a:pt x="69" y="350"/>
                      <a:pt x="135" y="357"/>
                      <a:pt x="151" y="375"/>
                    </a:cubicBezTo>
                    <a:cubicBezTo>
                      <a:pt x="167" y="393"/>
                      <a:pt x="128" y="399"/>
                      <a:pt x="154" y="423"/>
                    </a:cubicBezTo>
                    <a:cubicBezTo>
                      <a:pt x="180" y="447"/>
                      <a:pt x="254" y="458"/>
                      <a:pt x="310" y="521"/>
                    </a:cubicBezTo>
                    <a:cubicBezTo>
                      <a:pt x="366" y="584"/>
                      <a:pt x="429" y="691"/>
                      <a:pt x="492" y="799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25" name="Freeform 28"/>
              <p:cNvSpPr>
                <a:spLocks/>
              </p:cNvSpPr>
              <p:nvPr/>
            </p:nvSpPr>
            <p:spPr bwMode="auto">
              <a:xfrm>
                <a:off x="3324" y="12136"/>
                <a:ext cx="305" cy="362"/>
              </a:xfrm>
              <a:custGeom>
                <a:avLst/>
                <a:gdLst>
                  <a:gd name="T0" fmla="*/ 305 w 305"/>
                  <a:gd name="T1" fmla="*/ 0 h 362"/>
                  <a:gd name="T2" fmla="*/ 261 w 305"/>
                  <a:gd name="T3" fmla="*/ 74 h 362"/>
                  <a:gd name="T4" fmla="*/ 201 w 305"/>
                  <a:gd name="T5" fmla="*/ 104 h 362"/>
                  <a:gd name="T6" fmla="*/ 186 w 305"/>
                  <a:gd name="T7" fmla="*/ 134 h 362"/>
                  <a:gd name="T8" fmla="*/ 202 w 305"/>
                  <a:gd name="T9" fmla="*/ 200 h 362"/>
                  <a:gd name="T10" fmla="*/ 111 w 305"/>
                  <a:gd name="T11" fmla="*/ 237 h 362"/>
                  <a:gd name="T12" fmla="*/ 0 w 305"/>
                  <a:gd name="T13" fmla="*/ 362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5"/>
                  <a:gd name="T22" fmla="*/ 0 h 362"/>
                  <a:gd name="T23" fmla="*/ 305 w 30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5" h="362">
                    <a:moveTo>
                      <a:pt x="305" y="0"/>
                    </a:moveTo>
                    <a:cubicBezTo>
                      <a:pt x="298" y="12"/>
                      <a:pt x="278" y="57"/>
                      <a:pt x="261" y="74"/>
                    </a:cubicBezTo>
                    <a:cubicBezTo>
                      <a:pt x="244" y="91"/>
                      <a:pt x="213" y="94"/>
                      <a:pt x="201" y="104"/>
                    </a:cubicBezTo>
                    <a:cubicBezTo>
                      <a:pt x="189" y="114"/>
                      <a:pt x="186" y="118"/>
                      <a:pt x="186" y="134"/>
                    </a:cubicBezTo>
                    <a:cubicBezTo>
                      <a:pt x="186" y="150"/>
                      <a:pt x="214" y="183"/>
                      <a:pt x="202" y="200"/>
                    </a:cubicBezTo>
                    <a:cubicBezTo>
                      <a:pt x="190" y="217"/>
                      <a:pt x="145" y="210"/>
                      <a:pt x="111" y="237"/>
                    </a:cubicBezTo>
                    <a:cubicBezTo>
                      <a:pt x="77" y="264"/>
                      <a:pt x="38" y="312"/>
                      <a:pt x="0" y="362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4140" y="13681"/>
              <a:ext cx="1800" cy="1650"/>
              <a:chOff x="2850" y="13305"/>
              <a:chExt cx="1800" cy="1650"/>
            </a:xfrm>
          </p:grpSpPr>
          <p:sp>
            <p:nvSpPr>
              <p:cNvPr id="21514" name="AutoShape 30"/>
              <p:cNvSpPr>
                <a:spLocks noChangeArrowheads="1"/>
              </p:cNvSpPr>
              <p:nvPr/>
            </p:nvSpPr>
            <p:spPr bwMode="auto">
              <a:xfrm>
                <a:off x="2850" y="13305"/>
                <a:ext cx="1800" cy="165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15" name="Oval 31"/>
              <p:cNvSpPr>
                <a:spLocks noChangeArrowheads="1"/>
              </p:cNvSpPr>
              <p:nvPr/>
            </p:nvSpPr>
            <p:spPr bwMode="auto">
              <a:xfrm>
                <a:off x="3195" y="13485"/>
                <a:ext cx="1275" cy="130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3025" y="13995"/>
                <a:ext cx="97" cy="104"/>
                <a:chOff x="9610" y="7170"/>
                <a:chExt cx="97" cy="104"/>
              </a:xfrm>
            </p:grpSpPr>
            <p:sp>
              <p:nvSpPr>
                <p:cNvPr id="21519" name="Line 33"/>
                <p:cNvSpPr>
                  <a:spLocks noChangeShapeType="1"/>
                </p:cNvSpPr>
                <p:nvPr/>
              </p:nvSpPr>
              <p:spPr bwMode="auto">
                <a:xfrm>
                  <a:off x="9650" y="7170"/>
                  <a:ext cx="57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20" name="Oval 34"/>
                <p:cNvSpPr>
                  <a:spLocks noChangeArrowheads="1"/>
                </p:cNvSpPr>
                <p:nvPr/>
              </p:nvSpPr>
              <p:spPr bwMode="auto">
                <a:xfrm>
                  <a:off x="9610" y="7217"/>
                  <a:ext cx="57" cy="5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1517" name="Freeform 35"/>
              <p:cNvSpPr>
                <a:spLocks/>
              </p:cNvSpPr>
              <p:nvPr/>
            </p:nvSpPr>
            <p:spPr bwMode="auto">
              <a:xfrm>
                <a:off x="3868" y="13691"/>
                <a:ext cx="374" cy="860"/>
              </a:xfrm>
              <a:custGeom>
                <a:avLst/>
                <a:gdLst>
                  <a:gd name="T0" fmla="*/ 0 w 374"/>
                  <a:gd name="T1" fmla="*/ 0 h 860"/>
                  <a:gd name="T2" fmla="*/ 100 w 374"/>
                  <a:gd name="T3" fmla="*/ 162 h 860"/>
                  <a:gd name="T4" fmla="*/ 107 w 374"/>
                  <a:gd name="T5" fmla="*/ 229 h 860"/>
                  <a:gd name="T6" fmla="*/ 197 w 374"/>
                  <a:gd name="T7" fmla="*/ 289 h 860"/>
                  <a:gd name="T8" fmla="*/ 259 w 374"/>
                  <a:gd name="T9" fmla="*/ 368 h 860"/>
                  <a:gd name="T10" fmla="*/ 250 w 374"/>
                  <a:gd name="T11" fmla="*/ 552 h 860"/>
                  <a:gd name="T12" fmla="*/ 374 w 374"/>
                  <a:gd name="T13" fmla="*/ 860 h 8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860"/>
                  <a:gd name="T23" fmla="*/ 374 w 374"/>
                  <a:gd name="T24" fmla="*/ 860 h 8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860">
                    <a:moveTo>
                      <a:pt x="0" y="0"/>
                    </a:moveTo>
                    <a:cubicBezTo>
                      <a:pt x="30" y="62"/>
                      <a:pt x="82" y="124"/>
                      <a:pt x="100" y="162"/>
                    </a:cubicBezTo>
                    <a:cubicBezTo>
                      <a:pt x="118" y="200"/>
                      <a:pt x="91" y="208"/>
                      <a:pt x="107" y="229"/>
                    </a:cubicBezTo>
                    <a:cubicBezTo>
                      <a:pt x="123" y="250"/>
                      <a:pt x="172" y="266"/>
                      <a:pt x="197" y="289"/>
                    </a:cubicBezTo>
                    <a:cubicBezTo>
                      <a:pt x="222" y="312"/>
                      <a:pt x="250" y="324"/>
                      <a:pt x="259" y="368"/>
                    </a:cubicBezTo>
                    <a:cubicBezTo>
                      <a:pt x="268" y="412"/>
                      <a:pt x="230" y="470"/>
                      <a:pt x="250" y="552"/>
                    </a:cubicBezTo>
                    <a:cubicBezTo>
                      <a:pt x="269" y="634"/>
                      <a:pt x="321" y="747"/>
                      <a:pt x="374" y="86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18" name="Freeform 36"/>
              <p:cNvSpPr>
                <a:spLocks/>
              </p:cNvSpPr>
              <p:nvPr/>
            </p:nvSpPr>
            <p:spPr bwMode="auto">
              <a:xfrm>
                <a:off x="3636" y="14025"/>
                <a:ext cx="249" cy="501"/>
              </a:xfrm>
              <a:custGeom>
                <a:avLst/>
                <a:gdLst>
                  <a:gd name="T0" fmla="*/ 249 w 249"/>
                  <a:gd name="T1" fmla="*/ 0 h 501"/>
                  <a:gd name="T2" fmla="*/ 114 w 249"/>
                  <a:gd name="T3" fmla="*/ 75 h 501"/>
                  <a:gd name="T4" fmla="*/ 159 w 249"/>
                  <a:gd name="T5" fmla="*/ 195 h 501"/>
                  <a:gd name="T6" fmla="*/ 129 w 249"/>
                  <a:gd name="T7" fmla="*/ 300 h 501"/>
                  <a:gd name="T8" fmla="*/ 75 w 249"/>
                  <a:gd name="T9" fmla="*/ 254 h 501"/>
                  <a:gd name="T10" fmla="*/ 75 w 249"/>
                  <a:gd name="T11" fmla="*/ 351 h 501"/>
                  <a:gd name="T12" fmla="*/ 0 w 249"/>
                  <a:gd name="T13" fmla="*/ 501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9"/>
                  <a:gd name="T22" fmla="*/ 0 h 501"/>
                  <a:gd name="T23" fmla="*/ 249 w 249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9" h="501">
                    <a:moveTo>
                      <a:pt x="249" y="0"/>
                    </a:moveTo>
                    <a:cubicBezTo>
                      <a:pt x="227" y="10"/>
                      <a:pt x="129" y="43"/>
                      <a:pt x="114" y="75"/>
                    </a:cubicBezTo>
                    <a:cubicBezTo>
                      <a:pt x="99" y="107"/>
                      <a:pt x="157" y="158"/>
                      <a:pt x="159" y="195"/>
                    </a:cubicBezTo>
                    <a:cubicBezTo>
                      <a:pt x="161" y="232"/>
                      <a:pt x="143" y="290"/>
                      <a:pt x="129" y="300"/>
                    </a:cubicBezTo>
                    <a:cubicBezTo>
                      <a:pt x="115" y="310"/>
                      <a:pt x="84" y="246"/>
                      <a:pt x="75" y="254"/>
                    </a:cubicBezTo>
                    <a:cubicBezTo>
                      <a:pt x="66" y="262"/>
                      <a:pt x="87" y="310"/>
                      <a:pt x="75" y="351"/>
                    </a:cubicBezTo>
                    <a:cubicBezTo>
                      <a:pt x="62" y="393"/>
                      <a:pt x="32" y="447"/>
                      <a:pt x="0" y="50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Look at root tips under the microscope.</a:t>
            </a:r>
            <a:br>
              <a:rPr lang="en-GB" dirty="0" smtClean="0"/>
            </a:br>
            <a:r>
              <a:rPr lang="en-GB" dirty="0" smtClean="0"/>
              <a:t>Spot the different phases of meiosis.</a:t>
            </a:r>
            <a:endParaRPr lang="en-GB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3568" y="2636912"/>
            <a:ext cx="2953197" cy="2067446"/>
            <a:chOff x="431" y="845"/>
            <a:chExt cx="4400" cy="3207"/>
          </a:xfrm>
        </p:grpSpPr>
        <p:pic>
          <p:nvPicPr>
            <p:cNvPr id="4" name="Picture 8" descr="Animal%20Inter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845"/>
              <a:ext cx="4400" cy="2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474" y="3897"/>
              <a:ext cx="24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000"/>
                <a:t>Image Credit: www.bioweb.uncc.edu/</a:t>
              </a:r>
              <a:endParaRPr lang="en-GB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995936" y="2780928"/>
            <a:ext cx="2737619" cy="1850058"/>
            <a:chOff x="295" y="754"/>
            <a:chExt cx="4627" cy="3388"/>
          </a:xfrm>
        </p:grpSpPr>
        <p:pic>
          <p:nvPicPr>
            <p:cNvPr id="7" name="Picture 6" descr="Animal%20Prophase%20(Google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754"/>
              <a:ext cx="4627" cy="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0" y="3987"/>
              <a:ext cx="26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592" y="4941168"/>
            <a:ext cx="2159397" cy="1396008"/>
            <a:chOff x="249" y="572"/>
            <a:chExt cx="4717" cy="3556"/>
          </a:xfrm>
        </p:grpSpPr>
        <p:pic>
          <p:nvPicPr>
            <p:cNvPr id="10" name="Picture 6" descr="Animal%20Metaphase%20(Google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572"/>
              <a:ext cx="4717" cy="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49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491880" y="4941168"/>
            <a:ext cx="2088977" cy="1396008"/>
            <a:chOff x="189" y="572"/>
            <a:chExt cx="4778" cy="3556"/>
          </a:xfrm>
        </p:grpSpPr>
        <p:pic>
          <p:nvPicPr>
            <p:cNvPr id="13" name="Picture 6" descr="Animal%20Anaphase%20(Google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" y="572"/>
              <a:ext cx="4778" cy="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04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940152" y="4509120"/>
            <a:ext cx="2554933" cy="2044080"/>
            <a:chOff x="249" y="527"/>
            <a:chExt cx="4694" cy="3601"/>
          </a:xfrm>
        </p:grpSpPr>
        <p:pic>
          <p:nvPicPr>
            <p:cNvPr id="16" name="Picture 6" descr="Animal%20Telophase%20(Google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527"/>
              <a:ext cx="4694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49" y="3973"/>
              <a:ext cx="14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www.bioweb.uncc.edu/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http://www.bbc.co.uk/learningzone/clips/cell-division-by-mitosis-and-meiosis/6022.html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GB" sz="4400" b="1" u="sng" dirty="0"/>
              <a:t>Differences between Meiosis &amp; </a:t>
            </a:r>
            <a:r>
              <a:rPr lang="en-GB" sz="4400" b="1" u="sng" dirty="0" smtClean="0"/>
              <a:t>Mitosis</a:t>
            </a:r>
          </a:p>
          <a:p>
            <a:pPr algn="ctr">
              <a:buNone/>
            </a:pPr>
            <a:r>
              <a:rPr lang="en-GB" sz="4400" b="1" dirty="0" smtClean="0"/>
              <a:t>Put these statements into the two different groups</a:t>
            </a:r>
            <a:r>
              <a:rPr lang="en-GB" sz="4400" b="1" dirty="0"/>
              <a:t> 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Used for Growing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Used for producing Gametes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4 daughter cells made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2 daughter cells made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Genetically different to original cell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Genetically identical to original cell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Daughter cell with same number of chromosomes as original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r>
              <a:rPr lang="en-GB" dirty="0"/>
              <a:t>Daughter cell with half number of chromosomes as original</a:t>
            </a:r>
          </a:p>
          <a:p>
            <a:pPr algn="ctr">
              <a:buNone/>
            </a:pPr>
            <a:r>
              <a:rPr lang="en-GB" dirty="0"/>
              <a:t> 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1. The division of cells to create germ cells is called __________.</a:t>
            </a:r>
          </a:p>
          <a:p>
            <a:r>
              <a:rPr lang="en-GB" b="1" dirty="0" smtClean="0"/>
              <a:t>a. mitosis</a:t>
            </a:r>
          </a:p>
          <a:p>
            <a:r>
              <a:rPr lang="en-GB" b="1" dirty="0" smtClean="0"/>
              <a:t>b. </a:t>
            </a:r>
            <a:r>
              <a:rPr lang="en-GB" b="1" dirty="0" err="1" smtClean="0"/>
              <a:t>cytokinesis</a:t>
            </a:r>
            <a:endParaRPr lang="en-GB" b="1" dirty="0" smtClean="0"/>
          </a:p>
          <a:p>
            <a:r>
              <a:rPr lang="en-GB" b="1" dirty="0" smtClean="0"/>
              <a:t>c. diploid split</a:t>
            </a:r>
          </a:p>
          <a:p>
            <a:r>
              <a:rPr lang="en-GB" b="1" dirty="0" smtClean="0"/>
              <a:t>d. meiosis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2. True or False: During meiosis, only one cell division takes place.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… and divides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3203575" y="5465763"/>
            <a:ext cx="3600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000"/>
              <a:t>Released into the Public Domain by </a:t>
            </a:r>
            <a:r>
              <a:rPr lang="en-GB" sz="1000" b="1">
                <a:hlinkClick r:id="rId2"/>
              </a:rPr>
              <a:t>Jrockley</a:t>
            </a:r>
            <a:endParaRPr lang="en-GB" sz="100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7002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3. Homologous means _____________________________.</a:t>
            </a:r>
          </a:p>
          <a:p>
            <a:r>
              <a:rPr lang="en-GB" b="1" dirty="0" smtClean="0"/>
              <a:t>a. same trait with different information</a:t>
            </a:r>
          </a:p>
          <a:p>
            <a:r>
              <a:rPr lang="en-GB" b="1" dirty="0" smtClean="0"/>
              <a:t>b. same trait with the same information</a:t>
            </a:r>
          </a:p>
          <a:p>
            <a:r>
              <a:rPr lang="en-GB" b="1" dirty="0" smtClean="0"/>
              <a:t>c. different traits with the same information</a:t>
            </a:r>
          </a:p>
          <a:p>
            <a:r>
              <a:rPr lang="en-GB" b="1" dirty="0" smtClean="0"/>
              <a:t>d. different traits with different information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4. Chromosomes contain ____________________.</a:t>
            </a:r>
          </a:p>
          <a:p>
            <a:r>
              <a:rPr lang="en-GB" b="1" dirty="0" smtClean="0"/>
              <a:t>a. cells</a:t>
            </a:r>
          </a:p>
          <a:p>
            <a:r>
              <a:rPr lang="en-GB" b="1" dirty="0" smtClean="0"/>
              <a:t>b. diploid cells</a:t>
            </a:r>
          </a:p>
          <a:p>
            <a:r>
              <a:rPr lang="en-GB" b="1" dirty="0" smtClean="0"/>
              <a:t>c. genes, or genetic information</a:t>
            </a:r>
          </a:p>
          <a:p>
            <a:r>
              <a:rPr lang="en-GB" b="1" dirty="0" smtClean="0"/>
              <a:t>d. zygotes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5. True or False: When germ cells combine, they create life.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6. Meiosis divides one diploid cell into ____________________.</a:t>
            </a:r>
          </a:p>
          <a:p>
            <a:r>
              <a:rPr lang="en-GB" b="1" dirty="0" smtClean="0"/>
              <a:t>a. 4 diploid cells</a:t>
            </a:r>
          </a:p>
          <a:p>
            <a:r>
              <a:rPr lang="en-GB" b="1" dirty="0" smtClean="0"/>
              <a:t>b. 4 haploid cells</a:t>
            </a:r>
          </a:p>
          <a:p>
            <a:r>
              <a:rPr lang="en-GB" b="1" dirty="0" smtClean="0"/>
              <a:t>c. 2 haploid cells</a:t>
            </a:r>
          </a:p>
          <a:p>
            <a:r>
              <a:rPr lang="en-GB" b="1" dirty="0" smtClean="0"/>
              <a:t>d. 2 diploid cells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7. A gamete has ____________________.</a:t>
            </a:r>
          </a:p>
          <a:p>
            <a:r>
              <a:rPr lang="en-GB" b="1" dirty="0" smtClean="0"/>
              <a:t>a. 23 pairs of chromosomes</a:t>
            </a:r>
          </a:p>
          <a:p>
            <a:r>
              <a:rPr lang="en-GB" b="1" dirty="0" smtClean="0"/>
              <a:t>b. 46 chromosomes</a:t>
            </a:r>
          </a:p>
          <a:p>
            <a:r>
              <a:rPr lang="en-GB" b="1" dirty="0" smtClean="0"/>
              <a:t>c. 23 chromosomes</a:t>
            </a:r>
          </a:p>
          <a:p>
            <a:r>
              <a:rPr lang="en-GB" b="1" dirty="0" smtClean="0"/>
              <a:t>d. A and B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8. A zygote has ____________________.</a:t>
            </a:r>
          </a:p>
          <a:p>
            <a:r>
              <a:rPr lang="en-GB" b="1" dirty="0" smtClean="0"/>
              <a:t>a. 1 set of chromosomes</a:t>
            </a:r>
          </a:p>
          <a:p>
            <a:r>
              <a:rPr lang="en-GB" b="1" dirty="0" smtClean="0"/>
              <a:t>b. no chromosomes</a:t>
            </a:r>
          </a:p>
          <a:p>
            <a:r>
              <a:rPr lang="en-GB" b="1" dirty="0" smtClean="0"/>
              <a:t>c. 23 chromosomes</a:t>
            </a:r>
          </a:p>
          <a:p>
            <a:r>
              <a:rPr lang="en-GB" b="1" dirty="0" smtClean="0"/>
              <a:t>d. 2 sets of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9. Our traits are determined from ____________________.</a:t>
            </a:r>
          </a:p>
          <a:p>
            <a:r>
              <a:rPr lang="en-GB" b="1" dirty="0" smtClean="0"/>
              <a:t>a. our germ cells</a:t>
            </a:r>
          </a:p>
          <a:p>
            <a:r>
              <a:rPr lang="en-GB" b="1" dirty="0" smtClean="0"/>
              <a:t>b. our homologous cells</a:t>
            </a:r>
          </a:p>
          <a:p>
            <a:r>
              <a:rPr lang="en-GB" b="1" dirty="0" smtClean="0"/>
              <a:t>c. our chromosomes</a:t>
            </a:r>
          </a:p>
          <a:p>
            <a:r>
              <a:rPr lang="en-GB" b="1" dirty="0" smtClean="0"/>
              <a:t>d. None of the above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10. A germ cell is ____________________.</a:t>
            </a:r>
          </a:p>
          <a:p>
            <a:r>
              <a:rPr lang="en-GB" b="1" dirty="0" smtClean="0"/>
              <a:t>a. haploid</a:t>
            </a:r>
          </a:p>
          <a:p>
            <a:r>
              <a:rPr lang="en-GB" b="1" dirty="0" smtClean="0"/>
              <a:t>b. diploid</a:t>
            </a:r>
          </a:p>
          <a:p>
            <a:r>
              <a:rPr lang="en-GB" b="1" dirty="0" smtClean="0"/>
              <a:t>c. triploid</a:t>
            </a:r>
          </a:p>
          <a:p>
            <a:r>
              <a:rPr lang="en-GB" b="1" dirty="0" smtClean="0"/>
              <a:t>d. sometimes haploid, sometimes diploid, never triploid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11. Crossing over is when ____________________.</a:t>
            </a:r>
          </a:p>
          <a:p>
            <a:r>
              <a:rPr lang="en-GB" b="1" dirty="0" smtClean="0"/>
              <a:t>a. sister chromosomes entangle and exchange DNA strands</a:t>
            </a:r>
          </a:p>
          <a:p>
            <a:r>
              <a:rPr lang="en-GB" b="1" dirty="0" smtClean="0"/>
              <a:t>b. parent chromosomes entangle and exchange DNA strands</a:t>
            </a:r>
          </a:p>
          <a:p>
            <a:r>
              <a:rPr lang="en-GB" b="1" dirty="0" smtClean="0"/>
              <a:t>c. chromosomes split</a:t>
            </a:r>
          </a:p>
          <a:p>
            <a:r>
              <a:rPr lang="en-GB" b="1" dirty="0" smtClean="0"/>
              <a:t>d. daughter chromosomes split and form sister chromosomes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12. Meiosis II _________ the number of chromosomes of the parent cell.</a:t>
            </a:r>
          </a:p>
          <a:p>
            <a:r>
              <a:rPr lang="en-GB" b="1" dirty="0" smtClean="0"/>
              <a:t>a. maintains</a:t>
            </a:r>
          </a:p>
          <a:p>
            <a:r>
              <a:rPr lang="en-GB" b="1" dirty="0" smtClean="0"/>
              <a:t>b. doubles</a:t>
            </a:r>
          </a:p>
          <a:p>
            <a:r>
              <a:rPr lang="en-GB" b="1" dirty="0" smtClean="0"/>
              <a:t>c. reduces</a:t>
            </a:r>
          </a:p>
          <a:p>
            <a:r>
              <a:rPr lang="en-GB" b="1" dirty="0" smtClean="0"/>
              <a:t>d. triples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Until it becomes an embryo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5513" y="1916113"/>
            <a:ext cx="5307012" cy="3413125"/>
            <a:chOff x="1383" y="1207"/>
            <a:chExt cx="3343" cy="2150"/>
          </a:xfrm>
        </p:grpSpPr>
        <p:pic>
          <p:nvPicPr>
            <p:cNvPr id="7172" name="Picture 5" descr="A human embryo at five to six weeks of development. (Reproduced by permission of Photo Researchers, Inc.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07"/>
              <a:ext cx="3343" cy="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1383" y="3202"/>
              <a:ext cx="1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sz="1000"/>
                <a:t>Image Credit: </a:t>
              </a:r>
              <a:r>
                <a:rPr lang="en-GB" sz="1000">
                  <a:hlinkClick r:id="rId3"/>
                </a:rPr>
                <a:t>www.scienceclarified.com</a:t>
              </a:r>
              <a:endParaRPr lang="en-GB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13. True or False: In meiosis, the resulting cells have 23 pairs of chromosomes while</a:t>
            </a:r>
          </a:p>
          <a:p>
            <a:r>
              <a:rPr lang="en-GB" b="1" dirty="0" smtClean="0"/>
              <a:t>in mitosis the resulting cells have 23 chromosomes.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14. When the cytoplasm and organelles divide at the end of meiosis I,</a:t>
            </a:r>
          </a:p>
          <a:p>
            <a:r>
              <a:rPr lang="en-GB" b="1" dirty="0" smtClean="0"/>
              <a:t>it is called __________________.</a:t>
            </a:r>
          </a:p>
          <a:p>
            <a:r>
              <a:rPr lang="en-GB" b="1" dirty="0" smtClean="0"/>
              <a:t>a. </a:t>
            </a:r>
            <a:r>
              <a:rPr lang="en-GB" b="1" dirty="0" err="1" smtClean="0"/>
              <a:t>telophase</a:t>
            </a:r>
            <a:r>
              <a:rPr lang="en-GB" b="1" dirty="0" smtClean="0"/>
              <a:t> I</a:t>
            </a:r>
          </a:p>
          <a:p>
            <a:r>
              <a:rPr lang="en-GB" b="1" dirty="0" smtClean="0"/>
              <a:t>b. </a:t>
            </a:r>
            <a:r>
              <a:rPr lang="en-GB" b="1" dirty="0" err="1" smtClean="0"/>
              <a:t>cytokinesis</a:t>
            </a:r>
            <a:endParaRPr lang="en-GB" b="1" dirty="0" smtClean="0"/>
          </a:p>
          <a:p>
            <a:r>
              <a:rPr lang="en-GB" b="1" dirty="0" smtClean="0"/>
              <a:t>c. telekinesis</a:t>
            </a:r>
          </a:p>
          <a:p>
            <a:r>
              <a:rPr lang="en-GB" b="1" dirty="0" smtClean="0"/>
              <a:t>d. metaphase II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15. A tetrad is ____________________.</a:t>
            </a:r>
          </a:p>
          <a:p>
            <a:r>
              <a:rPr lang="en-GB" b="1" dirty="0" smtClean="0"/>
              <a:t>a. a chromosome with two </a:t>
            </a:r>
            <a:r>
              <a:rPr lang="en-GB" b="1" dirty="0" err="1" smtClean="0"/>
              <a:t>chromatids</a:t>
            </a:r>
            <a:endParaRPr lang="en-GB" b="1" dirty="0" smtClean="0"/>
          </a:p>
          <a:p>
            <a:r>
              <a:rPr lang="en-GB" b="1" dirty="0" smtClean="0"/>
              <a:t>b. a chromosome with four </a:t>
            </a:r>
            <a:r>
              <a:rPr lang="en-GB" b="1" dirty="0" err="1" smtClean="0"/>
              <a:t>chromatids</a:t>
            </a:r>
            <a:endParaRPr lang="en-GB" b="1" dirty="0" smtClean="0"/>
          </a:p>
          <a:p>
            <a:r>
              <a:rPr lang="en-GB" b="1" dirty="0" smtClean="0"/>
              <a:t>c. a chromosomes with no </a:t>
            </a:r>
            <a:r>
              <a:rPr lang="en-GB" b="1" dirty="0" err="1" smtClean="0"/>
              <a:t>chromatids</a:t>
            </a:r>
            <a:endParaRPr lang="en-GB" b="1" dirty="0" smtClean="0"/>
          </a:p>
          <a:p>
            <a:r>
              <a:rPr lang="en-GB" b="1" dirty="0" smtClean="0"/>
              <a:t>d. None of the above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16. Which is the very last phase of Meiosis?</a:t>
            </a:r>
          </a:p>
          <a:p>
            <a:r>
              <a:rPr lang="en-GB" b="1" dirty="0" smtClean="0"/>
              <a:t>a. metaphase II</a:t>
            </a:r>
          </a:p>
          <a:p>
            <a:r>
              <a:rPr lang="en-GB" b="1" dirty="0" smtClean="0"/>
              <a:t>b. anaphase I</a:t>
            </a:r>
          </a:p>
          <a:p>
            <a:r>
              <a:rPr lang="en-GB" b="1" dirty="0" smtClean="0"/>
              <a:t>c. </a:t>
            </a:r>
            <a:r>
              <a:rPr lang="en-GB" b="1" dirty="0" err="1" smtClean="0"/>
              <a:t>telophase</a:t>
            </a:r>
            <a:r>
              <a:rPr lang="en-GB" b="1" dirty="0" smtClean="0"/>
              <a:t> II</a:t>
            </a:r>
          </a:p>
          <a:p>
            <a:r>
              <a:rPr lang="en-GB" b="1" dirty="0" smtClean="0"/>
              <a:t>d. prophase II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17. Crossing over allows for ____________________.</a:t>
            </a:r>
          </a:p>
          <a:p>
            <a:r>
              <a:rPr lang="en-GB" b="1" dirty="0" smtClean="0"/>
              <a:t>a. more cells</a:t>
            </a:r>
          </a:p>
          <a:p>
            <a:r>
              <a:rPr lang="en-GB" b="1" dirty="0" smtClean="0"/>
              <a:t>b. less cells</a:t>
            </a:r>
          </a:p>
          <a:p>
            <a:r>
              <a:rPr lang="en-GB" b="1" dirty="0" smtClean="0"/>
              <a:t>c. each daughter cell to be identical</a:t>
            </a:r>
          </a:p>
          <a:p>
            <a:r>
              <a:rPr lang="en-GB" b="1" dirty="0" smtClean="0"/>
              <a:t>d. each daughter cell to be unique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18. In the second phase of Meiosis, or Meiosis II, the two daughter cells divide</a:t>
            </a:r>
          </a:p>
          <a:p>
            <a:r>
              <a:rPr lang="en-GB" b="1" dirty="0" smtClean="0"/>
              <a:t>into what?</a:t>
            </a:r>
          </a:p>
          <a:p>
            <a:r>
              <a:rPr lang="en-GB" b="1" dirty="0" smtClean="0"/>
              <a:t>a. 2 daughter cells with half the number of chromosomes</a:t>
            </a:r>
          </a:p>
          <a:p>
            <a:r>
              <a:rPr lang="en-GB" b="1" dirty="0" smtClean="0"/>
              <a:t>b. 4 daughter cells with half the number of chromosomes</a:t>
            </a:r>
          </a:p>
          <a:p>
            <a:r>
              <a:rPr lang="en-GB" b="1" dirty="0" smtClean="0"/>
              <a:t>c. 4 cousin cells with different chromosomes</a:t>
            </a:r>
          </a:p>
          <a:p>
            <a:r>
              <a:rPr lang="en-GB" b="1" dirty="0" smtClean="0"/>
              <a:t>d. None of the above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19. True or False: The random sorting of chromosomes during anaphase II helps</a:t>
            </a:r>
          </a:p>
          <a:p>
            <a:r>
              <a:rPr lang="en-GB" b="1" dirty="0" smtClean="0"/>
              <a:t>create unique gametes.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20. Which of the following are differences between mitosis and meiosis?</a:t>
            </a:r>
          </a:p>
          <a:p>
            <a:r>
              <a:rPr lang="en-GB" b="1" dirty="0" smtClean="0"/>
              <a:t>a. Number of times the cells divide</a:t>
            </a:r>
          </a:p>
          <a:p>
            <a:r>
              <a:rPr lang="en-GB" b="1" dirty="0" smtClean="0"/>
              <a:t>b. Number of chromosomes in the parent cells</a:t>
            </a:r>
          </a:p>
          <a:p>
            <a:r>
              <a:rPr lang="en-GB" b="1" dirty="0" smtClean="0"/>
              <a:t>c. Exchange of genetic information</a:t>
            </a:r>
          </a:p>
          <a:p>
            <a:r>
              <a:rPr lang="en-GB" b="1" dirty="0" smtClean="0"/>
              <a:t>d. A and C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5345"/>
            <a:ext cx="6840760" cy="63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08" y="260648"/>
            <a:ext cx="8918951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500" smtClean="0"/>
              <a:t>But what actually happens when a cell divides?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hlinkClick r:id="rId2"/>
              </a:rPr>
              <a:t>http://www.johnkyrk.com/mitosis.html</a:t>
            </a:r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676" y="260648"/>
            <a:ext cx="6777699" cy="632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99" y="980728"/>
            <a:ext cx="9049764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811" y="0"/>
            <a:ext cx="6375533" cy="66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4213" y="1341438"/>
            <a:ext cx="6985000" cy="5091112"/>
            <a:chOff x="431" y="845"/>
            <a:chExt cx="4400" cy="3207"/>
          </a:xfrm>
        </p:grpSpPr>
        <p:pic>
          <p:nvPicPr>
            <p:cNvPr id="9219" name="Picture 8" descr="Animal%20Interphase%20(Google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845"/>
              <a:ext cx="4400" cy="2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Rectangle 9"/>
            <p:cNvSpPr>
              <a:spLocks noChangeArrowheads="1"/>
            </p:cNvSpPr>
            <p:nvPr/>
          </p:nvSpPr>
          <p:spPr bwMode="auto">
            <a:xfrm>
              <a:off x="474" y="3897"/>
              <a:ext cx="24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000"/>
                <a:t>Image Credit: www.bioweb.uncc.edu/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345362" cy="936625"/>
          </a:xfrm>
        </p:spPr>
        <p:txBody>
          <a:bodyPr/>
          <a:lstStyle/>
          <a:p>
            <a:pPr eaLnBrk="1" hangingPunct="1"/>
            <a:r>
              <a:rPr lang="en-GB" sz="3500" smtClean="0"/>
              <a:t>Interphase: In between cell divisions</a:t>
            </a:r>
          </a:p>
        </p:txBody>
      </p:sp>
      <p:sp>
        <p:nvSpPr>
          <p:cNvPr id="10243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4833938"/>
            <a:ext cx="8229600" cy="1296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100" smtClean="0"/>
              <a:t>The working cell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smtClean="0"/>
              <a:t>It grows in size (protein synthesis)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smtClean="0"/>
              <a:t>It copies it’s genetic material (replication)</a:t>
            </a:r>
          </a:p>
        </p:txBody>
      </p:sp>
      <p:pic>
        <p:nvPicPr>
          <p:cNvPr id="10244" name="Picture 5" descr="Interphas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885950"/>
            <a:ext cx="4464050" cy="2770188"/>
          </a:xfr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731000" y="24923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Nucleus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6732588" y="29972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Nucleus envelope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924300" y="15573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Centriole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731000" y="350043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Nucleolus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4427538" y="1844675"/>
            <a:ext cx="73025" cy="649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 flipH="1">
            <a:off x="4787900" y="2708275"/>
            <a:ext cx="1944688" cy="73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 flipH="1" flipV="1">
            <a:off x="5383213" y="3200400"/>
            <a:ext cx="1246187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Line 17"/>
          <p:cNvSpPr>
            <a:spLocks noChangeShapeType="1"/>
          </p:cNvSpPr>
          <p:nvPr/>
        </p:nvSpPr>
        <p:spPr bwMode="auto">
          <a:xfrm flipH="1" flipV="1">
            <a:off x="5003800" y="3644900"/>
            <a:ext cx="17287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684213" y="21986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Cytoplasm</a:t>
            </a: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755650" y="2852738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Plasma membrane</a:t>
            </a:r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 flipH="1" flipV="1">
            <a:off x="1835150" y="3141663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Line 21"/>
          <p:cNvSpPr>
            <a:spLocks noChangeShapeType="1"/>
          </p:cNvSpPr>
          <p:nvPr/>
        </p:nvSpPr>
        <p:spPr bwMode="auto">
          <a:xfrm flipH="1" flipV="1">
            <a:off x="1908175" y="2420938"/>
            <a:ext cx="15843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1684</Words>
  <Application>Microsoft Office PowerPoint</Application>
  <PresentationFormat>On-screen Show (4:3)</PresentationFormat>
  <Paragraphs>312</Paragraphs>
  <Slides>72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Objectives I should be able to…</vt:lpstr>
      <vt:lpstr>Mitosis</vt:lpstr>
      <vt:lpstr>Conception</vt:lpstr>
      <vt:lpstr>Then it divides…</vt:lpstr>
      <vt:lpstr>… and divides</vt:lpstr>
      <vt:lpstr>Until it becomes an embryo</vt:lpstr>
      <vt:lpstr>But what actually happens when a cell divides?</vt:lpstr>
      <vt:lpstr>Slide 8</vt:lpstr>
      <vt:lpstr>Interphase: In between cell divisions</vt:lpstr>
      <vt:lpstr>Slide 10</vt:lpstr>
      <vt:lpstr>Prophase: Division begins</vt:lpstr>
      <vt:lpstr>End of prophase: The nucleus disappears</vt:lpstr>
      <vt:lpstr>Slide 13</vt:lpstr>
      <vt:lpstr>Metaphase: The chromosomes are organised</vt:lpstr>
      <vt:lpstr>Slide 15</vt:lpstr>
      <vt:lpstr>Anaphase: The chromosomes split</vt:lpstr>
      <vt:lpstr>Slide 17</vt:lpstr>
      <vt:lpstr>Telophase: The end of mitosis</vt:lpstr>
      <vt:lpstr>Slide 19</vt:lpstr>
      <vt:lpstr>Chromosomes and cell division</vt:lpstr>
      <vt:lpstr>The cell cycle</vt:lpstr>
      <vt:lpstr>Cell cycles are not uniform</vt:lpstr>
      <vt:lpstr>Look at root tips under the microscope. Spot the different phases.</vt:lpstr>
      <vt:lpstr>http://www.bbc.co.uk/learningzone/clips/mitosis/13512.html </vt:lpstr>
      <vt:lpstr>Objectives I should be able to…</vt:lpstr>
      <vt:lpstr>Objective You should be able to…</vt:lpstr>
      <vt:lpstr>MEIOSIS</vt:lpstr>
      <vt:lpstr>Slide 28</vt:lpstr>
      <vt:lpstr>Meiosis performs two functions</vt:lpstr>
      <vt:lpstr>Meiosis and sexual reproduction</vt:lpstr>
      <vt:lpstr>Haploid and Diploid</vt:lpstr>
      <vt:lpstr>The sexual reproduction life cycle</vt:lpstr>
      <vt:lpstr>Meiosis a two step process</vt:lpstr>
      <vt:lpstr>Meiosis 1: Early Prophase 1</vt:lpstr>
      <vt:lpstr>Meiosis 1: Late Prophase 1</vt:lpstr>
      <vt:lpstr>Meiosis 1: Metaphase 1</vt:lpstr>
      <vt:lpstr>Meiosis 1: Anaphase 1</vt:lpstr>
      <vt:lpstr>Meiosis 1: Metaphase 1 revisited</vt:lpstr>
      <vt:lpstr>Meiosis 1: Anaphase 1 revisited</vt:lpstr>
      <vt:lpstr>Meiosis 2: Prophase 2</vt:lpstr>
      <vt:lpstr>Meiosis 2: Prophase 2</vt:lpstr>
      <vt:lpstr>Meiosis 2: Metaphase 2</vt:lpstr>
      <vt:lpstr>Meiosis 2: Anaphase 2</vt:lpstr>
      <vt:lpstr>Meiosis 2: Telophase 2</vt:lpstr>
      <vt:lpstr>Look at root tips under the microscope. Spot the different phases of meiosis.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Company>City of Bristol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The Importance of ATP</dc:title>
  <dc:creator>Project 2003 User</dc:creator>
  <cp:lastModifiedBy>Anthony Lovat</cp:lastModifiedBy>
  <cp:revision>50</cp:revision>
  <dcterms:created xsi:type="dcterms:W3CDTF">2012-05-22T08:35:20Z</dcterms:created>
  <dcterms:modified xsi:type="dcterms:W3CDTF">2013-09-23T15:12:53Z</dcterms:modified>
</cp:coreProperties>
</file>