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5" r:id="rId2"/>
    <p:sldId id="257" r:id="rId3"/>
    <p:sldId id="276" r:id="rId4"/>
    <p:sldId id="277" r:id="rId5"/>
    <p:sldId id="262" r:id="rId6"/>
    <p:sldId id="294" r:id="rId7"/>
    <p:sldId id="295" r:id="rId8"/>
    <p:sldId id="296" r:id="rId9"/>
    <p:sldId id="291" r:id="rId10"/>
    <p:sldId id="292" r:id="rId11"/>
    <p:sldId id="278" r:id="rId12"/>
    <p:sldId id="297" r:id="rId13"/>
    <p:sldId id="279" r:id="rId14"/>
    <p:sldId id="280" r:id="rId15"/>
    <p:sldId id="265" r:id="rId16"/>
    <p:sldId id="299" r:id="rId17"/>
    <p:sldId id="298" r:id="rId18"/>
    <p:sldId id="281" r:id="rId19"/>
    <p:sldId id="282" r:id="rId20"/>
    <p:sldId id="286" r:id="rId21"/>
    <p:sldId id="283" r:id="rId22"/>
    <p:sldId id="284" r:id="rId23"/>
    <p:sldId id="285" r:id="rId24"/>
    <p:sldId id="267" r:id="rId25"/>
    <p:sldId id="268" r:id="rId26"/>
    <p:sldId id="269" r:id="rId27"/>
    <p:sldId id="270" r:id="rId28"/>
    <p:sldId id="271" r:id="rId29"/>
    <p:sldId id="287" r:id="rId30"/>
    <p:sldId id="288" r:id="rId31"/>
    <p:sldId id="272" r:id="rId32"/>
    <p:sldId id="293" r:id="rId33"/>
    <p:sldId id="27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29" autoAdjust="0"/>
  </p:normalViewPr>
  <p:slideViewPr>
    <p:cSldViewPr>
      <p:cViewPr varScale="1">
        <p:scale>
          <a:sx n="60" d="100"/>
          <a:sy n="60" d="100"/>
        </p:scale>
        <p:origin x="-7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07777-C7D8-48F6-929D-3AF22F788B0B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94001-F6EC-43D7-A9A9-260558747C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*Reduced NAD cannot pass through the inner mitochondrial</a:t>
            </a:r>
            <a:r>
              <a:rPr lang="en-GB" baseline="0" dirty="0" smtClean="0"/>
              <a:t> membrane. So how does the reducing power get to the matrix? In the cytoplasm, oxaloacetate is reduced to </a:t>
            </a:r>
            <a:r>
              <a:rPr lang="en-GB" baseline="0" dirty="0" err="1" smtClean="0"/>
              <a:t>malate</a:t>
            </a:r>
            <a:r>
              <a:rPr lang="en-GB" baseline="0" dirty="0" smtClean="0"/>
              <a:t> by NADH2. </a:t>
            </a:r>
            <a:r>
              <a:rPr lang="en-GB" baseline="0" dirty="0" err="1" smtClean="0"/>
              <a:t>Malate</a:t>
            </a:r>
            <a:r>
              <a:rPr lang="en-GB" baseline="0" dirty="0" smtClean="0"/>
              <a:t> then enters matrix and is re-converted to oxaloacetate and NADH2, This leaves NAD outside in the cytoplasm to be re-cycled in glycolysis. Oxaloacetate is changed into </a:t>
            </a:r>
            <a:r>
              <a:rPr lang="en-GB" baseline="0" dirty="0" err="1" smtClean="0"/>
              <a:t>aspartate</a:t>
            </a:r>
            <a:r>
              <a:rPr lang="en-GB" baseline="0" dirty="0" smtClean="0"/>
              <a:t> which moves back into the cytoplasm and re-converted to oxaloacetate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571FD-8481-4803-A1CC-4D347A40351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A636295-F96E-4949-8E6E-4EAA25480840}" type="slidenum">
              <a:rPr lang="en-US" sz="1200"/>
              <a:pPr algn="r"/>
              <a:t>30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Pyruvate is actively transported into the</a:t>
            </a:r>
            <a:r>
              <a:rPr lang="en-GB" baseline="0" dirty="0" smtClean="0"/>
              <a:t> mitochondria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AE86E-190F-4FD8-9DD1-332D31E30ED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4001-F6EC-43D7-A9A9-260558747C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GTP is guanosine triphosphate and it</a:t>
            </a:r>
            <a:r>
              <a:rPr lang="en-GB" baseline="0" dirty="0" smtClean="0"/>
              <a:t> is</a:t>
            </a:r>
            <a:r>
              <a:rPr lang="en-GB" dirty="0" smtClean="0"/>
              <a:t> easily converted to ATP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4001-F6EC-43D7-A9A9-260558747C5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94001-F6EC-43D7-A9A9-260558747C5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1E1-024E-4182-8FB4-133F01F75E2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8E37-4B1F-44BE-91E6-973A8678E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1E1-024E-4182-8FB4-133F01F75E2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8E37-4B1F-44BE-91E6-973A8678E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1E1-024E-4182-8FB4-133F01F75E2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8E37-4B1F-44BE-91E6-973A8678E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1E1-024E-4182-8FB4-133F01F75E2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8E37-4B1F-44BE-91E6-973A8678E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1E1-024E-4182-8FB4-133F01F75E2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8E37-4B1F-44BE-91E6-973A8678E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1E1-024E-4182-8FB4-133F01F75E2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8E37-4B1F-44BE-91E6-973A8678E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1E1-024E-4182-8FB4-133F01F75E2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8E37-4B1F-44BE-91E6-973A8678E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1E1-024E-4182-8FB4-133F01F75E2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8E37-4B1F-44BE-91E6-973A8678E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1E1-024E-4182-8FB4-133F01F75E2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8E37-4B1F-44BE-91E6-973A8678E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1E1-024E-4182-8FB4-133F01F75E2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8E37-4B1F-44BE-91E6-973A8678E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1E1-024E-4182-8FB4-133F01F75E2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8E37-4B1F-44BE-91E6-973A8678E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7B1E1-024E-4182-8FB4-133F01F75E29}" type="datetimeFigureOut">
              <a:rPr lang="en-US" smtClean="0"/>
              <a:pPr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B8E37-4B1F-44BE-91E6-973A8678E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highered.mcgraw-hill.com/sites/0072507470/student_view0/chapter25/animation__how_the_krebs_cycle_works__quiz_1_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untrivia.com/playquiz/quiz300188225de28.html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XsxJNXaT7w&amp;feature=related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highered.mcgraw-hill.com/sites/0072507470/student_view0/chapter25/animation__electron_transport_system_and_atp_synthesis__quiz_1_.html" TargetMode="External"/><Relationship Id="rId4" Type="http://schemas.openxmlformats.org/officeDocument/2006/relationships/hyperlink" Target="http://www.youtube.com/watch?v=KXsxJNXaT7w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aZrkdzrd04&amp;feature=related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atube.com/video/104/ATP-synthase-structure-and-mechanis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GU-g4IYD7c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grawhill.ca/school/applets/abbio/quiz/ch05/how_glycolysis_works.swf" TargetMode="External"/><Relationship Id="rId2" Type="http://schemas.openxmlformats.org/officeDocument/2006/relationships/hyperlink" Target="http://www.qcc.cuny.edu/BiologicalSciences/Faculty/DMeyer/respiration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cgrawhill.ca/school/applets/abbio/quiz/ch05/how_nad_works.swf" TargetMode="External"/><Relationship Id="rId5" Type="http://schemas.openxmlformats.org/officeDocument/2006/relationships/hyperlink" Target="http://highered.mcgraw-hill.com/sites/0072437316/student_view0/chapter9/animations.html" TargetMode="External"/><Relationship Id="rId4" Type="http://schemas.openxmlformats.org/officeDocument/2006/relationships/hyperlink" Target="http://www.mcgrawhill.ca/school/applets/abbio/quiz/ch05/how_the_krebs_cycle_wor.sw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qqYIgY40OE&amp;feature=related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xmpd4WwOqk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highered.mcgraw-hill.com/sites/0072507470/student_view0/chapter25/animation__how_glycolysis_work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O5eMW4b29rg&amp;feature=related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sentialcellbiology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RrS2uROUjK4&amp;NR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420888"/>
            <a:ext cx="3635896" cy="14700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sz="4800" b="1" dirty="0" smtClean="0"/>
              <a:t>Respiration: </a:t>
            </a:r>
            <a:br>
              <a:rPr lang="en-GB" sz="4800" b="1" dirty="0" smtClean="0"/>
            </a:br>
            <a:r>
              <a:rPr lang="en-GB" sz="4800" b="1" dirty="0" smtClean="0"/>
              <a:t>Metabolic Pathway Stages </a:t>
            </a:r>
            <a:endParaRPr lang="en-US" sz="4800" dirty="0" smtClean="0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268760"/>
            <a:ext cx="5472608" cy="385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50" name="Group 34"/>
          <p:cNvGraphicFramePr>
            <a:graphicFrameLocks noGrp="1"/>
          </p:cNvGraphicFramePr>
          <p:nvPr/>
        </p:nvGraphicFramePr>
        <p:xfrm>
          <a:off x="228600" y="533400"/>
          <a:ext cx="8610600" cy="5637530"/>
        </p:xfrm>
        <a:graphic>
          <a:graphicData uri="http://schemas.openxmlformats.org/drawingml/2006/table">
            <a:tbl>
              <a:tblPr/>
              <a:tblGrid>
                <a:gridCol w="2000250"/>
                <a:gridCol w="6610350"/>
              </a:tblGrid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" charset="0"/>
                          <a:cs typeface="Arial" charset="0"/>
                        </a:rPr>
                        <a:t>Structure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" charset="0"/>
                          <a:cs typeface="Arial" charset="0"/>
                        </a:rPr>
                        <a:t>Role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" charset="0"/>
                          <a:cs typeface="Arial" charset="0"/>
                        </a:rPr>
                        <a:t>Matrix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" charset="0"/>
                          <a:cs typeface="Arial" charset="0"/>
                        </a:rPr>
                        <a:t> Fluid filled. Contains enzymes required for the link reaction and Krebs cycle.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" charset="0"/>
                          <a:cs typeface="Arial" charset="0"/>
                        </a:rPr>
                        <a:t>Cristae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" charset="0"/>
                          <a:cs typeface="Arial" charset="0"/>
                        </a:rPr>
                        <a:t> Folded inner membrane.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" charset="0"/>
                          <a:cs typeface="Arial" charset="0"/>
                        </a:rPr>
                        <a:t> Electron transport system takes place here.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" charset="0"/>
                          <a:cs typeface="Arial" charset="0"/>
                        </a:rPr>
                        <a:t> Cristae create a large surface area for ATP synthesis.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" charset="0"/>
                          <a:cs typeface="Arial" charset="0"/>
                        </a:rPr>
                        <a:t>ATP synthase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" charset="0"/>
                          <a:cs typeface="Arial" charset="0"/>
                        </a:rPr>
                        <a:t>(stalked particles)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" charset="0"/>
                          <a:cs typeface="Arial" charset="0"/>
                        </a:rPr>
                        <a:t> Enzyme required for phosphorylation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" charset="0"/>
                          <a:cs typeface="Arial" charset="0"/>
                        </a:rPr>
                        <a:t> ADP + Pi  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" charset="0"/>
                          <a:cs typeface="Arial" charset="0"/>
                          <a:sym typeface="Symbol" pitchFamily="84" charset="2"/>
                        </a:rPr>
                        <a:t></a:t>
                      </a: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" charset="0"/>
                          <a:cs typeface="Arial" charset="0"/>
                        </a:rPr>
                        <a:t>  ATP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" charset="0"/>
                          <a:cs typeface="Arial" charset="0"/>
                        </a:rPr>
                        <a:t>Outer membrane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" charset="0"/>
                          <a:cs typeface="Arial" charset="0"/>
                        </a:rPr>
                        <a:t> Controls the entry and exit of substances into and out of the mitochondria.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" charset="0"/>
                          <a:cs typeface="Arial" charset="0"/>
                        </a:rPr>
                        <a:t> Pyruvate, O</a:t>
                      </a:r>
                      <a:r>
                        <a:rPr kumimoji="0" lang="en-GB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" charset="0"/>
                          <a:cs typeface="Arial" charset="0"/>
                        </a:rPr>
                        <a:t>2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" charset="0"/>
                          <a:cs typeface="Arial" charset="0"/>
                        </a:rPr>
                        <a:t>,</a:t>
                      </a:r>
                      <a:r>
                        <a:rPr kumimoji="0" lang="en-GB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" charset="0"/>
                          <a:cs typeface="Arial" charset="0"/>
                        </a:rPr>
                        <a:t> 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" charset="0"/>
                          <a:cs typeface="Arial" charset="0"/>
                        </a:rPr>
                        <a:t>ATP move in; ATP and CO</a:t>
                      </a:r>
                      <a:r>
                        <a:rPr kumimoji="0" lang="en-GB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" charset="0"/>
                          <a:cs typeface="Arial" charset="0"/>
                        </a:rPr>
                        <a:t>2 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" charset="0"/>
                          <a:cs typeface="Arial" charset="0"/>
                        </a:rPr>
                        <a:t>move out.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5696" y="4077072"/>
            <a:ext cx="5486400" cy="56673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Link Reaction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763688" y="4653136"/>
            <a:ext cx="5486400" cy="804862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GB" sz="8000" dirty="0" smtClean="0"/>
              <a:t>Occurs in mitochondrial matrix</a:t>
            </a:r>
          </a:p>
          <a:p>
            <a:pPr>
              <a:buFont typeface="Arial" pitchFamily="34" charset="0"/>
              <a:buChar char="•"/>
            </a:pPr>
            <a:r>
              <a:rPr lang="en-GB" sz="8000" dirty="0" smtClean="0"/>
              <a:t>Carbon dioxide is removed = decarboxylation</a:t>
            </a:r>
          </a:p>
          <a:p>
            <a:pPr>
              <a:buFont typeface="Arial" pitchFamily="34" charset="0"/>
              <a:buChar char="•"/>
            </a:pPr>
            <a:r>
              <a:rPr lang="en-GB" sz="8000" dirty="0" smtClean="0"/>
              <a:t>Hydrogen is removed (dehydrogenation) and picked up by hydrogen acceptor molecule, NAD</a:t>
            </a:r>
          </a:p>
          <a:p>
            <a:pPr>
              <a:buFont typeface="Arial" pitchFamily="34" charset="0"/>
              <a:buChar char="•"/>
            </a:pPr>
            <a:r>
              <a:rPr lang="en-GB" sz="8000" dirty="0" smtClean="0"/>
              <a:t>Enzymes are </a:t>
            </a:r>
            <a:r>
              <a:rPr lang="en-GB" sz="8000" dirty="0" err="1" smtClean="0"/>
              <a:t>pyruvate</a:t>
            </a:r>
            <a:r>
              <a:rPr lang="en-GB" sz="8000" dirty="0" smtClean="0"/>
              <a:t> </a:t>
            </a:r>
            <a:r>
              <a:rPr lang="en-GB" sz="8000" dirty="0" err="1" smtClean="0"/>
              <a:t>dehydrogenase</a:t>
            </a:r>
            <a:r>
              <a:rPr lang="en-GB" sz="8000" dirty="0" smtClean="0"/>
              <a:t> and </a:t>
            </a:r>
            <a:r>
              <a:rPr lang="en-GB" sz="8000" dirty="0" err="1" smtClean="0"/>
              <a:t>pyruvate</a:t>
            </a:r>
            <a:r>
              <a:rPr lang="en-GB" sz="8000" dirty="0" smtClean="0"/>
              <a:t> </a:t>
            </a:r>
            <a:r>
              <a:rPr lang="en-GB" sz="8000" dirty="0" err="1" smtClean="0"/>
              <a:t>decarboxylase</a:t>
            </a:r>
            <a:endParaRPr lang="en-GB" sz="8000" dirty="0" smtClean="0"/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2256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676456" cy="679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184" y="2348880"/>
            <a:ext cx="1699592" cy="1728192"/>
          </a:xfrm>
        </p:spPr>
        <p:txBody>
          <a:bodyPr>
            <a:normAutofit/>
          </a:bodyPr>
          <a:lstStyle/>
          <a:p>
            <a:r>
              <a:rPr lang="en-GB" dirty="0" smtClean="0"/>
              <a:t>Summary of Glycolysis, Link Reaction and </a:t>
            </a:r>
            <a:br>
              <a:rPr lang="en-GB" dirty="0" smtClean="0"/>
            </a:br>
            <a:r>
              <a:rPr lang="en-GB" dirty="0" smtClean="0"/>
              <a:t>Krebs Cycle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5184576" cy="675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184" y="260648"/>
            <a:ext cx="2520280" cy="566738"/>
          </a:xfrm>
        </p:spPr>
        <p:txBody>
          <a:bodyPr>
            <a:noAutofit/>
          </a:bodyPr>
          <a:lstStyle/>
          <a:p>
            <a:r>
              <a:rPr lang="en-GB" sz="2400" dirty="0" smtClean="0"/>
              <a:t>Krebs Cycle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8184" y="836712"/>
            <a:ext cx="2462064" cy="5629398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 Acetate joins with 4C oxaloacetate to form 6C citrate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Citrate is decarboxylated and dehydrogenated. NAD accepts a pair of H atoms and is reduced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5C compound is decarboxylated and dehydrogenated, forming more reduced NAD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ADP is </a:t>
            </a:r>
            <a:r>
              <a:rPr lang="en-GB" sz="1600" dirty="0" err="1" smtClean="0"/>
              <a:t>phosphorylated</a:t>
            </a:r>
            <a:r>
              <a:rPr lang="en-GB" sz="1600" dirty="0" smtClean="0"/>
              <a:t> – reacts with inorganic phosphate in substrate level phosphorylation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Dehydrogenation - FAD is reduced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Dehydrogenation - NAD is reduced and oxaloacetate is regenerated</a:t>
            </a:r>
            <a:endParaRPr lang="en-US" sz="1600" dirty="0"/>
          </a:p>
        </p:txBody>
      </p:sp>
      <p:pic>
        <p:nvPicPr>
          <p:cNvPr id="7" name="Picture 7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71732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91880" y="5733256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hlinkClick r:id="rId4"/>
              </a:rPr>
              <a:t>http://highered.mcgraw-hill.com/sites/0072507470/student_view0/chapter25/animation__how_the_krebs_cycle_works__quiz_1_.html</a:t>
            </a:r>
            <a:endParaRPr lang="en-GB" sz="1200" dirty="0" smtClean="0"/>
          </a:p>
          <a:p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95536" y="260648"/>
            <a:ext cx="8424936" cy="11521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5400" dirty="0"/>
              <a:t>Electron Transport Chain</a:t>
            </a:r>
          </a:p>
        </p:txBody>
      </p:sp>
      <p:sp>
        <p:nvSpPr>
          <p:cNvPr id="16402" name="TextBox 9"/>
          <p:cNvSpPr txBox="1">
            <a:spLocks noChangeArrowheads="1"/>
          </p:cNvSpPr>
          <p:nvPr/>
        </p:nvSpPr>
        <p:spPr bwMode="auto">
          <a:xfrm>
            <a:off x="611560" y="1412776"/>
            <a:ext cx="777686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/>
              <a:t>In the electron transport chain:</a:t>
            </a:r>
          </a:p>
          <a:p>
            <a:pPr>
              <a:buFontTx/>
              <a:buChar char="•"/>
            </a:pPr>
            <a:r>
              <a:rPr lang="en-GB" sz="2800" dirty="0"/>
              <a:t> Electrons are donated by reduced FAD and </a:t>
            </a:r>
            <a:r>
              <a:rPr lang="en-GB" sz="2800" dirty="0" smtClean="0"/>
              <a:t>reduced NAD </a:t>
            </a:r>
            <a:r>
              <a:rPr lang="en-GB" sz="2800" dirty="0"/>
              <a:t>along with H</a:t>
            </a:r>
            <a:r>
              <a:rPr lang="en-GB" sz="2800" baseline="30000" dirty="0"/>
              <a:t>+</a:t>
            </a:r>
            <a:r>
              <a:rPr lang="en-GB" sz="2800" dirty="0"/>
              <a:t> ions.</a:t>
            </a:r>
          </a:p>
          <a:p>
            <a:pPr>
              <a:buFontTx/>
              <a:buChar char="•"/>
            </a:pPr>
            <a:r>
              <a:rPr lang="en-GB" sz="2800" dirty="0"/>
              <a:t> The electrons provide the energy needed to pump H</a:t>
            </a:r>
            <a:r>
              <a:rPr lang="en-GB" sz="2800" baseline="30000" dirty="0"/>
              <a:t>+ </a:t>
            </a:r>
            <a:r>
              <a:rPr lang="en-GB" sz="2800" dirty="0"/>
              <a:t>ions into the intermembrane space.</a:t>
            </a:r>
          </a:p>
          <a:p>
            <a:pPr>
              <a:buFontTx/>
              <a:buChar char="•"/>
            </a:pPr>
            <a:r>
              <a:rPr lang="en-GB" sz="2800" dirty="0"/>
              <a:t> A high concentration gradient of H</a:t>
            </a:r>
            <a:r>
              <a:rPr lang="en-GB" sz="2800" baseline="30000" dirty="0"/>
              <a:t>+</a:t>
            </a:r>
            <a:r>
              <a:rPr lang="en-GB" sz="2800" dirty="0"/>
              <a:t> ions builds up and the only way the H</a:t>
            </a:r>
            <a:r>
              <a:rPr lang="en-GB" sz="2800" baseline="30000" dirty="0"/>
              <a:t>+</a:t>
            </a:r>
            <a:r>
              <a:rPr lang="en-GB" sz="2800" dirty="0"/>
              <a:t> can return is via a pore linked to ATP synthase. </a:t>
            </a:r>
          </a:p>
          <a:p>
            <a:pPr>
              <a:buFontTx/>
              <a:buChar char="•"/>
            </a:pPr>
            <a:r>
              <a:rPr lang="en-GB" sz="2800" dirty="0"/>
              <a:t> This movement of H</a:t>
            </a:r>
            <a:r>
              <a:rPr lang="en-GB" sz="2800" baseline="30000" dirty="0"/>
              <a:t>+</a:t>
            </a:r>
            <a:r>
              <a:rPr lang="en-GB" sz="2800" dirty="0"/>
              <a:t> ions is called chemiosmosis. It drives the synthesis of ATP.</a:t>
            </a:r>
          </a:p>
          <a:p>
            <a:pPr>
              <a:buFontTx/>
              <a:buChar char="•"/>
            </a:pPr>
            <a:r>
              <a:rPr lang="en-GB" sz="2800" dirty="0"/>
              <a:t> Once completed the H</a:t>
            </a:r>
            <a:r>
              <a:rPr lang="en-GB" sz="2800" baseline="30000" dirty="0"/>
              <a:t>+</a:t>
            </a:r>
            <a:r>
              <a:rPr lang="en-GB" sz="2800" dirty="0"/>
              <a:t> ions and electrons join with oxygen to form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hlinkClick r:id="rId2"/>
              </a:rPr>
              <a:t>http://www.funtrivia.com/playquiz/quiz300188225de28.html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48680"/>
            <a:ext cx="6400800" cy="1203920"/>
          </a:xfrm>
        </p:spPr>
        <p:txBody>
          <a:bodyPr>
            <a:normAutofit/>
          </a:bodyPr>
          <a:lstStyle/>
          <a:p>
            <a:r>
              <a:rPr lang="en-GB" sz="7200" dirty="0" smtClean="0"/>
              <a:t>Starter</a:t>
            </a:r>
            <a:endParaRPr lang="en-GB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Objectives</a:t>
            </a:r>
            <a:br>
              <a:rPr lang="en-GB" dirty="0" smtClean="0"/>
            </a:br>
            <a:r>
              <a:rPr lang="en-GB" dirty="0" smtClean="0"/>
              <a:t>I should be able to…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Outline the process of oxidative </a:t>
            </a:r>
            <a:r>
              <a:rPr lang="en-GB" dirty="0" err="1" smtClean="0"/>
              <a:t>phosphorylation</a:t>
            </a:r>
            <a:r>
              <a:rPr lang="en-GB" dirty="0" smtClean="0"/>
              <a:t>, with reference to the roles of electron carriers, oxygen and the mitochondrial </a:t>
            </a:r>
            <a:r>
              <a:rPr lang="en-GB" dirty="0" err="1" smtClean="0"/>
              <a:t>cristae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Outline the process of </a:t>
            </a:r>
            <a:r>
              <a:rPr lang="en-GB" dirty="0" err="1" smtClean="0"/>
              <a:t>chemiosmosis</a:t>
            </a:r>
            <a:r>
              <a:rPr lang="en-GB" dirty="0" smtClean="0"/>
              <a:t>, with reference to the electron transport chain, proton gradients and </a:t>
            </a:r>
            <a:r>
              <a:rPr lang="en-GB" dirty="0" err="1" smtClean="0"/>
              <a:t>ATPsynthase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State that oxygen is the final electron acceptor in aerobic respiration</a:t>
            </a:r>
          </a:p>
          <a:p>
            <a:endParaRPr lang="en-GB" dirty="0" smtClean="0"/>
          </a:p>
          <a:p>
            <a:r>
              <a:rPr lang="en-GB" dirty="0" smtClean="0"/>
              <a:t>Explain why the theoretical maximum yield of ATP per molecule of glucose is rarely, if ever, achieved in aerobic respiration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1520" y="51571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Inner membrane of mitochondria </a:t>
            </a:r>
            <a:br>
              <a:rPr lang="en-GB" sz="2000" dirty="0" smtClean="0"/>
            </a:br>
            <a:r>
              <a:rPr lang="en-GB" sz="2000" dirty="0" smtClean="0"/>
              <a:t>Electron carrier molecules make up electron transport chain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4077072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http://www.youtube.com/watch?v=KXsxJNXaT7w&amp;feature=related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http://www.youtube.com/watch?v=KXsxJNXaT7w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http://highered.mcgraw-hill.com/sites/0072507470/student_view0/chapter25/animation__electron_transport_system_and_atp_synthesis__quiz_1_.html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6093296"/>
            <a:ext cx="5486400" cy="566738"/>
          </a:xfrm>
        </p:spPr>
        <p:txBody>
          <a:bodyPr/>
          <a:lstStyle/>
          <a:p>
            <a:r>
              <a:rPr lang="en-GB" dirty="0" smtClean="0"/>
              <a:t>Oxidative Phosphorylation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24" b="724"/>
          <a:stretch>
            <a:fillRect/>
          </a:stretch>
        </p:blipFill>
        <p:spPr bwMode="auto">
          <a:xfrm>
            <a:off x="0" y="50502"/>
            <a:ext cx="9072069" cy="604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mtClean="0"/>
              <a:t>The reactions occur in four stages:</a:t>
            </a:r>
            <a:endParaRPr lang="en-GB" smtClean="0">
              <a:solidFill>
                <a:srgbClr val="FF3399"/>
              </a:solidFill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643306" y="1357298"/>
            <a:ext cx="1905000" cy="5191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/>
              <a:t>Glycolysis</a:t>
            </a:r>
            <a:endParaRPr lang="en-US" sz="2800"/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214678" y="2428868"/>
            <a:ext cx="2743200" cy="51911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/>
              <a:t>Link reaction</a:t>
            </a:r>
            <a:endParaRPr lang="en-US" sz="2800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200400" y="3505200"/>
            <a:ext cx="2819400" cy="5191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/>
              <a:t>Krebs cycle</a:t>
            </a:r>
            <a:endParaRPr lang="en-US" sz="2800"/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2590800" y="4648200"/>
            <a:ext cx="4114800" cy="5191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dirty="0"/>
              <a:t>Electron transport chain</a:t>
            </a:r>
            <a:endParaRPr lang="en-US" sz="2800" dirty="0"/>
          </a:p>
        </p:txBody>
      </p:sp>
      <p:sp>
        <p:nvSpPr>
          <p:cNvPr id="11279" name="Line 7"/>
          <p:cNvSpPr>
            <a:spLocks noChangeShapeType="1"/>
          </p:cNvSpPr>
          <p:nvPr/>
        </p:nvSpPr>
        <p:spPr bwMode="auto">
          <a:xfrm>
            <a:off x="4500563" y="20002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Line 8"/>
          <p:cNvSpPr>
            <a:spLocks noChangeShapeType="1"/>
          </p:cNvSpPr>
          <p:nvPr/>
        </p:nvSpPr>
        <p:spPr bwMode="auto">
          <a:xfrm>
            <a:off x="4500563" y="31432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Line 9"/>
          <p:cNvSpPr>
            <a:spLocks noChangeShapeType="1"/>
          </p:cNvSpPr>
          <p:nvPr/>
        </p:nvSpPr>
        <p:spPr bwMode="auto">
          <a:xfrm>
            <a:off x="4500563" y="421481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764" y="764704"/>
            <a:ext cx="9167764" cy="482453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43608" y="580526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http://www.youtube.com/watch?v=3aZrkdzrd04&amp;feature=related</a:t>
            </a:r>
            <a:endParaRPr lang="en-GB" dirty="0" smtClean="0"/>
          </a:p>
          <a:p>
            <a:r>
              <a:rPr lang="en-GB" smtClean="0"/>
              <a:t>Respiration Song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9144000" cy="6997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5472608" cy="493413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520" y="587727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http://www.dnatube.com/video/104/ATP-synthase-structure-and-mechanism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586725" cy="223224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79712" y="4797152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http://www.youtube.com/watch?v=BGU-g4IYD7c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Roles of molecules in </a:t>
            </a:r>
            <a:br>
              <a:rPr lang="en-GB" sz="4000" dirty="0" smtClean="0"/>
            </a:br>
            <a:r>
              <a:rPr lang="en-GB" sz="4000" dirty="0" smtClean="0"/>
              <a:t>oxidative phosphorylation</a:t>
            </a:r>
            <a:endParaRPr lang="en-US" sz="4000" dirty="0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41913"/>
          </a:xfrm>
        </p:spPr>
        <p:txBody>
          <a:bodyPr>
            <a:normAutofit lnSpcReduction="10000"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Electron carriers:</a:t>
            </a:r>
          </a:p>
          <a:p>
            <a:pPr>
              <a:buFont typeface="Arial" charset="0"/>
              <a:buNone/>
            </a:pPr>
            <a:r>
              <a:rPr lang="en-GB" sz="2800" dirty="0" smtClean="0"/>
              <a:t>	– as they gain electrons they become reduced</a:t>
            </a:r>
          </a:p>
          <a:p>
            <a:pPr>
              <a:buFont typeface="Arial" charset="0"/>
              <a:buNone/>
            </a:pPr>
            <a:r>
              <a:rPr lang="en-GB" sz="2800" dirty="0" smtClean="0"/>
              <a:t>	– as they lose electrons they become oxidised</a:t>
            </a:r>
          </a:p>
          <a:p>
            <a:pPr>
              <a:buFont typeface="Arial" charset="0"/>
              <a:buNone/>
            </a:pPr>
            <a:r>
              <a:rPr lang="en-GB" sz="2800" dirty="0" smtClean="0"/>
              <a:t>	– energy released by the electrons as they pass along the chain is used to </a:t>
            </a:r>
            <a:r>
              <a:rPr lang="en-GB" sz="2800" b="1" dirty="0" smtClean="0">
                <a:solidFill>
                  <a:srgbClr val="7030A0"/>
                </a:solidFill>
              </a:rPr>
              <a:t>pump H</a:t>
            </a:r>
            <a:r>
              <a:rPr lang="en-GB" sz="2800" b="1" baseline="30000" dirty="0" smtClean="0">
                <a:solidFill>
                  <a:srgbClr val="7030A0"/>
                </a:solidFill>
              </a:rPr>
              <a:t>+</a:t>
            </a:r>
            <a:r>
              <a:rPr lang="en-GB" sz="2800" b="1" dirty="0" smtClean="0">
                <a:solidFill>
                  <a:srgbClr val="7030A0"/>
                </a:solidFill>
              </a:rPr>
              <a:t> ions </a:t>
            </a:r>
            <a:r>
              <a:rPr lang="en-GB" sz="2800" b="1" dirty="0" smtClean="0"/>
              <a:t>from</a:t>
            </a:r>
            <a:r>
              <a:rPr lang="en-GB" sz="2800" dirty="0" smtClean="0"/>
              <a:t> </a:t>
            </a:r>
            <a:r>
              <a:rPr lang="en-GB" sz="2800" b="1" dirty="0" smtClean="0">
                <a:solidFill>
                  <a:srgbClr val="7030A0"/>
                </a:solidFill>
              </a:rPr>
              <a:t>matrix </a:t>
            </a:r>
            <a:r>
              <a:rPr lang="en-GB" sz="2800" b="1" dirty="0" smtClean="0"/>
              <a:t>into </a:t>
            </a:r>
            <a:r>
              <a:rPr lang="en-GB" sz="2800" b="1" dirty="0" smtClean="0">
                <a:solidFill>
                  <a:srgbClr val="7030A0"/>
                </a:solidFill>
              </a:rPr>
              <a:t>inter-membrane space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Oxygen: </a:t>
            </a:r>
            <a:r>
              <a:rPr lang="en-GB" sz="2800" b="1" dirty="0" smtClean="0">
                <a:solidFill>
                  <a:srgbClr val="7030A0"/>
                </a:solidFill>
              </a:rPr>
              <a:t>the final electron acceptor, </a:t>
            </a:r>
            <a:r>
              <a:rPr lang="en-GB" sz="2800" dirty="0" smtClean="0"/>
              <a:t>combines with H</a:t>
            </a:r>
            <a:r>
              <a:rPr lang="en-GB" sz="2800" baseline="30000" dirty="0" smtClean="0"/>
              <a:t>+</a:t>
            </a:r>
            <a:r>
              <a:rPr lang="en-GB" sz="2800" dirty="0" smtClean="0"/>
              <a:t> ions to form water (H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O).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Cristae: </a:t>
            </a:r>
            <a:r>
              <a:rPr lang="en-GB" sz="2800" dirty="0" smtClean="0"/>
              <a:t>the infolded inner membrane, increases the surface area for enzyme attachment (site of ATP synthase). </a:t>
            </a:r>
            <a:r>
              <a:rPr lang="en-GB" sz="2800" b="1" dirty="0" smtClean="0">
                <a:solidFill>
                  <a:srgbClr val="7030A0"/>
                </a:solidFill>
              </a:rPr>
              <a:t>Chemiosmosis </a:t>
            </a:r>
            <a:r>
              <a:rPr lang="en-GB" sz="2800" dirty="0" smtClean="0"/>
              <a:t>occurs across the membrane.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21" name="Group 65"/>
          <p:cNvGraphicFramePr>
            <a:graphicFrameLocks noGrp="1"/>
          </p:cNvGraphicFramePr>
          <p:nvPr/>
        </p:nvGraphicFramePr>
        <p:xfrm>
          <a:off x="251520" y="1412776"/>
          <a:ext cx="8675687" cy="4514597"/>
        </p:xfrm>
        <a:graphic>
          <a:graphicData uri="http://schemas.openxmlformats.org/drawingml/2006/table">
            <a:tbl>
              <a:tblPr/>
              <a:tblGrid>
                <a:gridCol w="1692275"/>
                <a:gridCol w="1295400"/>
                <a:gridCol w="1439862"/>
                <a:gridCol w="1379538"/>
                <a:gridCol w="1357312"/>
                <a:gridCol w="15113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Aerobic respiration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Anaerobic respiration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ATP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NADH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FADH</a:t>
                      </a:r>
                      <a:r>
                        <a:rPr kumimoji="0" lang="en-GB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Total ATP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ATP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Glycolysis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Link reaction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(2 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  <a:sym typeface="Symbol" pitchFamily="84" charset="2"/>
                        </a:rPr>
                        <a:t>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 pyruvate)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Krebs cycle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(2 cycles)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(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  <a:sym typeface="Symbol" pitchFamily="84" charset="2"/>
                        </a:rPr>
                        <a:t>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(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  <a:sym typeface="Symbol" pitchFamily="84" charset="2"/>
                        </a:rPr>
                        <a:t>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Total ATP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Yield of respiration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63" name="Group 83"/>
          <p:cNvGraphicFramePr>
            <a:graphicFrameLocks noGrp="1"/>
          </p:cNvGraphicFramePr>
          <p:nvPr/>
        </p:nvGraphicFramePr>
        <p:xfrm>
          <a:off x="179388" y="549275"/>
          <a:ext cx="8675687" cy="4514597"/>
        </p:xfrm>
        <a:graphic>
          <a:graphicData uri="http://schemas.openxmlformats.org/drawingml/2006/table">
            <a:tbl>
              <a:tblPr/>
              <a:tblGrid>
                <a:gridCol w="1692275"/>
                <a:gridCol w="1295400"/>
                <a:gridCol w="1439862"/>
                <a:gridCol w="1379538"/>
                <a:gridCol w="1357312"/>
                <a:gridCol w="15113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Aerobic respiration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Anaerobic respiration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ATP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NADH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FADH</a:t>
                      </a:r>
                      <a:r>
                        <a:rPr kumimoji="0" lang="en-GB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2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Total ATP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ATP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Glycolysis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4, 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4, 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Link reaction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(2 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  <a:sym typeface="Symbol" pitchFamily="84" charset="2"/>
                        </a:rPr>
                        <a:t>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 pyruvate)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Krebs cycle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(2 cycles)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10 (X3)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2(X2)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Total ATP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" pitchFamily="3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541" name="Rectangle 69"/>
          <p:cNvSpPr>
            <a:spLocks noChangeArrowheads="1"/>
          </p:cNvSpPr>
          <p:nvPr/>
        </p:nvSpPr>
        <p:spPr bwMode="auto">
          <a:xfrm>
            <a:off x="1907704" y="1556792"/>
            <a:ext cx="12239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542" name="Rectangle 70"/>
          <p:cNvSpPr>
            <a:spLocks noChangeArrowheads="1"/>
          </p:cNvSpPr>
          <p:nvPr/>
        </p:nvSpPr>
        <p:spPr bwMode="auto">
          <a:xfrm>
            <a:off x="1908175" y="2205038"/>
            <a:ext cx="12239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543" name="Rectangle 71"/>
          <p:cNvSpPr>
            <a:spLocks noChangeArrowheads="1"/>
          </p:cNvSpPr>
          <p:nvPr/>
        </p:nvSpPr>
        <p:spPr bwMode="auto">
          <a:xfrm>
            <a:off x="1908175" y="3141663"/>
            <a:ext cx="12239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544" name="Rectangle 72"/>
          <p:cNvSpPr>
            <a:spLocks noChangeArrowheads="1"/>
          </p:cNvSpPr>
          <p:nvPr/>
        </p:nvSpPr>
        <p:spPr bwMode="auto">
          <a:xfrm>
            <a:off x="1908175" y="3716338"/>
            <a:ext cx="12239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545" name="Rectangle 73"/>
          <p:cNvSpPr>
            <a:spLocks noChangeArrowheads="1"/>
          </p:cNvSpPr>
          <p:nvPr/>
        </p:nvSpPr>
        <p:spPr bwMode="auto">
          <a:xfrm>
            <a:off x="1907704" y="4365104"/>
            <a:ext cx="12239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546" name="Rectangle 74"/>
          <p:cNvSpPr>
            <a:spLocks noChangeArrowheads="1"/>
          </p:cNvSpPr>
          <p:nvPr/>
        </p:nvSpPr>
        <p:spPr bwMode="auto">
          <a:xfrm>
            <a:off x="3276600" y="1557338"/>
            <a:ext cx="12239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547" name="Rectangle 75"/>
          <p:cNvSpPr>
            <a:spLocks noChangeArrowheads="1"/>
          </p:cNvSpPr>
          <p:nvPr/>
        </p:nvSpPr>
        <p:spPr bwMode="auto">
          <a:xfrm>
            <a:off x="3276600" y="2205038"/>
            <a:ext cx="12239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548" name="Rectangle 76"/>
          <p:cNvSpPr>
            <a:spLocks noChangeArrowheads="1"/>
          </p:cNvSpPr>
          <p:nvPr/>
        </p:nvSpPr>
        <p:spPr bwMode="auto">
          <a:xfrm>
            <a:off x="3276600" y="3141663"/>
            <a:ext cx="12239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549" name="Rectangle 77"/>
          <p:cNvSpPr>
            <a:spLocks noChangeArrowheads="1"/>
          </p:cNvSpPr>
          <p:nvPr/>
        </p:nvSpPr>
        <p:spPr bwMode="auto">
          <a:xfrm>
            <a:off x="3276600" y="3716338"/>
            <a:ext cx="12239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550" name="Rectangle 78"/>
          <p:cNvSpPr>
            <a:spLocks noChangeArrowheads="1"/>
          </p:cNvSpPr>
          <p:nvPr/>
        </p:nvSpPr>
        <p:spPr bwMode="auto">
          <a:xfrm>
            <a:off x="3276600" y="4365625"/>
            <a:ext cx="12239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551" name="Rectangle 79"/>
          <p:cNvSpPr>
            <a:spLocks noChangeArrowheads="1"/>
          </p:cNvSpPr>
          <p:nvPr/>
        </p:nvSpPr>
        <p:spPr bwMode="auto">
          <a:xfrm>
            <a:off x="4643438" y="1557338"/>
            <a:ext cx="12239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552" name="Rectangle 80"/>
          <p:cNvSpPr>
            <a:spLocks noChangeArrowheads="1"/>
          </p:cNvSpPr>
          <p:nvPr/>
        </p:nvSpPr>
        <p:spPr bwMode="auto">
          <a:xfrm>
            <a:off x="4643438" y="2205038"/>
            <a:ext cx="12239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553" name="Rectangle 81"/>
          <p:cNvSpPr>
            <a:spLocks noChangeArrowheads="1"/>
          </p:cNvSpPr>
          <p:nvPr/>
        </p:nvSpPr>
        <p:spPr bwMode="auto">
          <a:xfrm>
            <a:off x="4643438" y="3141663"/>
            <a:ext cx="12239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554" name="Rectangle 82"/>
          <p:cNvSpPr>
            <a:spLocks noChangeArrowheads="1"/>
          </p:cNvSpPr>
          <p:nvPr/>
        </p:nvSpPr>
        <p:spPr bwMode="auto">
          <a:xfrm>
            <a:off x="4643438" y="3716338"/>
            <a:ext cx="12239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555" name="Rectangle 83"/>
          <p:cNvSpPr>
            <a:spLocks noChangeArrowheads="1"/>
          </p:cNvSpPr>
          <p:nvPr/>
        </p:nvSpPr>
        <p:spPr bwMode="auto">
          <a:xfrm>
            <a:off x="4643438" y="4365625"/>
            <a:ext cx="12239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556" name="Rectangle 84"/>
          <p:cNvSpPr>
            <a:spLocks noChangeArrowheads="1"/>
          </p:cNvSpPr>
          <p:nvPr/>
        </p:nvSpPr>
        <p:spPr bwMode="auto">
          <a:xfrm>
            <a:off x="6084888" y="1557338"/>
            <a:ext cx="12239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557" name="Rectangle 85"/>
          <p:cNvSpPr>
            <a:spLocks noChangeArrowheads="1"/>
          </p:cNvSpPr>
          <p:nvPr/>
        </p:nvSpPr>
        <p:spPr bwMode="auto">
          <a:xfrm>
            <a:off x="6084888" y="2205038"/>
            <a:ext cx="12239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558" name="Rectangle 86"/>
          <p:cNvSpPr>
            <a:spLocks noChangeArrowheads="1"/>
          </p:cNvSpPr>
          <p:nvPr/>
        </p:nvSpPr>
        <p:spPr bwMode="auto">
          <a:xfrm>
            <a:off x="6084888" y="3141663"/>
            <a:ext cx="12239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559" name="Rectangle 87"/>
          <p:cNvSpPr>
            <a:spLocks noChangeArrowheads="1"/>
          </p:cNvSpPr>
          <p:nvPr/>
        </p:nvSpPr>
        <p:spPr bwMode="auto">
          <a:xfrm>
            <a:off x="6084888" y="3716338"/>
            <a:ext cx="12239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560" name="Rectangle 88"/>
          <p:cNvSpPr>
            <a:spLocks noChangeArrowheads="1"/>
          </p:cNvSpPr>
          <p:nvPr/>
        </p:nvSpPr>
        <p:spPr bwMode="auto">
          <a:xfrm>
            <a:off x="6084888" y="4365625"/>
            <a:ext cx="12239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561" name="Rectangle 89"/>
          <p:cNvSpPr>
            <a:spLocks noChangeArrowheads="1"/>
          </p:cNvSpPr>
          <p:nvPr/>
        </p:nvSpPr>
        <p:spPr bwMode="auto">
          <a:xfrm>
            <a:off x="7524750" y="1557338"/>
            <a:ext cx="12239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562" name="Rectangle 90"/>
          <p:cNvSpPr>
            <a:spLocks noChangeArrowheads="1"/>
          </p:cNvSpPr>
          <p:nvPr/>
        </p:nvSpPr>
        <p:spPr bwMode="auto">
          <a:xfrm>
            <a:off x="7524750" y="2205038"/>
            <a:ext cx="12239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563" name="Rectangle 91"/>
          <p:cNvSpPr>
            <a:spLocks noChangeArrowheads="1"/>
          </p:cNvSpPr>
          <p:nvPr/>
        </p:nvSpPr>
        <p:spPr bwMode="auto">
          <a:xfrm>
            <a:off x="7524750" y="3141663"/>
            <a:ext cx="12239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564" name="Rectangle 92"/>
          <p:cNvSpPr>
            <a:spLocks noChangeArrowheads="1"/>
          </p:cNvSpPr>
          <p:nvPr/>
        </p:nvSpPr>
        <p:spPr bwMode="auto">
          <a:xfrm>
            <a:off x="7524750" y="3716338"/>
            <a:ext cx="12239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565" name="Rectangle 93"/>
          <p:cNvSpPr>
            <a:spLocks noChangeArrowheads="1"/>
          </p:cNvSpPr>
          <p:nvPr/>
        </p:nvSpPr>
        <p:spPr bwMode="auto">
          <a:xfrm>
            <a:off x="7524750" y="4365625"/>
            <a:ext cx="1223963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5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5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5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5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5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5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5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5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05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5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05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05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05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05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05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05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05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05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05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05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05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05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05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105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105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41" grpId="0" animBg="1"/>
      <p:bldP spid="105542" grpId="0" animBg="1"/>
      <p:bldP spid="105543" grpId="0" animBg="1"/>
      <p:bldP spid="105544" grpId="0" animBg="1"/>
      <p:bldP spid="105545" grpId="0" animBg="1"/>
      <p:bldP spid="105546" grpId="0" animBg="1"/>
      <p:bldP spid="105547" grpId="0" animBg="1"/>
      <p:bldP spid="105548" grpId="0" animBg="1"/>
      <p:bldP spid="105549" grpId="0" animBg="1"/>
      <p:bldP spid="105550" grpId="0" animBg="1"/>
      <p:bldP spid="105551" grpId="0" animBg="1"/>
      <p:bldP spid="105552" grpId="0" animBg="1"/>
      <p:bldP spid="105553" grpId="0" animBg="1"/>
      <p:bldP spid="105554" grpId="0" animBg="1"/>
      <p:bldP spid="105555" grpId="0" animBg="1"/>
      <p:bldP spid="105556" grpId="0" animBg="1"/>
      <p:bldP spid="105557" grpId="0" animBg="1"/>
      <p:bldP spid="105558" grpId="0" animBg="1"/>
      <p:bldP spid="105559" grpId="0" animBg="1"/>
      <p:bldP spid="105560" grpId="0" animBg="1"/>
      <p:bldP spid="105561" grpId="0" animBg="1"/>
      <p:bldP spid="105562" grpId="0" animBg="1"/>
      <p:bldP spid="105563" grpId="0" animBg="1"/>
      <p:bldP spid="105564" grpId="0" animBg="1"/>
      <p:bldP spid="1055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Theoretical versus real yield in </a:t>
            </a:r>
            <a:br>
              <a:rPr lang="en-GB" b="1" dirty="0" smtClean="0">
                <a:solidFill>
                  <a:srgbClr val="7030A0"/>
                </a:solidFill>
              </a:rPr>
            </a:br>
            <a:r>
              <a:rPr lang="en-GB" b="1" dirty="0" smtClean="0">
                <a:solidFill>
                  <a:srgbClr val="7030A0"/>
                </a:solidFill>
              </a:rPr>
              <a:t>aerobic respiration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21507" name="Rectangle 6"/>
          <p:cNvSpPr>
            <a:spLocks noGrp="1"/>
          </p:cNvSpPr>
          <p:nvPr>
            <p:ph type="body" idx="4294967295"/>
          </p:nvPr>
        </p:nvSpPr>
        <p:spPr>
          <a:xfrm>
            <a:off x="683568" y="1412776"/>
            <a:ext cx="8229600" cy="21621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GB" sz="3600" dirty="0" smtClean="0"/>
              <a:t>The theoretical yield is greater than the actual yield owing to: </a:t>
            </a:r>
          </a:p>
          <a:p>
            <a:pPr lvl="1">
              <a:lnSpc>
                <a:spcPct val="90000"/>
              </a:lnSpc>
            </a:pPr>
            <a:r>
              <a:rPr lang="en-GB" sz="3600" dirty="0" smtClean="0"/>
              <a:t>leakage of H ions when passing across membrane </a:t>
            </a:r>
          </a:p>
          <a:p>
            <a:pPr lvl="1">
              <a:lnSpc>
                <a:spcPct val="90000"/>
              </a:lnSpc>
            </a:pPr>
            <a:r>
              <a:rPr lang="en-GB" sz="3600" dirty="0" smtClean="0"/>
              <a:t>ATP is used in active transport of pyruvate from cytoplasm into mitochondria</a:t>
            </a:r>
          </a:p>
          <a:p>
            <a:pPr lvl="1">
              <a:lnSpc>
                <a:spcPct val="90000"/>
              </a:lnSpc>
            </a:pPr>
            <a:r>
              <a:rPr lang="en-GB" sz="3600" dirty="0" smtClean="0"/>
              <a:t>ATP is used to move the reducing power (hydrogen)  from the cytoplasm into mitochondria*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7"/>
          <p:cNvSpPr>
            <a:spLocks noChangeArrowheads="1" noChangeShapeType="1" noTextEdit="1"/>
          </p:cNvSpPr>
          <p:nvPr/>
        </p:nvSpPr>
        <p:spPr bwMode="auto">
          <a:xfrm>
            <a:off x="1547664" y="548680"/>
            <a:ext cx="5220072" cy="134076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Anaerobic Respiration</a:t>
            </a:r>
          </a:p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Summary</a:t>
            </a: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899592" y="1988840"/>
            <a:ext cx="80648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dirty="0"/>
              <a:t>Lower yield because:</a:t>
            </a:r>
          </a:p>
          <a:p>
            <a:pPr>
              <a:buFontTx/>
              <a:buChar char="•"/>
            </a:pPr>
            <a:r>
              <a:rPr lang="en-GB" sz="3600" dirty="0"/>
              <a:t> no oxygen, no final electron acceptor, no </a:t>
            </a:r>
          </a:p>
          <a:p>
            <a:r>
              <a:rPr lang="en-GB" sz="3600" dirty="0"/>
              <a:t>oxidative phosphorylation</a:t>
            </a:r>
          </a:p>
          <a:p>
            <a:pPr>
              <a:buFontTx/>
              <a:buChar char="•"/>
            </a:pPr>
            <a:r>
              <a:rPr lang="en-GB" sz="3600" dirty="0"/>
              <a:t> no Krebs cycle</a:t>
            </a:r>
          </a:p>
          <a:p>
            <a:pPr>
              <a:buFontTx/>
              <a:buChar char="•"/>
            </a:pPr>
            <a:r>
              <a:rPr lang="en-GB" sz="3600" dirty="0"/>
              <a:t> no </a:t>
            </a:r>
            <a:r>
              <a:rPr lang="en-GB" sz="3600" dirty="0" smtClean="0"/>
              <a:t>Link </a:t>
            </a:r>
            <a:r>
              <a:rPr lang="en-GB" sz="3600" dirty="0"/>
              <a:t>reaction</a:t>
            </a:r>
          </a:p>
          <a:p>
            <a:r>
              <a:rPr lang="en-GB" sz="3600" dirty="0"/>
              <a:t>So only 2 ATP made in anaerobic respiration compared with 34 ATP in aerobic respiration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539552" y="188640"/>
            <a:ext cx="40469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i="1" dirty="0"/>
              <a:t>The fate of pyruvate under anaerobic conditions in mammals – the lactate pathway</a:t>
            </a:r>
          </a:p>
        </p:txBody>
      </p:sp>
      <p:pic>
        <p:nvPicPr>
          <p:cNvPr id="3079" name="Picture 7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843220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251520" y="260648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i="1" dirty="0"/>
              <a:t>The fate of pyruvate under anaerobic conditions in yeast – ethanol fermentation</a:t>
            </a:r>
            <a:endParaRPr lang="en-GB" sz="2800" dirty="0"/>
          </a:p>
        </p:txBody>
      </p:sp>
      <p:pic>
        <p:nvPicPr>
          <p:cNvPr id="22534" name="Picture 6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674" y="1700808"/>
            <a:ext cx="896832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Anaerobic respiration in </a:t>
            </a:r>
            <a:br>
              <a:rPr lang="en-GB" sz="4000" dirty="0" smtClean="0"/>
            </a:br>
            <a:r>
              <a:rPr lang="en-GB" sz="4000" dirty="0" smtClean="0"/>
              <a:t>mammals versus yeast</a:t>
            </a:r>
            <a:endParaRPr lang="en-US" sz="40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1628800"/>
          <a:ext cx="9144000" cy="5670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8246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0" dirty="0" smtClean="0">
                          <a:ln w="9525">
                            <a:round/>
                            <a:headEnd/>
                            <a:tailEnd/>
                          </a:ln>
                          <a:gradFill rotWithShape="1">
                            <a:gsLst>
                              <a:gs pos="0">
                                <a:srgbClr val="FFE701"/>
                              </a:gs>
                              <a:gs pos="100000">
                                <a:srgbClr val="FE3E02"/>
                              </a:gs>
                            </a:gsLst>
                            <a:lin ang="5400000" scaled="1"/>
                          </a:gradFill>
                          <a:latin typeface="Impact"/>
                        </a:rPr>
                        <a:t>Mammals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0" dirty="0" smtClean="0">
                          <a:ln w="9525">
                            <a:round/>
                            <a:headEnd/>
                            <a:tailEnd/>
                          </a:ln>
                          <a:gradFill rotWithShape="1">
                            <a:gsLst>
                              <a:gs pos="0">
                                <a:srgbClr val="FFE701"/>
                              </a:gs>
                              <a:gs pos="100000">
                                <a:srgbClr val="FE3E02"/>
                              </a:gs>
                            </a:gsLst>
                            <a:lin ang="5400000" scaled="1"/>
                          </a:gradFill>
                          <a:latin typeface="Impact"/>
                        </a:rPr>
                        <a:t>Yeast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66603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Uses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 Glucose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 Glucose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</a:tr>
              <a:tr h="66603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</a:t>
                      </a:r>
                      <a:r>
                        <a:rPr lang="en-GB" sz="2400" baseline="0" dirty="0" smtClean="0"/>
                        <a:t> is oxidised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Reduced NAD to form NAD+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Reduced NAD to</a:t>
                      </a:r>
                    </a:p>
                    <a:p>
                      <a:r>
                        <a:rPr lang="en-GB" sz="2400" dirty="0" smtClean="0"/>
                        <a:t>form NAD+</a:t>
                      </a:r>
                      <a:endParaRPr lang="en-GB" sz="2400" dirty="0"/>
                    </a:p>
                  </a:txBody>
                  <a:tcPr/>
                </a:tc>
              </a:tr>
              <a:tr h="685028"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Pyruvate</a:t>
                      </a:r>
                      <a:r>
                        <a:rPr lang="en-GB" sz="2400" dirty="0" smtClean="0"/>
                        <a:t> is converted to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Lactate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Ethanal</a:t>
                      </a:r>
                      <a:r>
                        <a:rPr lang="en-GB" sz="2400" dirty="0" smtClean="0"/>
                        <a:t> then ethanol</a:t>
                      </a:r>
                      <a:endParaRPr lang="en-GB" sz="2400" dirty="0"/>
                    </a:p>
                  </a:txBody>
                  <a:tcPr/>
                </a:tc>
              </a:tr>
              <a:tr h="385876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Hydrogen acceptor is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Pyruvate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/>
                        <a:t>Ethanal</a:t>
                      </a:r>
                      <a:endParaRPr lang="en-GB" sz="2400" dirty="0"/>
                    </a:p>
                  </a:txBody>
                  <a:tcPr/>
                </a:tc>
              </a:tr>
              <a:tr h="1236917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Enzyme(s) involved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ym typeface="Wingdings" pitchFamily="3" charset="2"/>
                        </a:rPr>
                        <a:t>lactate </a:t>
                      </a:r>
                      <a:r>
                        <a:rPr lang="en-GB" sz="2400" dirty="0" err="1" smtClean="0">
                          <a:sym typeface="Wingdings" pitchFamily="3" charset="2"/>
                        </a:rPr>
                        <a:t>dehydrogenase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>
                          <a:sym typeface="Wingdings" pitchFamily="3" charset="2"/>
                        </a:rPr>
                        <a:t>ethanal</a:t>
                      </a:r>
                      <a:r>
                        <a:rPr lang="en-GB" sz="2400" dirty="0" smtClean="0">
                          <a:sym typeface="Wingdings" pitchFamily="3" charset="2"/>
                        </a:rPr>
                        <a:t> </a:t>
                      </a:r>
                      <a:r>
                        <a:rPr lang="en-GB" sz="2400" dirty="0" err="1" smtClean="0">
                          <a:sym typeface="Wingdings" pitchFamily="3" charset="2"/>
                        </a:rPr>
                        <a:t>dehydrogenase</a:t>
                      </a:r>
                      <a:endParaRPr lang="en-GB" sz="2400" dirty="0" smtClean="0">
                        <a:sym typeface="Wingdings" pitchFamily="3" charset="2"/>
                      </a:endParaRPr>
                    </a:p>
                    <a:p>
                      <a:r>
                        <a:rPr lang="en-GB" sz="2400" dirty="0" smtClean="0">
                          <a:sym typeface="Wingdings" pitchFamily="3" charset="2"/>
                        </a:rPr>
                        <a:t>ethanol </a:t>
                      </a:r>
                      <a:r>
                        <a:rPr lang="en-GB" sz="2400" dirty="0" err="1" smtClean="0">
                          <a:sym typeface="Wingdings" pitchFamily="3" charset="2"/>
                        </a:rPr>
                        <a:t>dehydrogenase</a:t>
                      </a:r>
                      <a:endParaRPr lang="en-US" sz="2400" dirty="0" smtClean="0">
                        <a:sym typeface="Wingdings" pitchFamily="3" charset="2"/>
                      </a:endParaRPr>
                    </a:p>
                    <a:p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71600" y="404664"/>
            <a:ext cx="630019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Summary of whole process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2"/>
              </a:rPr>
              <a:t>http://www.qcc.cuny.edu/BiologicalSciences/Faculty/DMeyer/respiration.html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Glycolysis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3"/>
              </a:rPr>
              <a:t>http://www.mcgrawhill.ca/school/applets/abbio/quiz/ch05/how_glycolysis_works.swf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Krebs Cycle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4"/>
              </a:rPr>
              <a:t>http://www.mcgrawhill.ca/school/applets/abbio/quiz/ch05/how_the_krebs_cycle_wor.swf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Electron Transport Chain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5"/>
              </a:rPr>
              <a:t>http://highered.mcgraw-hill.com/sites/0072437316/student_view0/chapter9/animations.html#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How NAD works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6"/>
              </a:rPr>
              <a:t>http://www.mcgrawhill.ca/school/applets/abbio/quiz/ch05/how_nad_works.swf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Oxidative phosphorylation</a:t>
            </a:r>
            <a:endParaRPr 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mtClean="0"/>
              <a:t>To the tune of californication:</a:t>
            </a:r>
          </a:p>
          <a:p>
            <a:pPr eaLnBrk="1" hangingPunct="1">
              <a:buFont typeface="Arial" charset="0"/>
              <a:buNone/>
            </a:pPr>
            <a:r>
              <a:rPr lang="en-US" u="sng" smtClean="0">
                <a:hlinkClick r:id="rId3"/>
              </a:rPr>
              <a:t>http://www.youtube.com/watch?v=wqqYIgY40OE&amp;feature=related</a:t>
            </a: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GB" smtClean="0"/>
              <a:t>More silly songs:</a:t>
            </a:r>
          </a:p>
          <a:p>
            <a:pPr eaLnBrk="1" hangingPunct="1">
              <a:buFont typeface="Arial" charset="0"/>
              <a:buNone/>
            </a:pPr>
            <a:r>
              <a:rPr lang="en-US" u="sng" smtClean="0">
                <a:hlinkClick r:id="rId4"/>
              </a:rPr>
              <a:t>http://www.youtube.com/watch?v=xmpd4WwOqks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648072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5301208"/>
            <a:ext cx="1907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Pyruvate</a:t>
            </a:r>
            <a:r>
              <a:rPr lang="en-GB" dirty="0" smtClean="0"/>
              <a:t> is actively transported into the mitochondria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077472" cy="76470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GB" sz="3600" dirty="0" smtClean="0"/>
              <a:t>Glycolysis - phosphorylation</a:t>
            </a:r>
            <a:endParaRPr lang="en-US" sz="36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7743293" cy="524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284984"/>
            <a:ext cx="11811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882481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5085184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Triose Phosphate</a:t>
            </a:r>
            <a:endParaRPr lang="en-GB" sz="3600" b="1" dirty="0"/>
          </a:p>
        </p:txBody>
      </p:sp>
      <p:sp>
        <p:nvSpPr>
          <p:cNvPr id="4" name="Rectangle 4"/>
          <p:cNvSpPr txBox="1">
            <a:spLocks/>
          </p:cNvSpPr>
          <p:nvPr/>
        </p:nvSpPr>
        <p:spPr>
          <a:xfrm>
            <a:off x="1331640" y="332656"/>
            <a:ext cx="7077472" cy="764704"/>
          </a:xfrm>
          <a:prstGeom prst="rect">
            <a:avLst/>
          </a:prstGeom>
          <a:solidFill>
            <a:srgbClr val="92D050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Glycolysis -Lysis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05472"/>
            <a:ext cx="860081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63888" y="90872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Triose Phosphate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83671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Triose Phosphate</a:t>
            </a:r>
            <a:endParaRPr lang="en-GB" sz="3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333353"/>
            <a:ext cx="12763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356992"/>
            <a:ext cx="12763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/>
          </p:cNvSpPr>
          <p:nvPr/>
        </p:nvSpPr>
        <p:spPr>
          <a:xfrm>
            <a:off x="0" y="0"/>
            <a:ext cx="7524328" cy="764704"/>
          </a:xfrm>
          <a:prstGeom prst="rect">
            <a:avLst/>
          </a:prstGeom>
          <a:solidFill>
            <a:srgbClr val="92D050"/>
          </a:solidFill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Glycolysis – Oxidation and ATP formation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988840"/>
            <a:ext cx="1028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988840"/>
            <a:ext cx="1028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620688"/>
            <a:ext cx="7308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6"/>
              </a:rPr>
              <a:t>http://www.youtube.com/watch?v=O5eMW4b29rg&amp;feature=related</a:t>
            </a:r>
            <a:r>
              <a:rPr lang="en-GB" dirty="0" smtClean="0"/>
              <a:t> </a:t>
            </a:r>
          </a:p>
          <a:p>
            <a:r>
              <a:rPr lang="en-GB" dirty="0" smtClean="0"/>
              <a:t>7 minute video of Glycolysis</a:t>
            </a:r>
          </a:p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51520" y="2564904"/>
            <a:ext cx="2448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7"/>
              </a:rPr>
              <a:t>http://highered.mcgraw-hill.com/sites/0072507470/student_view0/chapter25/animation__how_glycolysis_works.html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9" y="1556792"/>
            <a:ext cx="914067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08518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Production of Acetyl-</a:t>
            </a:r>
            <a:r>
              <a:rPr lang="en-GB" sz="1200" b="1" dirty="0" err="1" smtClean="0"/>
              <a:t>CoA</a:t>
            </a:r>
            <a:endParaRPr lang="en-GB" sz="1200" b="1" dirty="0" smtClean="0"/>
          </a:p>
          <a:p>
            <a:r>
              <a:rPr lang="en-GB" sz="1200" b="1" dirty="0" smtClean="0"/>
              <a:t>©1998 by </a:t>
            </a:r>
            <a:r>
              <a:rPr lang="en-GB" sz="1200" b="1" dirty="0" err="1" smtClean="0"/>
              <a:t>Alberts</a:t>
            </a:r>
            <a:r>
              <a:rPr lang="en-GB" sz="1200" b="1" dirty="0" smtClean="0"/>
              <a:t>, Bray, Johnson, Lewis, Raff, Roberts, Walter. </a:t>
            </a:r>
            <a:r>
              <a:rPr lang="en-GB" sz="1200" b="1" dirty="0" smtClean="0">
                <a:hlinkClick r:id="rId3"/>
              </a:rPr>
              <a:t>http://www.essentialcellbiology.com</a:t>
            </a:r>
            <a:endParaRPr lang="en-GB" sz="1200" b="1" dirty="0" smtClean="0"/>
          </a:p>
          <a:p>
            <a:endParaRPr lang="en-GB" sz="1200" b="1" dirty="0" smtClean="0"/>
          </a:p>
          <a:p>
            <a:r>
              <a:rPr lang="en-GB" sz="1200" b="1" dirty="0" smtClean="0"/>
              <a:t>Published by Garland Publishing, a member of the Taylor &amp; Francis Group.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25538"/>
            <a:ext cx="8604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0" y="0"/>
            <a:ext cx="1835150" cy="396875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alibri" pitchFamily="3" charset="0"/>
              </a:rPr>
              <a:t>Mitochondria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7488238" y="990600"/>
            <a:ext cx="16557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3" charset="0"/>
              </a:rPr>
              <a:t>Greatly increases the surface area for attachment of enzymes</a:t>
            </a:r>
            <a:endParaRPr lang="en-US">
              <a:latin typeface="Calibri" pitchFamily="3" charset="0"/>
            </a:endParaRP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0" y="2708275"/>
            <a:ext cx="2952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Calibri" pitchFamily="3" charset="0"/>
              </a:rPr>
              <a:t>For protein synthesis</a:t>
            </a:r>
            <a:endParaRPr lang="en-US" sz="1600" b="1">
              <a:latin typeface="Calibri" pitchFamily="3" charset="0"/>
            </a:endParaRP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152400" y="4191000"/>
            <a:ext cx="2667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Calibri" pitchFamily="3" charset="0"/>
              </a:rPr>
              <a:t>The outer membrane is permeable to small molecules such as sugars, salts and nucleotides</a:t>
            </a:r>
            <a:endParaRPr lang="en-US" dirty="0">
              <a:latin typeface="Calibri" pitchFamily="3" charset="0"/>
            </a:endParaRP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2819400" y="4191000"/>
            <a:ext cx="3886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3" charset="0"/>
              </a:rPr>
              <a:t>The inner membrane is selectively permeable, which allows mitochondria to control the composition of the matrix</a:t>
            </a:r>
            <a:endParaRPr lang="en-US">
              <a:latin typeface="Calibri" pitchFamily="3" charset="0"/>
            </a:endParaRPr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152400" y="13716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3" charset="0"/>
              </a:rPr>
              <a:t>Codes for protein</a:t>
            </a:r>
            <a:endParaRPr lang="en-US">
              <a:latin typeface="Calibri" pitchFamily="3" charset="0"/>
            </a:endParaRPr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2514600" y="5334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3" charset="0"/>
              </a:rPr>
              <a:t>Contains enzymes (proteins)</a:t>
            </a:r>
            <a:endParaRPr lang="en-US">
              <a:latin typeface="Calibri" pitchFamily="3" charset="0"/>
            </a:endParaRPr>
          </a:p>
        </p:txBody>
      </p:sp>
      <p:sp>
        <p:nvSpPr>
          <p:cNvPr id="5133" name="Text Box 16"/>
          <p:cNvSpPr txBox="1">
            <a:spLocks noChangeArrowheads="1"/>
          </p:cNvSpPr>
          <p:nvPr/>
        </p:nvSpPr>
        <p:spPr bwMode="auto">
          <a:xfrm>
            <a:off x="5334000" y="836613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3" charset="0"/>
              </a:rPr>
              <a:t>ATP synthase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1560" y="594928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http://www.youtube.com/watch?v=RrS2uROUjK4&amp;NR=1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28" grpId="0"/>
      <p:bldP spid="5129" grpId="0"/>
      <p:bldP spid="5130" grpId="0"/>
      <p:bldP spid="51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988</Words>
  <Application>Microsoft Office PowerPoint</Application>
  <PresentationFormat>On-screen Show (4:3)</PresentationFormat>
  <Paragraphs>207</Paragraphs>
  <Slides>33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Respiration:  Metabolic Pathway Stages </vt:lpstr>
      <vt:lpstr>Slide 2</vt:lpstr>
      <vt:lpstr>Slide 3</vt:lpstr>
      <vt:lpstr>Slide 4</vt:lpstr>
      <vt:lpstr>Glycolysis - phosphorylation</vt:lpstr>
      <vt:lpstr>Slide 6</vt:lpstr>
      <vt:lpstr>Slide 7</vt:lpstr>
      <vt:lpstr>Slide 8</vt:lpstr>
      <vt:lpstr>Slide 9</vt:lpstr>
      <vt:lpstr>Slide 10</vt:lpstr>
      <vt:lpstr>The Link Reaction</vt:lpstr>
      <vt:lpstr>Slide 12</vt:lpstr>
      <vt:lpstr>Summary of Glycolysis, Link Reaction and  Krebs Cycle</vt:lpstr>
      <vt:lpstr>Krebs Cycle</vt:lpstr>
      <vt:lpstr>Slide 15</vt:lpstr>
      <vt:lpstr>http://www.funtrivia.com/playquiz/quiz300188225de28.html </vt:lpstr>
      <vt:lpstr>Objectives I should be able to…</vt:lpstr>
      <vt:lpstr>  Inner membrane of mitochondria  Electron carrier molecules make up electron transport chain</vt:lpstr>
      <vt:lpstr>Oxidative Phosphorylation</vt:lpstr>
      <vt:lpstr>Slide 20</vt:lpstr>
      <vt:lpstr>Slide 21</vt:lpstr>
      <vt:lpstr>Slide 22</vt:lpstr>
      <vt:lpstr>Slide 23</vt:lpstr>
      <vt:lpstr>Roles of molecules in  oxidative phosphorylation</vt:lpstr>
      <vt:lpstr>Yield of respiration</vt:lpstr>
      <vt:lpstr>Slide 26</vt:lpstr>
      <vt:lpstr>Theoretical versus real yield in  aerobic respiration</vt:lpstr>
      <vt:lpstr>Slide 28</vt:lpstr>
      <vt:lpstr>Slide 29</vt:lpstr>
      <vt:lpstr>Slide 30</vt:lpstr>
      <vt:lpstr>Anaerobic respiration in  mammals versus yeast</vt:lpstr>
      <vt:lpstr>Slide 32</vt:lpstr>
      <vt:lpstr>Oxidative phosphorylation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Respiration:  Metabolic Pathway Stages </dc:title>
  <dc:creator>Judy</dc:creator>
  <cp:lastModifiedBy>Anthony Lovat</cp:lastModifiedBy>
  <cp:revision>42</cp:revision>
  <dcterms:created xsi:type="dcterms:W3CDTF">2011-08-05T20:08:14Z</dcterms:created>
  <dcterms:modified xsi:type="dcterms:W3CDTF">2013-10-03T08:43:34Z</dcterms:modified>
</cp:coreProperties>
</file>