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3" r:id="rId10"/>
    <p:sldId id="265" r:id="rId11"/>
    <p:sldId id="266" r:id="rId12"/>
    <p:sldId id="276" r:id="rId13"/>
    <p:sldId id="277" r:id="rId14"/>
    <p:sldId id="267" r:id="rId15"/>
    <p:sldId id="268" r:id="rId16"/>
    <p:sldId id="269" r:id="rId17"/>
    <p:sldId id="272" r:id="rId18"/>
    <p:sldId id="270" r:id="rId19"/>
    <p:sldId id="278" r:id="rId20"/>
    <p:sldId id="271" r:id="rId21"/>
    <p:sldId id="273" r:id="rId22"/>
    <p:sldId id="274" r:id="rId23"/>
    <p:sldId id="275" r:id="rId24"/>
    <p:sldId id="279" r:id="rId25"/>
    <p:sldId id="280" r:id="rId26"/>
    <p:sldId id="281" r:id="rId27"/>
    <p:sldId id="282" r:id="rId28"/>
    <p:sldId id="283" r:id="rId29"/>
    <p:sldId id="290" r:id="rId30"/>
    <p:sldId id="286" r:id="rId31"/>
    <p:sldId id="284" r:id="rId32"/>
    <p:sldId id="285" r:id="rId33"/>
    <p:sldId id="287" r:id="rId34"/>
    <p:sldId id="288"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8EC41E6-2C42-4270-A6E2-F8D895AE94E1}" type="datetimeFigureOut">
              <a:rPr lang="en-US" smtClean="0"/>
              <a:pPr/>
              <a:t>11/3/2014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8E1A7D26-8821-4E96-86EB-4CF1F7E738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C41E6-2C42-4270-A6E2-F8D895AE94E1}"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C41E6-2C42-4270-A6E2-F8D895AE94E1}"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8EC41E6-2C42-4270-A6E2-F8D895AE94E1}"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8EC41E6-2C42-4270-A6E2-F8D895AE94E1}" type="datetimeFigureOut">
              <a:rPr lang="en-US" smtClean="0"/>
              <a:pPr/>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1A7D26-8821-4E96-86EB-4CF1F7E738F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C41E6-2C42-4270-A6E2-F8D895AE94E1}"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8EC41E6-2C42-4270-A6E2-F8D895AE94E1}" type="datetimeFigureOut">
              <a:rPr lang="en-US" smtClean="0"/>
              <a:pPr/>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8EC41E6-2C42-4270-A6E2-F8D895AE94E1}" type="datetimeFigureOut">
              <a:rPr lang="en-US" smtClean="0"/>
              <a:pPr/>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EC41E6-2C42-4270-A6E2-F8D895AE94E1}" type="datetimeFigureOut">
              <a:rPr lang="en-US" smtClean="0"/>
              <a:pPr/>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C41E6-2C42-4270-A6E2-F8D895AE94E1}"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1A7D26-8821-4E96-86EB-4CF1F7E738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8EC41E6-2C42-4270-A6E2-F8D895AE94E1}" type="datetimeFigureOut">
              <a:rPr lang="en-US" smtClean="0"/>
              <a:pPr/>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8E1A7D26-8821-4E96-86EB-4CF1F7E738F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8EC41E6-2C42-4270-A6E2-F8D895AE94E1}" type="datetimeFigureOut">
              <a:rPr lang="en-US" smtClean="0"/>
              <a:pPr/>
              <a:t>11/3/2014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E1A7D26-8821-4E96-86EB-4CF1F7E738F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G5 Population Ecology</a:t>
            </a:r>
            <a:endParaRPr lang="en-US" dirty="0"/>
          </a:p>
        </p:txBody>
      </p:sp>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849112"/>
          </a:xfrm>
        </p:spPr>
        <p:txBody>
          <a:bodyPr>
            <a:noAutofit/>
          </a:bodyPr>
          <a:lstStyle/>
          <a:p>
            <a:r>
              <a:rPr lang="en-US" sz="3600" dirty="0" smtClean="0"/>
              <a:t>- If being captured is pleasant (e.g. awarded with food), then animals become “trap-happy”. They will allow themselves to be caught again in larger numbers. This increases the size of n3 which will decrease the estimate for N.</a:t>
            </a:r>
            <a:br>
              <a:rPr lang="en-US" sz="3600" dirty="0" smtClean="0"/>
            </a:br>
            <a:r>
              <a:rPr lang="en-US" sz="3600" dirty="0" smtClean="0"/>
              <a:t>- If being captured is negative, they become “</a:t>
            </a:r>
            <a:r>
              <a:rPr lang="en-US" sz="3600" dirty="0" err="1" smtClean="0"/>
              <a:t>trapshy</a:t>
            </a:r>
            <a:r>
              <a:rPr lang="en-US" sz="3600" dirty="0" smtClean="0"/>
              <a:t>” which will decrease n3 and inflate N.</a:t>
            </a:r>
            <a:endParaRPr lang="en-US"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849112"/>
          </a:xfrm>
        </p:spPr>
        <p:txBody>
          <a:bodyPr>
            <a:noAutofit/>
          </a:bodyPr>
          <a:lstStyle/>
          <a:p>
            <a:r>
              <a:rPr lang="en-US" sz="3600" dirty="0" smtClean="0"/>
              <a:t>the method of being marked must have little effect on the animal. If the mark makes them more visible, they become prey in larger numbers, reducing n3 and inflating N and vice versa. Marks must also remain in</a:t>
            </a:r>
            <a:br>
              <a:rPr lang="en-US" sz="3600" dirty="0" smtClean="0"/>
            </a:br>
            <a:r>
              <a:rPr lang="en-US" sz="3600" dirty="0" smtClean="0"/>
              <a:t>place for the appropriate period but should disappear after some time. Insects have been marked with a text marker which turned out to be toxic to them.</a:t>
            </a:r>
            <a:endParaRPr lang="en-US" sz="3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5849112"/>
          </a:xfrm>
        </p:spPr>
        <p:txBody>
          <a:bodyPr>
            <a:noAutofit/>
          </a:bodyPr>
          <a:lstStyle/>
          <a:p>
            <a:r>
              <a:rPr lang="en-US" sz="4000" b="1" dirty="0" smtClean="0"/>
              <a:t>Example calculation</a:t>
            </a:r>
            <a:br>
              <a:rPr lang="en-US" sz="4000" b="1" dirty="0" smtClean="0"/>
            </a:br>
            <a:r>
              <a:rPr lang="en-US" sz="4000" dirty="0" smtClean="0"/>
              <a:t>Mark-release-recapture is used to estimate the population of turtles in a small lake. In the first sampling, 23 turtles are captured and the backs of their shells are marked with paint. The turtles are released into the lake. In the second sampling, 28 turtles are captured, of which nine carry paint markings. </a:t>
            </a:r>
            <a:endParaRPr lang="en-US" sz="4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srcRect l="11713" t="38542" r="34407" b="18750"/>
          <a:stretch>
            <a:fillRect/>
          </a:stretch>
        </p:blipFill>
        <p:spPr bwMode="auto">
          <a:xfrm>
            <a:off x="252761" y="1219200"/>
            <a:ext cx="8891239" cy="39624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2496312"/>
          </a:xfrm>
        </p:spPr>
        <p:txBody>
          <a:bodyPr>
            <a:normAutofit/>
          </a:bodyPr>
          <a:lstStyle/>
          <a:p>
            <a:r>
              <a:rPr lang="en-US" dirty="0" smtClean="0"/>
              <a:t>G.5.4 Describe the methods used to estimate the size of commercial fish stocks.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772912"/>
          </a:xfrm>
        </p:spPr>
        <p:txBody>
          <a:bodyPr>
            <a:noAutofit/>
          </a:bodyPr>
          <a:lstStyle/>
          <a:p>
            <a:r>
              <a:rPr lang="en-US" sz="3600" dirty="0" smtClean="0"/>
              <a:t>The International Council for the Exploration of the Sea (ICES) is an organization which provides estimates of fish stock in the North Atlantic. Scientists from 19 countries work together, collecting and interpreting data. In general, the scientists aim to take a sample of 200 fish from every 1000 tones of fish brought into port. They collect data on</a:t>
            </a:r>
            <a:br>
              <a:rPr lang="en-US" sz="3600" dirty="0" smtClean="0"/>
            </a:br>
            <a:r>
              <a:rPr lang="en-US" sz="3600" dirty="0" smtClean="0"/>
              <a:t>age, length, and breeding condition of the fish.</a:t>
            </a:r>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381000"/>
            <a:ext cx="5334000" cy="5544312"/>
          </a:xfrm>
        </p:spPr>
        <p:txBody>
          <a:bodyPr>
            <a:noAutofit/>
          </a:bodyPr>
          <a:lstStyle/>
          <a:p>
            <a:r>
              <a:rPr lang="en-US" sz="4000" dirty="0" smtClean="0"/>
              <a:t>Every year, fish grow a ring on the small bones, involved in balance, on either side of the brain. This is used to decide</a:t>
            </a:r>
            <a:br>
              <a:rPr lang="en-US" sz="4000" dirty="0" smtClean="0"/>
            </a:br>
            <a:r>
              <a:rPr lang="en-US" sz="4000" dirty="0" smtClean="0"/>
              <a:t>their age. The fish caught should be a broad range of ages. </a:t>
            </a:r>
            <a:endParaRPr lang="en-US" sz="4000" dirty="0"/>
          </a:p>
        </p:txBody>
      </p:sp>
      <p:pic>
        <p:nvPicPr>
          <p:cNvPr id="1026" name="Picture 2" descr="http://t2.gstatic.com/images?q=tbn:ANd9GcRq66qe6anFCt5CsYCoAnDIyAvP4iOAwa4mzyXRMNyVls0OZmg&amp;t=1&amp;usg=__LjmaAlnfUJwQtk1pwmIEprF9e5M="/>
          <p:cNvPicPr>
            <a:picLocks noChangeAspect="1" noChangeArrowheads="1"/>
          </p:cNvPicPr>
          <p:nvPr/>
        </p:nvPicPr>
        <p:blipFill>
          <a:blip r:embed="rId2" cstate="print"/>
          <a:srcRect/>
          <a:stretch>
            <a:fillRect/>
          </a:stretch>
        </p:blipFill>
        <p:spPr bwMode="auto">
          <a:xfrm rot="16200000">
            <a:off x="-408531" y="1932531"/>
            <a:ext cx="4343400" cy="2916736"/>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t2.gstatic.com/images?q=tbn:ANd9GcS88TUb7urMyUOXrFmP15Mu3xyiZ8GV4XCwJy9GcK2UUmoF1QM&amp;t=1&amp;usg=__lw4d-TFmfS4FbXyH56OOeuBy0Eg="/>
          <p:cNvPicPr>
            <a:picLocks noChangeAspect="1" noChangeArrowheads="1"/>
          </p:cNvPicPr>
          <p:nvPr/>
        </p:nvPicPr>
        <p:blipFill>
          <a:blip r:embed="rId2" cstate="print"/>
          <a:srcRect/>
          <a:stretch>
            <a:fillRect/>
          </a:stretch>
        </p:blipFill>
        <p:spPr bwMode="auto">
          <a:xfrm>
            <a:off x="5410200" y="3276600"/>
            <a:ext cx="3382553" cy="2533651"/>
          </a:xfrm>
          <a:prstGeom prst="rect">
            <a:avLst/>
          </a:prstGeom>
          <a:noFill/>
        </p:spPr>
      </p:pic>
      <p:sp>
        <p:nvSpPr>
          <p:cNvPr id="4" name="Title 1"/>
          <p:cNvSpPr txBox="1">
            <a:spLocks/>
          </p:cNvSpPr>
          <p:nvPr/>
        </p:nvSpPr>
        <p:spPr>
          <a:xfrm>
            <a:off x="381000" y="76200"/>
            <a:ext cx="4876800" cy="6553200"/>
          </a:xfrm>
          <a:prstGeom prst="rect">
            <a:avLst/>
          </a:prstGeom>
        </p:spPr>
        <p:txBody>
          <a:bodyPr vert="horz" lIns="0" tIns="45720" rIns="0" bIns="0" anchor="b">
            <a:normAutofit fontScale="90000" lnSpcReduction="10000"/>
            <a:scene3d>
              <a:camera prst="orthographicFront"/>
              <a:lightRig rig="freezing" dir="t">
                <a:rot lat="0" lon="0" rev="5640000"/>
              </a:lightRig>
            </a:scene3d>
            <a:sp3d prstMaterial="flat">
              <a:contourClr>
                <a:schemeClr val="tx2"/>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400" b="0" i="0" u="none" strike="noStrike" kern="1200" cap="none" spc="0" normalizeH="0" baseline="0" noProof="0" dirty="0" smtClean="0">
                <a:ln>
                  <a:noFill/>
                </a:ln>
                <a:solidFill>
                  <a:schemeClr val="tx2"/>
                </a:solidFill>
                <a:effectLst/>
                <a:uLnTx/>
                <a:uFillTx/>
                <a:latin typeface="+mj-lt"/>
                <a:ea typeface="+mj-ea"/>
                <a:cs typeface="+mj-cs"/>
              </a:rPr>
              <a:t>If only young fish are caught, it might mean that the total</a:t>
            </a:r>
            <a:br>
              <a:rPr kumimoji="0" lang="en-US" sz="5400" b="0" i="0" u="none" strike="noStrike" kern="1200" cap="none" spc="0" normalizeH="0" baseline="0" noProof="0" dirty="0" smtClean="0">
                <a:ln>
                  <a:noFill/>
                </a:ln>
                <a:solidFill>
                  <a:schemeClr val="tx2"/>
                </a:solidFill>
                <a:effectLst/>
                <a:uLnTx/>
                <a:uFillTx/>
                <a:latin typeface="+mj-lt"/>
                <a:ea typeface="+mj-ea"/>
                <a:cs typeface="+mj-cs"/>
              </a:rPr>
            </a:br>
            <a:r>
              <a:rPr kumimoji="0" lang="en-US" sz="5400" b="0" i="0" u="none" strike="noStrike" kern="1200" cap="none" spc="0" normalizeH="0" baseline="0" noProof="0" dirty="0" smtClean="0">
                <a:ln>
                  <a:noFill/>
                </a:ln>
                <a:solidFill>
                  <a:schemeClr val="tx2"/>
                </a:solidFill>
                <a:effectLst/>
                <a:uLnTx/>
                <a:uFillTx/>
                <a:latin typeface="+mj-lt"/>
                <a:ea typeface="+mj-ea"/>
                <a:cs typeface="+mj-cs"/>
              </a:rPr>
              <a:t>number of fish of that species (the stock) is reducing, possibly due to overfishing.</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daserste.de/cmspix/weltspiegel/23112009814985_535.jpg"/>
          <p:cNvPicPr>
            <a:picLocks noChangeAspect="1" noChangeArrowheads="1"/>
          </p:cNvPicPr>
          <p:nvPr/>
        </p:nvPicPr>
        <p:blipFill>
          <a:blip r:embed="rId2" cstate="print"/>
          <a:srcRect/>
          <a:stretch>
            <a:fillRect/>
          </a:stretch>
        </p:blipFill>
        <p:spPr bwMode="auto">
          <a:xfrm>
            <a:off x="381000" y="2057400"/>
            <a:ext cx="5095875" cy="3819525"/>
          </a:xfrm>
          <a:prstGeom prst="rect">
            <a:avLst/>
          </a:prstGeom>
          <a:noFill/>
        </p:spPr>
      </p:pic>
      <p:sp>
        <p:nvSpPr>
          <p:cNvPr id="4" name="Title 3"/>
          <p:cNvSpPr>
            <a:spLocks noGrp="1"/>
          </p:cNvSpPr>
          <p:nvPr>
            <p:ph type="title"/>
          </p:nvPr>
        </p:nvSpPr>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descr="http://earthfirst.com/wp-content/uploads/2008/10/overfishing2.jpg"/>
          <p:cNvPicPr>
            <a:picLocks noChangeAspect="1" noChangeArrowheads="1"/>
          </p:cNvPicPr>
          <p:nvPr/>
        </p:nvPicPr>
        <p:blipFill>
          <a:blip r:embed="rId2" cstate="print"/>
          <a:srcRect/>
          <a:stretch>
            <a:fillRect/>
          </a:stretch>
        </p:blipFill>
        <p:spPr bwMode="auto">
          <a:xfrm>
            <a:off x="381000" y="990600"/>
            <a:ext cx="8226778" cy="555307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87962"/>
          </a:xfrm>
        </p:spPr>
        <p:txBody>
          <a:bodyPr>
            <a:normAutofit fontScale="90000"/>
          </a:bodyPr>
          <a:lstStyle/>
          <a:p>
            <a:r>
              <a:rPr lang="en-US" dirty="0"/>
              <a:t>There are organisms that display extreme r- or K-strategies,</a:t>
            </a:r>
            <a:br>
              <a:rPr lang="en-US" dirty="0"/>
            </a:br>
            <a:r>
              <a:rPr lang="en-US" dirty="0"/>
              <a:t>but most organisms have life histories that are intermediate</a:t>
            </a:r>
            <a:br>
              <a:rPr lang="en-US" dirty="0"/>
            </a:br>
            <a:r>
              <a:rPr lang="en-US" dirty="0"/>
              <a:t>on the continuum, displaying some r-traits but also some</a:t>
            </a:r>
            <a:br>
              <a:rPr lang="en-US" dirty="0"/>
            </a:br>
            <a:r>
              <a:rPr lang="en-US" dirty="0"/>
              <a:t>K-traits.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20512"/>
          </a:xfrm>
        </p:spPr>
        <p:txBody>
          <a:bodyPr>
            <a:noAutofit/>
          </a:bodyPr>
          <a:lstStyle/>
          <a:p>
            <a:r>
              <a:rPr lang="en-US" sz="4400" dirty="0" smtClean="0"/>
              <a:t>The scientists also catch fish in a standard manner. They go to a randomly assigned grid section, and fish for a standard amount of time, using standard equipment. The catch is then compared to that caught at other sites and/or at other times. This also provides information about fish stocks.</a:t>
            </a: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704088"/>
            <a:ext cx="5334000" cy="5620512"/>
          </a:xfrm>
        </p:spPr>
        <p:txBody>
          <a:bodyPr>
            <a:noAutofit/>
          </a:bodyPr>
          <a:lstStyle/>
          <a:p>
            <a:r>
              <a:rPr lang="en-US" sz="3600" dirty="0" smtClean="0"/>
              <a:t>Research vessels also use echo sound equipment</a:t>
            </a:r>
            <a:br>
              <a:rPr lang="en-US" sz="3600" dirty="0" smtClean="0"/>
            </a:br>
            <a:r>
              <a:rPr lang="en-US" sz="3600" dirty="0" smtClean="0"/>
              <a:t>to detect schools of fish. The equipment can tell them the size of the school but sometimes it is difficult to decide exactly which species. In those cases, they may trawl (fish) to confirm the species they were studying.</a:t>
            </a:r>
            <a:endParaRPr lang="en-US" sz="3600" dirty="0"/>
          </a:p>
        </p:txBody>
      </p:sp>
      <p:pic>
        <p:nvPicPr>
          <p:cNvPr id="29698" name="Picture 2" descr="http://t1.gstatic.com/images?q=tbn:ANd9GcTAdwJEMaUVyQH2QbGH14uVbjkPdViojGEjZgkZk195Tvu3lCE&amp;t=1&amp;usg=__WvfUIbtVC5npyHhImlDSV77ViCY="/>
          <p:cNvPicPr>
            <a:picLocks noChangeAspect="1" noChangeArrowheads="1"/>
          </p:cNvPicPr>
          <p:nvPr/>
        </p:nvPicPr>
        <p:blipFill>
          <a:blip r:embed="rId2" cstate="print"/>
          <a:srcRect/>
          <a:stretch>
            <a:fillRect/>
          </a:stretch>
        </p:blipFill>
        <p:spPr bwMode="auto">
          <a:xfrm>
            <a:off x="152400" y="1981200"/>
            <a:ext cx="3200400" cy="266700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8305800" cy="5181600"/>
          </a:xfrm>
        </p:spPr>
        <p:txBody>
          <a:bodyPr>
            <a:normAutofit fontScale="90000"/>
          </a:bodyPr>
          <a:lstStyle/>
          <a:p>
            <a:r>
              <a:rPr lang="en-US" sz="4400" dirty="0" smtClean="0"/>
              <a:t>Yet another method employed is to use a very fine net to catch eggs and larvae as they float in between plankton. As only adult fish produce eggs, the number of eggs and larvae gives an indication of the number of adult fish of</a:t>
            </a:r>
            <a:br>
              <a:rPr lang="en-US" sz="4400" dirty="0" smtClean="0"/>
            </a:br>
            <a:r>
              <a:rPr lang="en-US" sz="4400" dirty="0" smtClean="0"/>
              <a:t>the species. Every May and October, mathematical models are used to estimate the size of the fish stock.</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849112"/>
          </a:xfrm>
        </p:spPr>
        <p:txBody>
          <a:bodyPr>
            <a:noAutofit/>
          </a:bodyPr>
          <a:lstStyle/>
          <a:p>
            <a:r>
              <a:rPr lang="en-US" sz="4400" dirty="0" smtClean="0"/>
              <a:t>One of the more commonly used models is the Virtual Population</a:t>
            </a:r>
            <a:br>
              <a:rPr lang="en-US" sz="4400" dirty="0" smtClean="0"/>
            </a:br>
            <a:r>
              <a:rPr lang="en-US" sz="4400" dirty="0" smtClean="0"/>
              <a:t>Analysis (VPA). It uses the number and age of fish caught to estimate the number of fish that were around before the start of the data collection. The estimates are given to the EU and to each of the 19 countries that are members of ICES.</a:t>
            </a: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391912"/>
          </a:xfrm>
        </p:spPr>
        <p:txBody>
          <a:bodyPr>
            <a:noAutofit/>
          </a:bodyPr>
          <a:lstStyle/>
          <a:p>
            <a:r>
              <a:rPr lang="en-US" sz="6600" dirty="0" smtClean="0"/>
              <a:t>G.5.5 Outline the concept of maximum sustainable yield in the conservation of fish stocks.</a:t>
            </a:r>
            <a:endParaRPr lang="en-US" sz="66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010912"/>
          </a:xfrm>
        </p:spPr>
        <p:txBody>
          <a:bodyPr>
            <a:normAutofit fontScale="90000"/>
          </a:bodyPr>
          <a:lstStyle/>
          <a:p>
            <a:r>
              <a:rPr lang="en-US" dirty="0" smtClean="0"/>
              <a:t>ICES gives advice on limits to catching fish. They base their advice on the concept that there should be enough fish left to ensure production of a sufficiently large next generation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91712"/>
          </a:xfrm>
        </p:spPr>
        <p:txBody>
          <a:bodyPr>
            <a:normAutofit fontScale="90000"/>
          </a:bodyPr>
          <a:lstStyle/>
          <a:p>
            <a:r>
              <a:rPr lang="en-US" dirty="0" smtClean="0"/>
              <a:t>The precautionary </a:t>
            </a:r>
            <a:r>
              <a:rPr lang="en-US" b="1" dirty="0" smtClean="0"/>
              <a:t>biomass limit </a:t>
            </a:r>
            <a:r>
              <a:rPr lang="en-US" dirty="0" smtClean="0"/>
              <a:t>is higher than the biomass limit. It allows for the difficulty of estimating the total biomass of a species.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cstate="print"/>
          <a:srcRect l="55637" t="32292" r="15081" b="14583"/>
          <a:stretch>
            <a:fillRect/>
          </a:stretch>
        </p:blipFill>
        <p:spPr bwMode="auto">
          <a:xfrm>
            <a:off x="1676400" y="1371600"/>
            <a:ext cx="5029200" cy="512978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cstate="print"/>
          <a:srcRect l="55637" t="12500" r="15081" b="36458"/>
          <a:stretch>
            <a:fillRect/>
          </a:stretch>
        </p:blipFill>
        <p:spPr bwMode="auto">
          <a:xfrm>
            <a:off x="1676400" y="457200"/>
            <a:ext cx="5791200" cy="567537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334512"/>
          </a:xfrm>
        </p:spPr>
        <p:txBody>
          <a:bodyPr>
            <a:normAutofit/>
          </a:bodyPr>
          <a:lstStyle/>
          <a:p>
            <a:pPr algn="ctr"/>
            <a:r>
              <a:rPr lang="en-US" b="1" dirty="0" smtClean="0"/>
              <a:t>G.5.6 Discuss international measures that would promote the conservation of fish.</a:t>
            </a:r>
            <a:endParaRPr lang="en-US"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3" name="Table 2"/>
          <p:cNvGraphicFramePr>
            <a:graphicFrameLocks noGrp="1"/>
          </p:cNvGraphicFramePr>
          <p:nvPr/>
        </p:nvGraphicFramePr>
        <p:xfrm>
          <a:off x="228600" y="1397000"/>
          <a:ext cx="8763000" cy="4851399"/>
        </p:xfrm>
        <a:graphic>
          <a:graphicData uri="http://schemas.openxmlformats.org/drawingml/2006/table">
            <a:tbl>
              <a:tblPr firstRow="1" bandRow="1">
                <a:tableStyleId>{5C22544A-7EE6-4342-B048-85BDC9FD1C3A}</a:tableStyleId>
              </a:tblPr>
              <a:tblGrid>
                <a:gridCol w="1274618"/>
                <a:gridCol w="3234498"/>
                <a:gridCol w="4253884"/>
              </a:tblGrid>
              <a:tr h="654625">
                <a:tc>
                  <a:txBody>
                    <a:bodyPr/>
                    <a:lstStyle/>
                    <a:p>
                      <a:endParaRPr lang="en-US" sz="2800" dirty="0"/>
                    </a:p>
                  </a:txBody>
                  <a:tcPr/>
                </a:tc>
                <a:tc>
                  <a:txBody>
                    <a:bodyPr/>
                    <a:lstStyle/>
                    <a:p>
                      <a:r>
                        <a:rPr lang="en-US" sz="2800" dirty="0" smtClean="0"/>
                        <a:t>K- strategy</a:t>
                      </a:r>
                      <a:endParaRPr lang="en-US" sz="2800" dirty="0"/>
                    </a:p>
                  </a:txBody>
                  <a:tcPr/>
                </a:tc>
                <a:tc>
                  <a:txBody>
                    <a:bodyPr/>
                    <a:lstStyle/>
                    <a:p>
                      <a:r>
                        <a:rPr lang="en-US" sz="2800" dirty="0" smtClean="0"/>
                        <a:t>S- strategy</a:t>
                      </a:r>
                      <a:endParaRPr lang="en-US" sz="2800" dirty="0"/>
                    </a:p>
                  </a:txBody>
                  <a:tcPr/>
                </a:tc>
              </a:tr>
              <a:tr h="2098387">
                <a:tc>
                  <a:txBody>
                    <a:bodyPr/>
                    <a:lstStyle/>
                    <a:p>
                      <a:r>
                        <a:rPr lang="en-US" sz="2800" dirty="0" smtClean="0"/>
                        <a:t>Trees</a:t>
                      </a:r>
                      <a:endParaRPr lang="en-US" sz="2800" dirty="0"/>
                    </a:p>
                  </a:txBody>
                  <a:tcPr/>
                </a:tc>
                <a:tc>
                  <a:txBody>
                    <a:bodyPr/>
                    <a:lstStyle/>
                    <a:p>
                      <a:r>
                        <a:rPr lang="en-US" sz="2800" dirty="0" smtClean="0"/>
                        <a:t>Live a long time</a:t>
                      </a:r>
                    </a:p>
                    <a:p>
                      <a:r>
                        <a:rPr lang="en-US" sz="2800" dirty="0" smtClean="0"/>
                        <a:t>Good competitors</a:t>
                      </a:r>
                      <a:endParaRPr lang="en-US" sz="2800" dirty="0"/>
                    </a:p>
                  </a:txBody>
                  <a:tcPr/>
                </a:tc>
                <a:tc>
                  <a:txBody>
                    <a:bodyPr/>
                    <a:lstStyle/>
                    <a:p>
                      <a:r>
                        <a:rPr lang="en-US" sz="2800" dirty="0" smtClean="0"/>
                        <a:t>Very large number of seeds</a:t>
                      </a:r>
                    </a:p>
                    <a:p>
                      <a:r>
                        <a:rPr lang="en-US" sz="2800" dirty="0" smtClean="0"/>
                        <a:t>Spread over a large area</a:t>
                      </a:r>
                      <a:endParaRPr lang="en-US" sz="2800" dirty="0"/>
                    </a:p>
                  </a:txBody>
                  <a:tcPr/>
                </a:tc>
              </a:tr>
              <a:tr h="2098387">
                <a:tc>
                  <a:txBody>
                    <a:bodyPr/>
                    <a:lstStyle/>
                    <a:p>
                      <a:r>
                        <a:rPr lang="en-US" sz="2800" dirty="0" smtClean="0"/>
                        <a:t>Turtles</a:t>
                      </a:r>
                      <a:endParaRPr lang="en-US" sz="2800" dirty="0"/>
                    </a:p>
                  </a:txBody>
                  <a:tcPr/>
                </a:tc>
                <a:tc>
                  <a:txBody>
                    <a:bodyPr/>
                    <a:lstStyle/>
                    <a:p>
                      <a:r>
                        <a:rPr lang="en-US" sz="2800" dirty="0" smtClean="0"/>
                        <a:t>Live a long time</a:t>
                      </a:r>
                      <a:endParaRPr lang="en-US" sz="2800" dirty="0"/>
                    </a:p>
                  </a:txBody>
                  <a:tcPr/>
                </a:tc>
                <a:tc>
                  <a:txBody>
                    <a:bodyPr/>
                    <a:lstStyle/>
                    <a:p>
                      <a:r>
                        <a:rPr lang="en-US" sz="2800" dirty="0" smtClean="0"/>
                        <a:t>Many eggs</a:t>
                      </a:r>
                    </a:p>
                    <a:p>
                      <a:r>
                        <a:rPr lang="en-US" sz="2800" dirty="0" smtClean="0"/>
                        <a:t>No care for young</a:t>
                      </a:r>
                    </a:p>
                    <a:p>
                      <a:r>
                        <a:rPr lang="en-US" sz="2800" dirty="0" smtClean="0"/>
                        <a:t>Many young die very early</a:t>
                      </a:r>
                      <a:endParaRPr lang="en-US" sz="2800" dirty="0"/>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305800" cy="4477512"/>
          </a:xfrm>
        </p:spPr>
        <p:txBody>
          <a:bodyPr>
            <a:normAutofit fontScale="90000"/>
          </a:bodyPr>
          <a:lstStyle/>
          <a:p>
            <a:r>
              <a:rPr lang="en-US" dirty="0" smtClean="0"/>
              <a:t>Reducing the amount of fish allowed to be caught can cause fishermen severe economic difficulties as they often have made investments into the latest technology on their vessels which need to be paid off.</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458200" cy="4553712"/>
          </a:xfrm>
        </p:spPr>
        <p:txBody>
          <a:bodyPr>
            <a:normAutofit fontScale="90000"/>
          </a:bodyPr>
          <a:lstStyle/>
          <a:p>
            <a:r>
              <a:rPr lang="en-US" b="1" dirty="0" smtClean="0"/>
              <a:t>Aquaculture/Fish farming/</a:t>
            </a:r>
            <a:br>
              <a:rPr lang="en-US" b="1" dirty="0" smtClean="0"/>
            </a:br>
            <a:r>
              <a:rPr lang="en-US" b="1" dirty="0" err="1" smtClean="0"/>
              <a:t>Hatc</a:t>
            </a:r>
            <a:r>
              <a:rPr lang="en-US" b="1" dirty="0" smtClean="0"/>
              <a:t> </a:t>
            </a:r>
            <a:r>
              <a:rPr lang="en-US" b="1" dirty="0" err="1" smtClean="0"/>
              <a:t>heries</a:t>
            </a:r>
            <a:r>
              <a:rPr lang="en-US" b="1" dirty="0" smtClean="0"/>
              <a:t/>
            </a:r>
            <a:br>
              <a:rPr lang="en-US" b="1" dirty="0" smtClean="0"/>
            </a:br>
            <a:r>
              <a:rPr lang="en-US" dirty="0" smtClean="0"/>
              <a:t>There are many fish farms  throughout the world, successfully breeding and growing many different species.</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572000" cy="5163312"/>
          </a:xfrm>
        </p:spPr>
        <p:txBody>
          <a:bodyPr>
            <a:normAutofit fontScale="90000"/>
          </a:bodyPr>
          <a:lstStyle/>
          <a:p>
            <a:r>
              <a:rPr lang="en-US" dirty="0" smtClean="0"/>
              <a:t/>
            </a:r>
            <a:br>
              <a:rPr lang="en-US" dirty="0" smtClean="0"/>
            </a:br>
            <a:r>
              <a:rPr lang="en-US" sz="4400" dirty="0" smtClean="0"/>
              <a:t>Areas or artificial ponds are created where fish eggs can be hatched and reared to be returned to the seas to support dwindling stocks.</a:t>
            </a:r>
            <a:endParaRPr lang="en-US" dirty="0"/>
          </a:p>
        </p:txBody>
      </p:sp>
      <p:pic>
        <p:nvPicPr>
          <p:cNvPr id="3074" name="Picture 2" descr="http://t3.gstatic.com/images?q=tbn:ANd9GcQiHagNolpqvNjxq6VP7XXvjzIuw_tKWp-dWHNC8WpaeQhGCgU&amp;t=1&amp;usg=__TYOzA9LRclBWcv_hukFzUKmSaLM="/>
          <p:cNvPicPr>
            <a:picLocks noChangeAspect="1" noChangeArrowheads="1"/>
          </p:cNvPicPr>
          <p:nvPr/>
        </p:nvPicPr>
        <p:blipFill>
          <a:blip r:embed="rId2" cstate="print"/>
          <a:srcRect/>
          <a:stretch>
            <a:fillRect/>
          </a:stretch>
        </p:blipFill>
        <p:spPr bwMode="auto">
          <a:xfrm>
            <a:off x="4495800" y="533400"/>
            <a:ext cx="4476158" cy="33528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953000" cy="4477512"/>
          </a:xfrm>
        </p:spPr>
        <p:txBody>
          <a:bodyPr>
            <a:normAutofit fontScale="90000"/>
          </a:bodyPr>
          <a:lstStyle/>
          <a:p>
            <a:r>
              <a:rPr lang="en-US" b="1" dirty="0" smtClean="0"/>
              <a:t>Mesh size</a:t>
            </a:r>
            <a:br>
              <a:rPr lang="en-US" b="1" dirty="0" smtClean="0"/>
            </a:br>
            <a:r>
              <a:rPr lang="en-US" dirty="0" smtClean="0"/>
              <a:t>Setting a minimum mesh size will allow small sized fish to</a:t>
            </a:r>
            <a:br>
              <a:rPr lang="en-US" dirty="0" smtClean="0"/>
            </a:br>
            <a:r>
              <a:rPr lang="en-US" dirty="0" smtClean="0"/>
              <a:t>escape the net.</a:t>
            </a:r>
            <a:endParaRPr lang="en-US" dirty="0"/>
          </a:p>
        </p:txBody>
      </p:sp>
      <p:pic>
        <p:nvPicPr>
          <p:cNvPr id="45058" name="Picture 2" descr="http://t3.gstatic.com/images?q=tbn:ANd9GcR9m5GAmpcUGtzCWJooeTiKkZ_5nrCu14gchXYdKZH7bYkxaoo&amp;t=1&amp;usg=__eNRAPColpsY3wr2kaw3a7ToVjHY="/>
          <p:cNvPicPr>
            <a:picLocks noChangeAspect="1" noChangeArrowheads="1"/>
          </p:cNvPicPr>
          <p:nvPr/>
        </p:nvPicPr>
        <p:blipFill>
          <a:blip r:embed="rId2" cstate="print"/>
          <a:srcRect/>
          <a:stretch>
            <a:fillRect/>
          </a:stretch>
        </p:blipFill>
        <p:spPr bwMode="auto">
          <a:xfrm>
            <a:off x="5191126" y="1981200"/>
            <a:ext cx="3581400" cy="35814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468112"/>
          </a:xfrm>
        </p:spPr>
        <p:txBody>
          <a:bodyPr>
            <a:normAutofit fontScale="90000"/>
          </a:bodyPr>
          <a:lstStyle/>
          <a:p>
            <a:r>
              <a:rPr lang="en-US" b="1" dirty="0" smtClean="0"/>
              <a:t>Identifying no fishing zones</a:t>
            </a:r>
            <a:br>
              <a:rPr lang="en-US" b="1" dirty="0" smtClean="0"/>
            </a:br>
            <a:r>
              <a:rPr lang="en-US" dirty="0" smtClean="0"/>
              <a:t>Certain areas could be declared no fishing zones and become marine nature reserves. Fish could use these for breeding. This would promote the amount of eggs and</a:t>
            </a:r>
            <a:br>
              <a:rPr lang="en-US" dirty="0" smtClean="0"/>
            </a:br>
            <a:r>
              <a:rPr lang="en-US" dirty="0" smtClean="0"/>
              <a:t>increase the size of the next generation.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Great Barrier Reef in Australia</a:t>
            </a:r>
            <a:endParaRPr lang="en-US" dirty="0"/>
          </a:p>
        </p:txBody>
      </p:sp>
      <p:pic>
        <p:nvPicPr>
          <p:cNvPr id="47106" name="Picture 2" descr="http://t0.gstatic.com/images?q=tbn:ANd9GcSLakIINZk1trkaAfwlPCZJg5f2q0fvpC9wQ-3QMUoL9DEfdCk&amp;t=1&amp;usg=__EO9spXbjDDdQEp2p834-RmiZKTs="/>
          <p:cNvPicPr>
            <a:picLocks noChangeAspect="1" noChangeArrowheads="1"/>
          </p:cNvPicPr>
          <p:nvPr/>
        </p:nvPicPr>
        <p:blipFill>
          <a:blip r:embed="rId2" cstate="print"/>
          <a:srcRect/>
          <a:stretch>
            <a:fillRect/>
          </a:stretch>
        </p:blipFill>
        <p:spPr bwMode="auto">
          <a:xfrm>
            <a:off x="0" y="2590800"/>
            <a:ext cx="4495800" cy="3367512"/>
          </a:xfrm>
          <a:prstGeom prst="rect">
            <a:avLst/>
          </a:prstGeom>
          <a:noFill/>
        </p:spPr>
      </p:pic>
      <p:pic>
        <p:nvPicPr>
          <p:cNvPr id="47108" name="Picture 4" descr="http://t0.gstatic.com/images?q=tbn:ANd9GcRQdJUIj0m1eRcXOz60O9okx4AZg5DWidhbt94o4_9dhkb48yw&amp;t=1&amp;usg=__6flShb8J24K9upFwSSegypiCULc="/>
          <p:cNvPicPr>
            <a:picLocks noChangeAspect="1" noChangeArrowheads="1"/>
          </p:cNvPicPr>
          <p:nvPr/>
        </p:nvPicPr>
        <p:blipFill>
          <a:blip r:embed="rId3" cstate="print"/>
          <a:srcRect/>
          <a:stretch>
            <a:fillRect/>
          </a:stretch>
        </p:blipFill>
        <p:spPr bwMode="auto">
          <a:xfrm>
            <a:off x="4604660" y="2895600"/>
            <a:ext cx="4539340" cy="2971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74638"/>
            <a:ext cx="5486400" cy="5897562"/>
          </a:xfrm>
        </p:spPr>
        <p:txBody>
          <a:bodyPr>
            <a:normAutofit fontScale="90000"/>
          </a:bodyPr>
          <a:lstStyle/>
          <a:p>
            <a:r>
              <a:rPr lang="en-US" dirty="0"/>
              <a:t>Some organisms such as the vinegar fly </a:t>
            </a:r>
            <a:r>
              <a:rPr lang="en-US" i="1" dirty="0"/>
              <a:t>Drosophila</a:t>
            </a:r>
            <a:br>
              <a:rPr lang="en-US" i="1" dirty="0"/>
            </a:br>
            <a:r>
              <a:rPr lang="en-US" i="1" dirty="0" err="1"/>
              <a:t>melanogaster</a:t>
            </a:r>
            <a:r>
              <a:rPr lang="en-US" i="1" dirty="0"/>
              <a:t> switch strategies depending on</a:t>
            </a:r>
            <a:br>
              <a:rPr lang="en-US" i="1" dirty="0"/>
            </a:br>
            <a:r>
              <a:rPr lang="en-US" dirty="0"/>
              <a:t>environmental conditions.</a:t>
            </a:r>
          </a:p>
        </p:txBody>
      </p:sp>
      <p:pic>
        <p:nvPicPr>
          <p:cNvPr id="7170" name="Picture 2" descr="http://t0.gstatic.com/images?q=tbn:ANd9GcQXw5Hbi5kWJEq2sobmpmFREcCdbPBV6XGiHP4leoekmTAC8xc&amp;t=1&amp;usg=__Ip5_bkYYQlY-IxJvnOe-K9OwSB8="/>
          <p:cNvPicPr>
            <a:picLocks noChangeAspect="1" noChangeArrowheads="1"/>
          </p:cNvPicPr>
          <p:nvPr/>
        </p:nvPicPr>
        <p:blipFill>
          <a:blip r:embed="rId2" cstate="print"/>
          <a:srcRect/>
          <a:stretch>
            <a:fillRect/>
          </a:stretch>
        </p:blipFill>
        <p:spPr bwMode="auto">
          <a:xfrm>
            <a:off x="609600" y="2514600"/>
            <a:ext cx="2428875" cy="18859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91712"/>
          </a:xfrm>
        </p:spPr>
        <p:txBody>
          <a:bodyPr>
            <a:normAutofit fontScale="90000"/>
          </a:bodyPr>
          <a:lstStyle/>
          <a:p>
            <a:r>
              <a:rPr lang="en-US" dirty="0" smtClean="0"/>
              <a:t>Techniques used to estimate the population size of an animal species based on a capture- mark- release- recapture method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010912"/>
          </a:xfrm>
        </p:spPr>
        <p:txBody>
          <a:bodyPr>
            <a:normAutofit/>
          </a:bodyPr>
          <a:lstStyle/>
          <a:p>
            <a:r>
              <a:rPr lang="en-US" dirty="0" smtClean="0"/>
              <a:t>If we want to know the size of a certain population, we</a:t>
            </a:r>
            <a:br>
              <a:rPr lang="en-US" dirty="0" smtClean="0"/>
            </a:br>
            <a:r>
              <a:rPr lang="en-US" dirty="0" smtClean="0"/>
              <a:t>can use the technique known as ‘capture - mark - release</a:t>
            </a:r>
            <a:br>
              <a:rPr lang="en-US" dirty="0" smtClean="0"/>
            </a:br>
            <a:r>
              <a:rPr lang="en-US" dirty="0" smtClean="0"/>
              <a:t>- recapture’ and a calculation known as Lincoln Index.</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4876800" cy="5772912"/>
          </a:xfrm>
        </p:spPr>
        <p:txBody>
          <a:bodyPr>
            <a:normAutofit/>
          </a:bodyPr>
          <a:lstStyle/>
          <a:p>
            <a:r>
              <a:rPr lang="en-US" dirty="0" smtClean="0"/>
              <a:t>You capture, mark the animal without harming them then releasing to the original population.</a:t>
            </a:r>
            <a:endParaRPr lang="en-US" dirty="0"/>
          </a:p>
        </p:txBody>
      </p:sp>
      <p:pic>
        <p:nvPicPr>
          <p:cNvPr id="3" name="Picture 2" descr="http://www.opwall.com/Expeditions/Honduras/Images/research%20objectives_Smammals1.jpg"/>
          <p:cNvPicPr>
            <a:picLocks noChangeAspect="1" noChangeArrowheads="1"/>
          </p:cNvPicPr>
          <p:nvPr/>
        </p:nvPicPr>
        <p:blipFill>
          <a:blip r:embed="rId2" cstate="print"/>
          <a:srcRect/>
          <a:stretch>
            <a:fillRect/>
          </a:stretch>
        </p:blipFill>
        <p:spPr bwMode="auto">
          <a:xfrm>
            <a:off x="4974866" y="2133600"/>
            <a:ext cx="3940534" cy="28956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04088"/>
            <a:ext cx="4419600" cy="5696712"/>
          </a:xfrm>
        </p:spPr>
        <p:txBody>
          <a:bodyPr>
            <a:noAutofit/>
          </a:bodyPr>
          <a:lstStyle/>
          <a:p>
            <a:r>
              <a:rPr lang="en-US" sz="2800" dirty="0" smtClean="0"/>
              <a:t>The first sample (n1) is a number of individuals from the</a:t>
            </a:r>
            <a:br>
              <a:rPr lang="en-US" sz="2800" dirty="0" smtClean="0"/>
            </a:br>
            <a:r>
              <a:rPr lang="en-US" sz="2800" dirty="0" smtClean="0"/>
              <a:t>total population. The same applies for the second sample</a:t>
            </a:r>
            <a:br>
              <a:rPr lang="en-US" sz="2800" dirty="0" smtClean="0"/>
            </a:br>
            <a:r>
              <a:rPr lang="en-US" sz="2800" dirty="0" smtClean="0"/>
              <a:t>(n2) but, of course, they are different individuals so cannot</a:t>
            </a:r>
            <a:br>
              <a:rPr lang="en-US" sz="2800" dirty="0" smtClean="0"/>
            </a:br>
            <a:r>
              <a:rPr lang="en-US" sz="2800" dirty="0" smtClean="0"/>
              <a:t>be drawn the same as the first sample. Some individuals of</a:t>
            </a:r>
            <a:br>
              <a:rPr lang="en-US" sz="2800" dirty="0" smtClean="0"/>
            </a:br>
            <a:r>
              <a:rPr lang="en-US" sz="2800" dirty="0" smtClean="0"/>
              <a:t>the second sample are marked (n3).</a:t>
            </a:r>
            <a:endParaRPr lang="en-US" sz="2800" dirty="0"/>
          </a:p>
        </p:txBody>
      </p:sp>
      <p:pic>
        <p:nvPicPr>
          <p:cNvPr id="2049" name="Picture 1"/>
          <p:cNvPicPr>
            <a:picLocks noChangeAspect="1" noChangeArrowheads="1"/>
          </p:cNvPicPr>
          <p:nvPr/>
        </p:nvPicPr>
        <p:blipFill>
          <a:blip r:embed="rId2" cstate="print"/>
          <a:srcRect l="21669" t="42708" r="60761" b="26042"/>
          <a:stretch>
            <a:fillRect/>
          </a:stretch>
        </p:blipFill>
        <p:spPr bwMode="auto">
          <a:xfrm>
            <a:off x="4572000" y="1295400"/>
            <a:ext cx="4267200" cy="42672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696712"/>
          </a:xfrm>
        </p:spPr>
        <p:txBody>
          <a:bodyPr>
            <a:noAutofit/>
          </a:bodyPr>
          <a:lstStyle/>
          <a:p>
            <a:r>
              <a:rPr lang="en-US" sz="4000" dirty="0" smtClean="0"/>
              <a:t>The accuracy of using Lincoln index based on data from a mark-recapture investigation depends on several factors:</a:t>
            </a:r>
            <a:br>
              <a:rPr lang="en-US" sz="4000" dirty="0" smtClean="0"/>
            </a:br>
            <a:r>
              <a:rPr lang="en-US" sz="4000" dirty="0" smtClean="0"/>
              <a:t>- the population needs to have very low </a:t>
            </a:r>
            <a:r>
              <a:rPr lang="en-US" sz="4000" dirty="0" err="1" smtClean="0"/>
              <a:t>natality</a:t>
            </a:r>
            <a:r>
              <a:rPr lang="en-US" sz="4000" dirty="0" smtClean="0"/>
              <a:t>, mortality, immigration and emigration.</a:t>
            </a:r>
            <a:br>
              <a:rPr lang="en-US" sz="4000" dirty="0" smtClean="0"/>
            </a:br>
            <a:r>
              <a:rPr lang="en-US" sz="4000" dirty="0" smtClean="0"/>
              <a:t>- the method of capturing needs to have little effect on the animal.</a:t>
            </a:r>
            <a:endParaRPr lang="en-US" sz="40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116</TotalTime>
  <Words>599</Words>
  <Application>Microsoft Office PowerPoint</Application>
  <PresentationFormat>On-screen Show (4:3)</PresentationFormat>
  <Paragraphs>41</Paragraphs>
  <Slides>35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Calibri</vt:lpstr>
      <vt:lpstr>Constantia</vt:lpstr>
      <vt:lpstr>Wingdings 2</vt:lpstr>
      <vt:lpstr>Flow</vt:lpstr>
      <vt:lpstr>G5 Population Ecology</vt:lpstr>
      <vt:lpstr>There are organisms that display extreme r- or K-strategies, but most organisms have life histories that are intermediate on the continuum, displaying some r-traits but also some K-traits.</vt:lpstr>
      <vt:lpstr>PowerPoint Presentation</vt:lpstr>
      <vt:lpstr>Some organisms such as the vinegar fly Drosophila melanogaster switch strategies depending on environmental conditions.</vt:lpstr>
      <vt:lpstr>Techniques used to estimate the population size of an animal species based on a capture- mark- release- recapture method</vt:lpstr>
      <vt:lpstr>If we want to know the size of a certain population, we can use the technique known as ‘capture - mark - release - recapture’ and a calculation known as Lincoln Index.</vt:lpstr>
      <vt:lpstr>You capture, mark the animal without harming them then releasing to the original population.</vt:lpstr>
      <vt:lpstr>The first sample (n1) is a number of individuals from the total population. The same applies for the second sample (n2) but, of course, they are different individuals so cannot be drawn the same as the first sample. Some individuals of the second sample are marked (n3).</vt:lpstr>
      <vt:lpstr>The accuracy of using Lincoln index based on data from a mark-recapture investigation depends on several factors: - the population needs to have very low natality, mortality, immigration and emigration. - the method of capturing needs to have little effect on the animal.</vt:lpstr>
      <vt:lpstr>- If being captured is pleasant (e.g. awarded with food), then animals become “trap-happy”. They will allow themselves to be caught again in larger numbers. This increases the size of n3 which will decrease the estimate for N. - If being captured is negative, they become “trapshy” which will decrease n3 and inflate N.</vt:lpstr>
      <vt:lpstr>the method of being marked must have little effect on the animal. If the mark makes them more visible, they become prey in larger numbers, reducing n3 and inflating N and vice versa. Marks must also remain in place for the appropriate period but should disappear after some time. Insects have been marked with a text marker which turned out to be toxic to them.</vt:lpstr>
      <vt:lpstr>Example calculation Mark-release-recapture is used to estimate the population of turtles in a small lake. In the first sampling, 23 turtles are captured and the backs of their shells are marked with paint. The turtles are released into the lake. In the second sampling, 28 turtles are captured, of which nine carry paint markings. </vt:lpstr>
      <vt:lpstr>PowerPoint Presentation</vt:lpstr>
      <vt:lpstr>G.5.4 Describe the methods used to estimate the size of commercial fish stocks.</vt:lpstr>
      <vt:lpstr>The International Council for the Exploration of the Sea (ICES) is an organization which provides estimates of fish stock in the North Atlantic. Scientists from 19 countries work together, collecting and interpreting data. In general, the scientists aim to take a sample of 200 fish from every 1000 tones of fish brought into port. They collect data on age, length, and breeding condition of the fish.</vt:lpstr>
      <vt:lpstr>Every year, fish grow a ring on the small bones, involved in balance, on either side of the brain. This is used to decide their age. The fish caught should be a broad range of ages. </vt:lpstr>
      <vt:lpstr>PowerPoint Presentation</vt:lpstr>
      <vt:lpstr>PowerPoint Presentation</vt:lpstr>
      <vt:lpstr>PowerPoint Presentation</vt:lpstr>
      <vt:lpstr>The scientists also catch fish in a standard manner. They go to a randomly assigned grid section, and fish for a standard amount of time, using standard equipment. The catch is then compared to that caught at other sites and/or at other times. This also provides information about fish stocks.</vt:lpstr>
      <vt:lpstr>Research vessels also use echo sound equipment to detect schools of fish. The equipment can tell them the size of the school but sometimes it is difficult to decide exactly which species. In those cases, they may trawl (fish) to confirm the species they were studying.</vt:lpstr>
      <vt:lpstr>Yet another method employed is to use a very fine net to catch eggs and larvae as they float in between plankton. As only adult fish produce eggs, the number of eggs and larvae gives an indication of the number of adult fish of the species. Every May and October, mathematical models are used to estimate the size of the fish stock.</vt:lpstr>
      <vt:lpstr>One of the more commonly used models is the Virtual Population Analysis (VPA). It uses the number and age of fish caught to estimate the number of fish that were around before the start of the data collection. The estimates are given to the EU and to each of the 19 countries that are members of ICES.</vt:lpstr>
      <vt:lpstr>G.5.5 Outline the concept of maximum sustainable yield in the conservation of fish stocks.</vt:lpstr>
      <vt:lpstr>ICES gives advice on limits to catching fish. They base their advice on the concept that there should be enough fish left to ensure production of a sufficiently large next generation</vt:lpstr>
      <vt:lpstr>The precautionary biomass limit is higher than the biomass limit. It allows for the difficulty of estimating the total biomass of a species.</vt:lpstr>
      <vt:lpstr>PowerPoint Presentation</vt:lpstr>
      <vt:lpstr>PowerPoint Presentation</vt:lpstr>
      <vt:lpstr>G.5.6 Discuss international measures that would promote the conservation of fish.</vt:lpstr>
      <vt:lpstr>Reducing the amount of fish allowed to be caught can cause fishermen severe economic difficulties as they often have made investments into the latest technology on their vessels which need to be paid off.</vt:lpstr>
      <vt:lpstr>Aquaculture/Fish farming/ Hatc heries There are many fish farms  throughout the world, successfully breeding and growing many different species.</vt:lpstr>
      <vt:lpstr> Areas or artificial ponds are created where fish eggs can be hatched and reared to be returned to the seas to support dwindling stocks.</vt:lpstr>
      <vt:lpstr>Mesh size Setting a minimum mesh size will allow small sized fish to escape the net.</vt:lpstr>
      <vt:lpstr>Identifying no fishing zones Certain areas could be declared no fishing zones and become marine nature reserves. Fish could use these for breeding. This would promote the amount of eggs and increase the size of the next generation.</vt:lpstr>
      <vt:lpstr>Great Barrier Reef in Australia</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Anthony Lovat</cp:lastModifiedBy>
  <cp:revision>15</cp:revision>
  <dcterms:created xsi:type="dcterms:W3CDTF">2010-08-10T04:39:02Z</dcterms:created>
  <dcterms:modified xsi:type="dcterms:W3CDTF">2014-11-03T14:02:19Z</dcterms:modified>
</cp:coreProperties>
</file>