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60" autoAdjust="0"/>
  </p:normalViewPr>
  <p:slideViewPr>
    <p:cSldViewPr>
      <p:cViewPr varScale="1">
        <p:scale>
          <a:sx n="81" d="100"/>
          <a:sy n="81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72BD0-5CEB-4FF3-8280-9F3B90FD61A6}" type="datetimeFigureOut">
              <a:rPr lang="en-GB" smtClean="0"/>
              <a:pPr/>
              <a:t>03/03/2014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2612F-1F5D-4ADD-9EEE-F7F5F7F386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54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D17643-CDA7-4C40-8348-7D319F88DDBC}" type="datetime1">
              <a:rPr lang="en-GB" smtClean="0"/>
              <a:pPr/>
              <a:t>03/03/2014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Mr A Lovat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189E12-4EBC-49B6-AD2A-A00411212FC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imagesCABUHI9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763688" cy="799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082F-4094-4C0C-947B-285F7E4C5120}" type="datetime1">
              <a:rPr lang="en-GB" smtClean="0"/>
              <a:pPr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C119-6C58-4C51-B76C-202740C2B6AE}" type="datetime1">
              <a:rPr lang="en-GB" smtClean="0"/>
              <a:pPr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C394-0CA4-47AE-9E0D-A72019AEE523}" type="datetime1">
              <a:rPr lang="en-GB" smtClean="0"/>
              <a:pPr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3418-91B3-4362-8E5C-7A6AD97A41B1}" type="datetime1">
              <a:rPr lang="en-GB" smtClean="0"/>
              <a:pPr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90F8-7585-42E0-8CBC-29B929C5F77F}" type="datetime1">
              <a:rPr lang="en-GB" smtClean="0"/>
              <a:pPr/>
              <a:t>03/03/2014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799-C92C-4066-8CDA-4CDB3463D745}" type="datetime1">
              <a:rPr lang="en-GB" smtClean="0"/>
              <a:pPr/>
              <a:t>03/03/2014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C4E9-5AE4-40E9-B5DF-32D26B9B293D}" type="datetime1">
              <a:rPr lang="en-GB" smtClean="0"/>
              <a:pPr/>
              <a:t>03/03/2014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8018-7BDC-418D-B34C-C0EEA326458C}" type="datetime1">
              <a:rPr lang="en-GB" smtClean="0"/>
              <a:pPr/>
              <a:t>03/03/2014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2597-7FDC-4425-83C4-BE7C7A3E9BF9}" type="datetime1">
              <a:rPr lang="en-GB" smtClean="0"/>
              <a:pPr/>
              <a:t>03/03/2014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C911-B48E-4CA5-98EB-EB0C69A0FEA3}" type="datetime1">
              <a:rPr lang="en-GB" smtClean="0"/>
              <a:pPr/>
              <a:t>03/03/2014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A2C7ACD-8C9A-45EF-AC8A-9952BD92F7E6}" type="datetime1">
              <a:rPr lang="en-GB" smtClean="0"/>
              <a:pPr/>
              <a:t>03/03/2014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Mr A Lovat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C189E12-4EBC-49B6-AD2A-A00411212FC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imagesCABUHI9K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" y="1"/>
            <a:ext cx="1763688" cy="799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Gas Exchange in Plants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Revision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24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FYI: Transpiration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6363"/>
            <a:ext cx="5805488" cy="51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5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Water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High humidity</a:t>
            </a:r>
          </a:p>
          <a:p>
            <a:r>
              <a:rPr lang="en-US" sz="4000" dirty="0" smtClean="0"/>
              <a:t>Low temperatures</a:t>
            </a:r>
          </a:p>
          <a:p>
            <a:r>
              <a:rPr lang="en-US" sz="4000" dirty="0" smtClean="0"/>
              <a:t>Out of the wind</a:t>
            </a:r>
          </a:p>
          <a:p>
            <a:r>
              <a:rPr lang="en-US" sz="4000" dirty="0" smtClean="0"/>
              <a:t>Closing the stomata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5282">
            <a:off x="4398819" y="2306781"/>
            <a:ext cx="5070761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8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Stomata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stomata open and close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 dioxide and oxygen diffuse in and out of leaves through small openings called stomata.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124200"/>
            <a:ext cx="430636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87279"/>
            <a:ext cx="4162425" cy="250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039208"/>
            <a:ext cx="33337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7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stomata open and close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stomata are underneath the leaf</a:t>
            </a:r>
          </a:p>
          <a:p>
            <a:r>
              <a:rPr lang="en-US" dirty="0" smtClean="0"/>
              <a:t>A stomata is surrounded by 2 </a:t>
            </a:r>
            <a:r>
              <a:rPr lang="en-US" b="1" dirty="0" smtClean="0"/>
              <a:t>guard cells </a:t>
            </a:r>
          </a:p>
          <a:p>
            <a:r>
              <a:rPr lang="en-US" b="1" dirty="0" smtClean="0"/>
              <a:t>Guard cells </a:t>
            </a:r>
            <a:r>
              <a:rPr lang="en-US" dirty="0" smtClean="0"/>
              <a:t>control the opening and closing</a:t>
            </a:r>
          </a:p>
          <a:p>
            <a:pPr lvl="1"/>
            <a:r>
              <a:rPr lang="en-US" dirty="0" smtClean="0"/>
              <a:t>this controls the diffusion of gas and water </a:t>
            </a:r>
            <a:r>
              <a:rPr lang="en-US" dirty="0" err="1" smtClean="0"/>
              <a:t>vapour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5181600" cy="272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809983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22" y="914400"/>
            <a:ext cx="6416277" cy="468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5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chloroplasts</a:t>
            </a:r>
          </a:p>
          <a:p>
            <a:r>
              <a:rPr lang="en-US" dirty="0" smtClean="0"/>
              <a:t>Cell walls are especially rigid</a:t>
            </a:r>
          </a:p>
          <a:p>
            <a:r>
              <a:rPr lang="en-US" dirty="0" smtClean="0"/>
              <a:t>When cells absorb water it expands and becomes turgid</a:t>
            </a:r>
          </a:p>
          <a:p>
            <a:r>
              <a:rPr lang="en-US" dirty="0" smtClean="0"/>
              <a:t>Their rigid inner wall resists expansion and they become more curved</a:t>
            </a:r>
          </a:p>
          <a:p>
            <a:r>
              <a:rPr lang="en-US" dirty="0" smtClean="0"/>
              <a:t>When </a:t>
            </a:r>
            <a:r>
              <a:rPr lang="en-US" smtClean="0"/>
              <a:t>they lose </a:t>
            </a:r>
            <a:r>
              <a:rPr lang="en-US" dirty="0" smtClean="0"/>
              <a:t>water and become flaccid and collapse closing the stomata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Exchange in Leaves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Plants, like animals, respire aerobically.</a:t>
            </a:r>
          </a:p>
          <a:p>
            <a:r>
              <a:rPr lang="en-US" dirty="0" smtClean="0"/>
              <a:t>So they require oxygen and produce carbon dioxide</a:t>
            </a:r>
          </a:p>
          <a:p>
            <a:r>
              <a:rPr lang="en-US" dirty="0" smtClean="0"/>
              <a:t>In daylight they also </a:t>
            </a:r>
            <a:r>
              <a:rPr lang="en-US" dirty="0" err="1" smtClean="0"/>
              <a:t>photosynthesise</a:t>
            </a:r>
            <a:r>
              <a:rPr lang="en-US" dirty="0" smtClean="0"/>
              <a:t> – and they do this faster than they respire</a:t>
            </a:r>
          </a:p>
          <a:p>
            <a:r>
              <a:rPr lang="en-US" dirty="0" smtClean="0"/>
              <a:t>The oxygen produced in photosynthesis is enough to supply the leaf cells for respiration.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4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Photosynthesis: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934200" cy="416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89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darkness there is no photosynthesis only respiration</a:t>
            </a:r>
          </a:p>
          <a:p>
            <a:r>
              <a:rPr lang="en-US" dirty="0" smtClean="0"/>
              <a:t>The plant doesn’t use a transport system – each cell obtains gases it needs by diffusion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27" y="3810000"/>
            <a:ext cx="4048125" cy="274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15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a 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82399"/>
            <a:ext cx="5257799" cy="537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72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your own</a:t>
            </a:r>
            <a:endParaRPr lang="en-US" dirty="0"/>
          </a:p>
        </p:txBody>
      </p:sp>
      <p:pic>
        <p:nvPicPr>
          <p:cNvPr id="4" name="Content Placeholder 3" descr="http://ap-bio-chs-plants.wikispaces.com/file/view/leaf.gif/140623741/leaf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344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83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gas exchange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gas exchange surface </a:t>
            </a:r>
            <a:r>
              <a:rPr lang="en-US" dirty="0"/>
              <a:t>i</a:t>
            </a:r>
            <a:r>
              <a:rPr lang="en-US" dirty="0" smtClean="0"/>
              <a:t>s the surfaces of the mesophyll cells in contact with air spaces in the leaf.</a:t>
            </a:r>
          </a:p>
          <a:p>
            <a:r>
              <a:rPr lang="en-US" dirty="0" smtClean="0"/>
              <a:t>The surface area is large and diffusion distances are small – carbon dioxide or oxygen molecules only have to travel from an air space across a single cell wall to get to the cytoplasm in the cell.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8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839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8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plants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Losing water from the gas exchange surface by evaporation across the gas exchange surface.</a:t>
            </a:r>
          </a:p>
          <a:p>
            <a:r>
              <a:rPr lang="en-US" dirty="0" smtClean="0"/>
              <a:t>Water evaporates from the wet cell walls in contact with air spaces in the leaf and it is lost by transpiration.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307</Words>
  <Application>Microsoft Office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Gas Exchange in Plants</vt:lpstr>
      <vt:lpstr>Gas Exchange in Leaves</vt:lpstr>
      <vt:lpstr>Reminder</vt:lpstr>
      <vt:lpstr>Darkness</vt:lpstr>
      <vt:lpstr>Structure of a leaf</vt:lpstr>
      <vt:lpstr>Label your own</vt:lpstr>
      <vt:lpstr>The gas exchange surface</vt:lpstr>
      <vt:lpstr>PowerPoint Presentation</vt:lpstr>
      <vt:lpstr>The plants problem</vt:lpstr>
      <vt:lpstr>FYI: Transpiration</vt:lpstr>
      <vt:lpstr>Reducing Water Loss</vt:lpstr>
      <vt:lpstr>Stomata</vt:lpstr>
      <vt:lpstr>How stomata open and close</vt:lpstr>
      <vt:lpstr>How stomata open and close </vt:lpstr>
      <vt:lpstr>PowerPoint Presentation</vt:lpstr>
      <vt:lpstr>PowerPoint Presentation</vt:lpstr>
      <vt:lpstr>Guard Cells</vt:lpstr>
    </vt:vector>
  </TitlesOfParts>
  <Company>City of Bristol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The Importance of ATP</dc:title>
  <dc:creator>Project 2003 User</dc:creator>
  <cp:lastModifiedBy>Anthony Lovat</cp:lastModifiedBy>
  <cp:revision>44</cp:revision>
  <dcterms:created xsi:type="dcterms:W3CDTF">2012-05-22T08:35:20Z</dcterms:created>
  <dcterms:modified xsi:type="dcterms:W3CDTF">2014-03-03T08:55:51Z</dcterms:modified>
</cp:coreProperties>
</file>