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9EC-EAA5-47F9-BF91-7FE823E4F36D}" type="datetimeFigureOut">
              <a:rPr lang="en-GB" smtClean="0"/>
              <a:t>10/05/2015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A457-C062-4107-AB62-E189951B8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16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9EC-EAA5-47F9-BF91-7FE823E4F36D}" type="datetimeFigureOut">
              <a:rPr lang="en-GB" smtClean="0"/>
              <a:t>10/05/2015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A457-C062-4107-AB62-E189951B8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53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9EC-EAA5-47F9-BF91-7FE823E4F36D}" type="datetimeFigureOut">
              <a:rPr lang="en-GB" smtClean="0"/>
              <a:t>10/05/2015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A457-C062-4107-AB62-E189951B8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67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9EC-EAA5-47F9-BF91-7FE823E4F36D}" type="datetimeFigureOut">
              <a:rPr lang="en-GB" smtClean="0"/>
              <a:t>10/05/2015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A457-C062-4107-AB62-E189951B8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31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9EC-EAA5-47F9-BF91-7FE823E4F36D}" type="datetimeFigureOut">
              <a:rPr lang="en-GB" smtClean="0"/>
              <a:t>10/05/2015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A457-C062-4107-AB62-E189951B8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60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9EC-EAA5-47F9-BF91-7FE823E4F36D}" type="datetimeFigureOut">
              <a:rPr lang="en-GB" smtClean="0"/>
              <a:t>10/05/2015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A457-C062-4107-AB62-E189951B8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82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9EC-EAA5-47F9-BF91-7FE823E4F36D}" type="datetimeFigureOut">
              <a:rPr lang="en-GB" smtClean="0"/>
              <a:t>10/05/2015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A457-C062-4107-AB62-E189951B8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1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9EC-EAA5-47F9-BF91-7FE823E4F36D}" type="datetimeFigureOut">
              <a:rPr lang="en-GB" smtClean="0"/>
              <a:t>10/05/2015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A457-C062-4107-AB62-E189951B8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8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9EC-EAA5-47F9-BF91-7FE823E4F36D}" type="datetimeFigureOut">
              <a:rPr lang="en-GB" smtClean="0"/>
              <a:t>10/05/2015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A457-C062-4107-AB62-E189951B8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17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9EC-EAA5-47F9-BF91-7FE823E4F36D}" type="datetimeFigureOut">
              <a:rPr lang="en-GB" smtClean="0"/>
              <a:t>10/05/2015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A457-C062-4107-AB62-E189951B8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90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9EC-EAA5-47F9-BF91-7FE823E4F36D}" type="datetimeFigureOut">
              <a:rPr lang="en-GB" smtClean="0"/>
              <a:t>10/05/2015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A457-C062-4107-AB62-E189951B8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39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F19EC-EAA5-47F9-BF91-7FE823E4F36D}" type="datetimeFigureOut">
              <a:rPr lang="en-GB" smtClean="0"/>
              <a:t>10/05/2015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3A457-C062-4107-AB62-E189951B8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55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quatechcollege.edu.ng/wp-content/uploads/2014/11/1074059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82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1" u="sng" dirty="0" smtClean="0"/>
              <a:t>Gene isolation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330824" cy="525658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 EcoR1 restriction endonuclease is used to cut the DNA into small pieces allowing individual genes to be isolated. </a:t>
            </a:r>
          </a:p>
          <a:p>
            <a:r>
              <a:rPr lang="en-GB" dirty="0" smtClean="0"/>
              <a:t>The enzyme cuts DNA between specific base sequences (G and A) which the enzyme recognises. </a:t>
            </a:r>
          </a:p>
          <a:p>
            <a:r>
              <a:rPr lang="en-GB" dirty="0" smtClean="0"/>
              <a:t>Most restriction enzymes split the strand in a staggered sequence. The unpaired bases at the cut form </a:t>
            </a:r>
            <a:r>
              <a:rPr lang="en-GB" b="1" dirty="0" smtClean="0"/>
              <a:t>sticky ends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pic>
        <p:nvPicPr>
          <p:cNvPr id="4" name="Picture 2" descr="http://www.scq.ubc.ca/wp-content/endonucleas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32929"/>
            <a:ext cx="434760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02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1" u="sng" dirty="0" smtClean="0"/>
              <a:t>Plasmid vectors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3"/>
            <a:ext cx="8579296" cy="324036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To get the gene into a bacterium a go-between or </a:t>
            </a:r>
            <a:r>
              <a:rPr lang="en-GB" b="1" dirty="0"/>
              <a:t>vector</a:t>
            </a:r>
            <a:r>
              <a:rPr lang="en-GB" dirty="0"/>
              <a:t> is used. The vector in this process is a </a:t>
            </a:r>
            <a:r>
              <a:rPr lang="en-GB" b="1" dirty="0"/>
              <a:t>plasmid</a:t>
            </a:r>
            <a:r>
              <a:rPr lang="en-GB" dirty="0"/>
              <a:t> (circular DNA found in a bacterium) from E.coli. </a:t>
            </a:r>
            <a:endParaRPr lang="en-GB" dirty="0" smtClean="0"/>
          </a:p>
          <a:p>
            <a:r>
              <a:rPr lang="en-GB" dirty="0" smtClean="0"/>
              <a:t>To </a:t>
            </a:r>
            <a:r>
              <a:rPr lang="en-GB" dirty="0"/>
              <a:t>obtain the plasmids the bacteria containing them are treated to dissolve their cell walls and the plasmids are separated from the cell remains. </a:t>
            </a:r>
          </a:p>
        </p:txBody>
      </p:sp>
      <p:pic>
        <p:nvPicPr>
          <p:cNvPr id="10244" name="Picture 4" descr="http://www.di.uq.edu.au/sparq/images/proj4afi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4258218"/>
            <a:ext cx="6143625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://www.mhhe.com/biosci/genbio/maderbiology7/graphics/mader07b/online_vrl/images/0279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469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b="1" u="sng" dirty="0" smtClean="0"/>
              <a:t>Plasmid vector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3"/>
            <a:ext cx="8640960" cy="2808311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The plasmid is cut using the same enzyme, </a:t>
            </a:r>
            <a:r>
              <a:rPr lang="en-GB" b="1" dirty="0" smtClean="0"/>
              <a:t>restriction endonuclease</a:t>
            </a:r>
            <a:r>
              <a:rPr lang="en-GB" dirty="0" smtClean="0"/>
              <a:t>. Once again, sticky ends are formed, allowing the donor DNA to be spliced into the vector DNA when the donor and vector DNA are mixed. </a:t>
            </a:r>
          </a:p>
          <a:p>
            <a:r>
              <a:rPr lang="en-GB" dirty="0" smtClean="0"/>
              <a:t>The sticky ends are complementary to each other, and can be joined together using </a:t>
            </a:r>
            <a:r>
              <a:rPr lang="en-GB" b="1" dirty="0" smtClean="0"/>
              <a:t>DNA ligases</a:t>
            </a:r>
            <a:r>
              <a:rPr lang="en-GB" dirty="0" smtClean="0"/>
              <a:t>. The DNA created is called recombinant DNA.</a:t>
            </a:r>
          </a:p>
          <a:p>
            <a:endParaRPr lang="en-GB" dirty="0"/>
          </a:p>
        </p:txBody>
      </p:sp>
      <p:pic>
        <p:nvPicPr>
          <p:cNvPr id="12290" name="Picture 2" descr="https://www.addgene.org/static/data/easy-thumbnails/filer_public/cms/filer_public/21/27/212780f6-b140-440b-b414-1ec4353167d6/ligation.gif__900x316_q85_crop_upsc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7380312" cy="25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93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1" u="sng" dirty="0" smtClean="0"/>
              <a:t>Marker genes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196752"/>
            <a:ext cx="4474840" cy="54006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Marker genes that confer antibiotic resistance are included in the recombinant DNA forming the plasmids. </a:t>
            </a:r>
            <a:endParaRPr lang="en-GB" dirty="0" smtClean="0"/>
          </a:p>
          <a:p>
            <a:r>
              <a:rPr lang="en-GB" dirty="0" smtClean="0"/>
              <a:t>When </a:t>
            </a:r>
            <a:r>
              <a:rPr lang="en-GB" dirty="0"/>
              <a:t>the bacteria and plasmids are mixed together, only a small proportion of the bacteria take up the plasmids.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the bacteria are then cultured on a growth medium treated with antibiotic, only those containing the plasmid with the marker will survive. </a:t>
            </a:r>
          </a:p>
        </p:txBody>
      </p:sp>
      <p:sp>
        <p:nvSpPr>
          <p:cNvPr id="4" name="AutoShape 2" descr="data:image/jpeg;base64,/9j/4AAQSkZJRgABAQAAAQABAAD/2wCEAAkGBxISEhQUEhQUFhUVFxQXFxYWGBQYGBYWFhQXFhoWGBYZHyggGCAlHRUWITEiJSorLi4uFx8zODMsNygtLisBCgoKDg0OGxAQGzYmHyEsKzQsLjUuNzQ3Ny00LSw1LzQ0NDcvLywsLDAsLC40LCw3LCwrLCwsLCwuLCw3LTQsLP/AABEIAOEA4QMBIgACEQEDEQH/xAAbAAEAAgMBAQAAAAAAAAAAAAAABAUBAwYCB//EAEUQAAIBAgMDBwcICQQDAQAAAAECAwARBBIhBRMxBiJBUVNxkxUyYYGR0dMUIzNCUqGxwRY0YnJzkrLC4QdUgtJDovDx/8QAGQEBAAMBAQAAAAAAAAAAAAAAAAECAwQF/8QAJREBAAICAQQBBQEBAAAAAAAAAAECAxESBCExUWETMkGBkSIU/9oADAMBAAIRAxEAPwD6fy22riMJBvoNyQrxIyyK5JMs0cSlSrC1i9ze/CtE/K0QSLBMu8lG63rQgBE3rEIVR2zsLC5y3tarna6YeQJBiMpErDIjG2dovnha2pK7vN/xrVjdiYaWTeuvPsqlld0zKpJVXykBwCTYG/E0FBjeXfMlMMDM0UkaFXaJWIacQkmPPnTU6ZgAbg8L1NflSUeRWikZ97DEsSiMMHkiMmUuXyHgdbgd9TG5L4Pn3jvvAASzuTbOHAUlroMwB5ttQOqvcmy8JEDI4UbsrKzszEgxIVDsSbmyk8aCrm5cRiISLDM1oZp5FG7BijhYq5YlgGN1YWW97Va7T2/Fh0hkkDBJTbN0J800ozdQshF+uw6apcdyYwuNhj3LbqIpMvmMHZJWu4Bchhc3OoI1vauhx2yYJoRBMiyRjJzW/Y4fhQczj+XWaHPh42zg4Usrgc3fYrcGI84Wfmv02GhqRNy7iVVvDLvS2IUxExBlOHIWS7lsh1ZQACb30vV0dhYUmT5pbyuksmp50kZDIx16CoNRJNlYGWVoso3qlpyUaRXUzsQzB1IIzFNQD0cKCmxnLSa2KMUByQ/Jijtl1EyxtldC4bMQ5tppbW1TZOW8Sqc0Miyid4DCxiBDpEsxu+bJbIynztSbcas35MYQkkx+cqKwzSWYR2CZhmsxAUAE617xPJ3DPmzR6tIZiys6sJSgjLq6kFTkULoRoKCLszlOmIlWOOGbWOOVmIUCNZA9s4LXveMjQH2VV7b5WYiL5eEhFsKIykhKlSXRGsy5wxvmNrdWtq6bA7JhhYtGlmKqha7ElULFQSxN7F2N+OpqPi+TuGleR3juZVCyc5wHAsBmUGxIAAB42oKmblvGoIaGVZRM0O6YxA5liExOfNktkYHzuOnGrGflHGuGixASQ74xrHHYBzJIQqocxAU30uTatuJ5PYaTMWj5zSb0srOriTII86upBU5QF0tpWNpbCjlw4w4sqgqVLAvYq2YG5N731ve/poKnEcuYkUXhk3maZTFmiBG4IDnMWynVgAAST0Vu/TGPeKgilyF4UMvMCo06B0DKWz9NjYaVswHI7DpCsb5nZXkfeZmR80rXYBkIIB0Fr9Avc61YLsHDDhGPOjfi3nRCyHj0AUEDYXKyLFSmNEcAh2RzlKuEbKbhSSh6QGAJFRcFyrb5Q8MsbZTiZIIpVyhbrFvAjAtmvYMc1gNKucDsLDwuXiQqTm0DPkXMbtljJyrc9QrL7CwxNzEpO8aXW/0jIYy3HpUkdWtBQx8vIikrGGQGMRHKGicFZWKq28RigAINyTpapu1OUDDZ7YuFRmspVSUcayBPORsraE2Ia3Ct8XJTCKpVY2Fwi3EkoYKhJVQ2a4AzNYDrqX5Fw+4+Tbsbm1slz9rNxve99b3vegpcRy2jQsjQyCZZTEYi0QN90s194WyWyOp4/WtWP06gLxqscpziEtoA0e/NlBjJztbQnKDYangaszyXwmXLuz55kz55N5vCMube5s98unHhpWW5M4XMrbsgqFW4eQZlUkqHs3zliSedegibL5VJNOsO6kTPv927ZMrnDyCOQAKxYWLL5wF76V0VQMPsaBGR0jAaPfZDc83fsGk6frFQfVU+gUpSgUpSgUpSg53lTsN8RLg5USJ/k8rsySkgMjxNHoQrahmV7HpQVUTcj5vk+RRAZHxDvKXJbNCXlZVVnjYKwzr9XSxA6DXc0oPneI5C4l8Nu2eIyrhNzE5eTmTiVnWQHJcWUgZgL+i1bdo8jcRJNjGG4yTxzqods7Z3A3ZzbrNGoIBIzMBbQV39KDgsdyNnM8bxmPdomHVVzZDC0LFmKHdMbMTc5St7WNxw3JyLcpCH3ZIxkk8xzyfOQH5TkjGmpG/Tm6DQ6np7elBwT8jsSMU8iuoUs5SQPldEaExiPLuizBehd5l6bX4z+R3JyXCys8iQIDBDFaJ3cs8ZfNI5ZF1bMDe5PG9ddSgUpSgUpSgUpSgUpSgUpSgUpSgUpSgUpSgUpSgUpSgUpSgUpWvETBFLNwH3noAHSaDZUSbaMamwJY9SDNbvI0HrqDK7yefzV6EB/rI49w076IoAsAAOoUG9toSHzUA9LN/aoP41rOIlP11HcnvY1ilA30vaf+q1n5RL9tfWnuIrFKDYuPkHnIrelWIP8pH51uj2mh0a6H9sWH83D76i1gigtwazVLFmj+jNh0ofNPd9n1aeirPCYkSC40I0IPFT1Gg30pSgUpSgVhmAFybDrNRsbjMlgBdzwH5k9AquZCxvIcx6vqjuX8zc0E19pp9QM/pUc3+Y2B9Vamx0p4Ki95LfcLfjWulBkzy/bHqQfmTTfS9p/wCq1ilB6GJlH1kPepH3hvyrYu0WHnR+tGB+4gVppQToMdG5sDZvstdW9h1PfUmqWSMMLEA17hxLx8buntZR3/WHfr30FvSvKOCAQbg6g9Yr1QKUpQKqsa2aW3RGBb95uJ9Qt7TVrVLipLTsDwYLY/tAaj1gj2Gg91g1olxQGg1/CqDa+PkSOXNqbDIR9YOwS1uggt+FaTjmK8rdoUveKxt0bTKOn868HFL6arIFYIAdWtr1X/IXqJh9oHemN1y8Svq4qfT0gjiK2+lSuuX5RN9a2uo9oI17a2Nj3jo++tgxa+mqLYdtytiCdS1iDz2OZgbdNzU+rUw0tWJ9lbTMRKxWdT01lJVJIBBK2uAdRfheqXF4nIVuLqTlJ6VJ4Huvp66h8n5ReYhhnaVyQCLhVORbj/iT66yvjjnFayj6n+oh1NYhbLIrD63Mb0g3KnvB/qNRosV9r216kkvJEo+2pbu4Aesn7jWd6TWe7Vf0pSqBSlKCjhfNdz9c3H7ovlHs+8mttQ9nzDJY6Ff6T5p9n4GkuKP1avTHa/g2lk1rbEKOn2VAYk8axXTHTR+ZV2m/K19NPlY6jUKlW/56G04YpfTWxZVPA1W0qJ6av4NrWlVySkcDUqHEA8dDWF8Nq907TdltYunQLMPRmJuPaCfXVjVPsiTNLIfq5UAPXZmue6+nqq4rFJSlKBXK8pcRZ2QdOUk9VgLW9f4V1VcHyynMWLUt5kiKAegMpPvrfpqxbJESifD1h8d0P/N7x0VKkjVwL2IuCO8G4/CqiiMRqCR3V3zjUXdRdoYISrxysNVYcR0fgTUZMa46j3ix9o91bBtE9K+w/wCKranKNTBMRMalIwODSFAiCwH3nrPWa31C8oD7J9orB2j1L7TStdRqIIiIjUGN2RDKczqS3WGcfgbVtwOCSFbKOOrN0sekk1GbHOeGUe0n/wC9VR5HLecSe/3cKrGGvLlFe/tXhWJ3runT44DRNT19A99bNi4o7xUOuZ1N/SD7qrK97DlL4yJE1yXdz1WBAH3/AIVbJjjhO/S8T3fRKUpXlrlKUoOCxOLYlbaZBbv671IgxqtoeafTw9RqkWe00sT6Ojva/SMxtapFetXHEVjTPa8pVNHKy+aSPR0ew1vXHv0hT7R76alKypUEbR61++s+UB9k+0VAm0qAdoHoUes/4rU+Mc9IHcPzN6an0LKSQKLk2HpqBicaW0W4HSek93V+NRTqbnU9ZrDG2pq0U9odPyYxGcsDxVEH/s1q6GuQ5BOXM8n1CURfTluSfvrr683PWK5JiF48FKUrJJVTyl2IuLiyHRhco3UfcatqVNbTWdwPjskk+DcxzKbDhfq61bpFWOG2hHJwYX6jof8ANfR9obPinXLKgYeno7jxFcbtP/TxTc4eS37L6j+Ya16WPrKW+/tPtSaz+ESlVs3JzaEPBWIH2CGHsNRZMTjE0eNh+8hH4WrpiaW+20IXlK587Zm+yPY1e0xmLfRIz/xRjU8fmP6L2tU+JRBzmA/H1CoUGxNozfVZR+1ZBVzs3/Twk3xEv/FLn2saztlxU82/hqVC2Pkmbd4dGJOl7a/47zXfckeTowiEtYyv5x6h9kGrLZeyYcOuWJAvWeJPeTU6uDP1M5I41jULRGilKVyrFKUoOQ5a8mDN8/B9Ko1A4vbgQesVxmG2uyHJMpBGhNrEd4r7FVTtjk9h8T9InO+2uje3p9ddmDquEcbxuFZq4mDEI4urA9x/LorbTaH+n0qm8Eit6Gure0aVVS7K2jDxSQj0AOPzrurkxW+2397K91rSqF9oYlPOS3ejCvI2xMeCD+Vqvx+Y/qHQUqljkxsnmRvr1Rn86mwcltoTedzB+21vuWqzNK/daEvWJ2hGnFgT1DU/4qPgcLiMe+SNSsQPObWwHpPSfRXT7K/0/hSxnYyH7Iuq+8112Hw6RqFRQqjgALCubJ1la9sfn2mK+2nZez0w8SxxjRR6yekmpdKV5vnuuUpSgj4vGxxW3jqt72zG17ca9w4hHvlYGxI06xxHpqJtHZ+9ZDmZVUSBspsxDhRa9uGnfwqnxXJ2QumTdZEkDr0MgEiNYEoSbqlrAr3noDpnkA4kDUDXrJsB66zeuZk5NHLosLHmsysNJHWfeAscp+qStyDa/VVhsvAtC8rNu1RteILXLsdXyKbajQ376C1dgASeA1PcK1jFJcDMLksB3r5w9Vc4OTUoDjeixSVACW5tleOC3ckjZj0kLXtuTYOYOkOXPO4NvOMqmxYZbAqSRe50F9OFB0t6Xqp2hsjfLEr5WyK4bNqCxjyhteNjrrVb+jkueQlgSyELLm5ytu1UArkuwDLm1e3Ta9B1NYvVTsXZbwNIXfMGtl482/Pk49cjOw9BA6K5+LYkrFkyouXdg3IHyoxtJmZ8yNrz0bVWFwNeoO2vS9c7h+TxAUgqrrlUOCXZFEJjyh8ovqb2sBpUSLk5II8oEWa5Iu6sl8gXOY9yAb9I879rWg66lKUCtJxUefJnXPxy3Gb+XjW6qB8HMFljSMZ2aVknuuhcHKxvzgwuF7gNegBdyTqtgzAX4XIF9QPxZR6xWyuTj2LOQly5sW0kYEi8uGeym7afNOdTx76tdkYSRRKshazcGLkvre+oYgcRYjKfRoKC2ZgNSbD0153q3AuLm9hfU5SAfYSPbXM4bZmNsc8pJKKbB20lzKrAdS5IwbfaZ+utb7BlIa2dWX5eUbfOLvPKskTAhrgC2oOlwTY8aDraxccK5psBig7MC9wzMx3pyyLvVdERL2QhAV6Oka5iakbPwUonEsitqso+kJCAys6BlvZua1tAbW9AoL6lc/j9lzkytFI4dzKF+cewUxAKFW+VDmHEDS5NRk2Xiwq5JJF1YkSPcjKUdFFmbmllZTc8HPRYUHU0qi2jFImGizF2KshmCNJmcEEFQyc4DOyn0hbcDVZgdnYsiJmecHcpYGQ807ogrJma5OYgk2JuBwtQdhSuTxexcSFCo8uS6kgSuXzbrKWDs4Oj62vxN+irPZOFmSVi5ZlI4u1zm04BWy24/VFvTQXNKUoOf5WO6qpXeEFZAFiYo29IGRiQQSBrpfpGh6POIwM1izb97yEsiTFWMeU5AvPULZrE2IJ9PCuipQcwcBjrj5w2tFm532lCS26suQOD0l2qTyhwcsjqFV2Sy2yuEVXEgJaQZhmGXgOdwOmtX1KDlFwWLvLmMxuxPNK5HG8utvngygJpZQnpzW10y4fFSGZVWVXC5QTKTEA2CUbsBmOY71gcxHQed0HsaUHK47Z+I54jEwBmkZsslywe5Qxgyrlyk6i6620a1Stv4fEvFGsQcuFa7BsjCQIMpYLIqkXvfzgLDmm9dBSg5naOyp3EurkuJhl3rAZcqlAq5rKbg6ix1NzatWK2fOSWCTcZN2BKA6ZooApds+oDo9xdu411dKDmMXgsVmNt4SS+7KSBFjcsLSSrmGdLfVs3Ai2teI9nYhVCqsgCiUMN7znvPE3zbFrreMOBqtj1ca6qlBQ4HDyidSEmEduEsl8gycBaVg/O+0CdSc1gBV9SlArmZpcYZJQhkVTovNQ5bSxgMrFbG6FzbW3fXTVzeI2zMGdbxgBwM+UskaZrZns4N+AsQBc3uQDQbcD8qGJKySMYxcC6CzLkFmzqgAbNe+vota1R5ExQkxACnduxaPKFbMcsIOcMObwbLbQ2a/RUqXasgw0chMaM8gQuytkyl2USBMwIDABgCdMwveq+bbGIVc+gZ1iALI27vac5rFgVzBE0uTzgOOoDE0GKRmMYdQbBmAzELv8AFNzVs32ougmzeyRgxiWlh3plYqVJsipGV3BBc6XDFyebfTqrxLtXFsrEBVDBlUCNyyn5GJw+bNrz7raw771M2dtSRpVQsjqy3DIvE5QSWu5K636CPTeg1TxT/KZN20qh2XUKhjCbixfMynnBgLC/EcLXrfszGTyYZ5WXnkNkRCv1Fy3VrG+ZgzC99GWoWN2rOJmylfm98N3kckAKuWSQhueDcsAANNAbg1Nw+0JTh5nXIzIWWNwjBJAFUhsma5FyV0OuU2tQVy/LmjNnluq4hlOSMF2CxGJWDLe1zIOAvbWsY3D4ho5kG9Yl8VoQtgrxSGPI1hpcqOOnCpGM2tiI7qTHdd7Y7t7TMuQrGgD80nORe5vxA0IqTgsdMMPO5s8sbT2TKQRlkfIrAEluaFOnEW48aCGz4uzlTKVzMFdkjEu7LYfMQuUC9vlGUW1sNDpXhFxOZiTMQyWjzInOCzNrIMvNbIQei/foN2E2tiHLKhifI0ozCKQBgkULhQN5oSZGF720GmmutNtYkjmCOUkoqssciqskisbMC17IVBbgbMBoRqHqeXE5CQ8+8DnMhjULaz2WNxG1h5huc3AXtc1f4PEiQNYEZWKm9vOAF7W42Jt3g1q2PinliEjrkLFiFsQQuYhb36bAH11NoFKUoFKj4nGxR23kiJe9s7Kt7dVzrWnyzhu3h8RPfQTqVB8s4bt4fET308s4bt4fET30E6lQfLOG7eHxE99PLOG7eHxE99BOpUHyzhu3h8RPfTyzhu3h8RPfQTqVB8s4bt4fET308s4bt4fET30E6lQfLOG7eHxE99PLOG7eHxE99BOpUHyzhu3h8RPfTyzhu3h8RPfQTqxaoXlnDdvD4ie+nlnDdvD4ie+glyRK1swBsQRfoI4EV7qD5Zw3bw+Invp5Zw3bw+InvoJ1YtULyzhu3h8RPfTyzhu3h8RPfQTqxaoXlnDdvD4ie+nlnDdvD4ie+gnV5ZAQQQCDoQekHoNQ/LOG7eHxE99PLOG7eHxE99BIwuFSNcsaqi8bKABc9OnTW2oXlnDdvD4ie+nlnDdvD4ie+gnUqD5Zw3bw+InvrbhtoQyHLHLG5teyurG3XYGgk0pSght+sL/Cb+tKrByrhylssoAXOLqBnUSCMldehiONqs2/WF/hN/WlV8XJeBYWiUEFrBpLLnIEm8sTbroJ7bVgBYGRAUBZrm1lU2J16ASBevEm28MoBaZFve2Y2OhAOh14ke2q88lYy8js7MXWRTnCNzZHV7G451sth1CsfonGUKmSU3jkjuSDYSOrm1wbWygAUFgNtQkrldCp3l2DoAu7ALXBNzoegG3TWMFtqKXfFDzYSMz/AFSDGJLjuB+6oeJ5LROXJZ+fvSQMv/ljSM206BGCO81L2dscRb27s7TZcxIUebGsYsFAA0UUHjAcoIJFRiwTeeYrstyL5QdCbXOmvTpU6DHRPmCOrZDZrEHKbkWPVqp9hqpfkvGQgzvlWOKNhzeesL7xLm2hzcbVPwmy0jjkjBJEjSsb2/8AKxYjTo5xoEe2sOwJWaMhbXsQbZiQunpINuu1G21hgVBmju4UqMw1DEqpHoJBHeKocFyTYht+/AQCPKQ2UQmTLc5VBHzhFreupx5LREWzMObCnNCKAIsQcQLC2l2Nj6PTrQW0GPidmRHUst7gHUWNj7DpUWHb2HYMd4qhZDEcxC88XNhfjorH1Gtey9gRwSF0PHPYELcZ2zEZuJF+A/GsLsBMwOdrLiDiFXm6OVdSpNtRzyfUKCWdrQc68qDICzXNrKDYtr0X0vXny1h7AiVCCSuhvqvEadVx7arH5JRkylpJCZFkQnm3yyOH4kXNrWF+Ar3jOS0bljnYFnZ7gLmUsqKcjWuv0Y/O+lgkQcoYGMl2yrG2TOStmYAkhQDfQA62qU+1oBe8sYyqGPOGikXDHqFje9V+I5MRMPOa+9eUFrMLuuVlItqLev01Iw2xFjEmR2UyLGtwE5u7XKCoK24dYIoLQGs1gCs0ClKUClKUClKUClKUCoeI+mi/dl/sqZUPEfTRfuy/2UEylKUENv1hf4Tf1pWvy1h80i71PmgC5zLlTMzKAxvobqdDWxv1hf4Tf1pVOOTTZQN8Pm1jWOystliLkbwq4LEh9SCvC9BcybShH/kS+XOAGBJW17gdIsCfVWJdqQKSGmiUggEF0BBNwARfTgfZVU/JwlSgkVFaMowRXGa8ZTUNIwIF7/a0AvW3G7AzgZXAOeZjcPlIlPOBCOpNuHHooLA7Si3ohDqZCCcoIJAABuwvccRUyqjB7HaOUNnUopdlQIQbyAA3fMbgW004aXNq3NsHCEknDQEk3JMUdyT0nSgsaVW/o/g/9th/Cj91P0fwf+2w/hR+6gsqVW/o/g/9th/Cj91P0fwf+2w/hR+6gsqVW/o/g/8AbYfwo/dT9H8H/tsP4UfuoLKlU+L2VgIlLyYfDKo4kxR/gF1qhO2dmxT4cxIkbMcQFyQ5S4igzyAELwAZDZrXvpe1Um9YnW+7SuK9q8ojt7dtSq3Z23IJzaN7ka5SCp+8a+qrKpraLRuJRfHak6tGpKUpVlClKUClKUClKUClKUCoeI+mi/dl/sqZUPEfTRfuy/2UEylKUENv1hf4Tf1pXLQbBmbeLkVQoiBY2HypkeUs8mZDqcytqGF+k9HUt+sL/Cb+tKmUHOryeOUG6rIqxKr3LPGEz5sr5V6G6he1SeTOy2w6sGCgkr5rZlJC2LZRGgUnTrJsLmrmlApSlApSlApSlArViJcov7K21WbQ50iJ3fef8Vh1E2jHPCdTPaJ+WmOvK3c+Rb5TvL5WBBHWD+Fe4NjQIpRYxlPEam+ltddangVmsej6HH09NebT5mfMymc19aidR6VK7BhS5iXITbrI06NeFbNn4ghsj8ei/wCFWVcjy4nMBhm3ojTOiG4c5nZhkFkVjrqNdKvlp9P/AHjj9Qt9abxMZJ38uupUAbXi638OX/rTyvD1v4cv/Wupgn0qB5Xh638OX/rTyvD1v4cv/Wgn0qB5Xh638OX/AK1q2htpYgCI5HBR35oUWVCtyQ7Kb84aUFpSqTFco0jALxyA5mVl+bLKFy3YgNzhZ1Ol7d9gfGI5RqrJzHCtJLEt8l5JELKFjGbpZT51qC+pVG/KaMNIojlOS4uAlmIdYyBdtOc442vY9VXMLkqCVKkgEqctx6DlJHsJoPdQ8R9NF+7L/ZUyoeI+mi/dl/soJlKUoIbfrC/wm/rSplQ2/WF/hN/WlTKBSlKBSlKBSlKBSlKBVbtA5ZEbo93/AO1ZVoxUAdbew+ms8tZtXt5aY7RW3fw3A1mqvDYox8yQH0H/AO4ipy4tD9ZfaBUUy1tHyWxWrLdXOcqMPLK0aQvlIJzWZlJDWFrj0X07qtcRtFR5up+6vOAwxvnfieF/xrLNrNH04/a1acY5W/Scor1SldTEpSlAqt2ticOlt8Cbo40R3tHdcxOUGy3y6mrKqrbeyWny5XyaFWNmJZCQSujAfV6b/kQhYnGYB2YNqylgbLLziZEiZQFHznP3akC+tq9ttDAsFjYCzmQZWRxYySMjhwRzSZAw16b1Lj2FEpYi9i4fLzbBhKJrggZrZwDa9uig2FEHDrmDXZj5pvmkeXXMDbnSNwtxoJA2XFcnLxtcZmykghr5b2vcA346VMpSgVDxH00X7sv9lTKh4j6aL92X+ygmUpSght+sL/Cb+tKmVDxWGkLh43RSFKnMhcEEg6WdbcK87rE9rD4L/GoJ1Kg7rE9rD4L/ABqbrE9rD4L/ABqCdSoO6xPaw+C/xqbrE9rD4L/GoJ1Kg7rE9rD4L/GpusT2sPgv8agnUqDusT2sPgv8am6xPaw+C/xqCdSoO6xPaw+C/wAam6xPaw+C/wAaglyxKwsQDUU7Nj9PtrG6xPaw+C/xqbrE9rD4L/GqlsdbeYWre1fEt8OEReA16zrW+oO6xPaw+C/xqbrE9rD4L/Gq0ViI1CJmZ8p1Kg7rE9rD4L/GpusT2sPgv8apQnUqDusT2sPgv8am6xPaw+C/xqCdSoO6xPaw+C/xqbrE9rD4L/GoJ1Kg7rE9rD4L/GpusT2sPgv8agnUqDusT2sPgv8AGpusT2sPgv8AGoJ1Q8R9NF+7L/ZXndYntYfBf41IcLLvFeR0bKGACRsnnW1JLt1UE6lKUClKUClKUClKUClKUClKUClKUClKUClKUClKUClK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2" y="1772816"/>
            <a:ext cx="3804090" cy="380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17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1" u="sng" dirty="0" smtClean="0"/>
              <a:t>Manufacture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295232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genetically modified bacteria are cultured in a large scale using a fermenter and produce insulin which is then separated and </a:t>
            </a:r>
            <a:r>
              <a:rPr lang="en-GB" dirty="0" smtClean="0"/>
              <a:t>purified.</a:t>
            </a:r>
          </a:p>
          <a:p>
            <a:r>
              <a:rPr lang="en-GB" dirty="0" smtClean="0"/>
              <a:t>Thus</a:t>
            </a:r>
            <a:r>
              <a:rPr lang="en-GB" dirty="0"/>
              <a:t>, human insulin can be used instead of extracting insulin from animals. Also large quantities of product are produced quickly and relatively cheaply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4338" name="Picture 2" descr="Illustration of recombinant bacterium in a fermentation tank that has had insulin harvested from i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5138936" cy="28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1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Reverse transcription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5400600" cy="554461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Locating the correct piece of DNA is not easy as the cell contains only two copies of the DNA. Cells that produce large amounts of a particular polypeptide will have large amounts of mRNA for that polypeptide.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this mRNA can be isolated, its </a:t>
            </a:r>
            <a:r>
              <a:rPr lang="en-GB" b="1" dirty="0"/>
              <a:t>complementary DNA</a:t>
            </a:r>
            <a:r>
              <a:rPr lang="en-GB" dirty="0"/>
              <a:t> (cDNA) can be synthesised from it by a process called </a:t>
            </a:r>
            <a:r>
              <a:rPr lang="en-GB" b="1" dirty="0"/>
              <a:t>reverse transcription</a:t>
            </a:r>
            <a:r>
              <a:rPr lang="en-GB" dirty="0"/>
              <a:t>. This process is the reverse of normal transcription because the mRNA acts as a template for DNA synthesis.</a:t>
            </a:r>
          </a:p>
          <a:p>
            <a:endParaRPr lang="en-GB" dirty="0"/>
          </a:p>
        </p:txBody>
      </p:sp>
      <p:pic>
        <p:nvPicPr>
          <p:cNvPr id="15362" name="Picture 2" descr="http://upload.wikimedia.org/wikipedia/en/thumb/c/c2/Reverse_transcription_polymerase_chain_reaction.jpg/220px-Reverse_transcription_polymerase_chain_re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296320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72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1" u="sng" dirty="0" smtClean="0"/>
              <a:t>Reverse transcription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0009" y="1428087"/>
            <a:ext cx="4474840" cy="525595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Reverse transcription requires </a:t>
            </a:r>
            <a:r>
              <a:rPr lang="en-GB" b="1" dirty="0"/>
              <a:t>DNA nucleotides</a:t>
            </a:r>
            <a:r>
              <a:rPr lang="en-GB" dirty="0"/>
              <a:t> and enzymes called </a:t>
            </a:r>
            <a:r>
              <a:rPr lang="en-GB" b="1" dirty="0"/>
              <a:t>reverse </a:t>
            </a:r>
            <a:r>
              <a:rPr lang="en-GB" b="1" dirty="0" err="1"/>
              <a:t>transcriptases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After </a:t>
            </a:r>
            <a:r>
              <a:rPr lang="en-GB" dirty="0"/>
              <a:t>the mRNA has been copied into its cDNA, the mRNA is removed and a second strand of DNA is made by adding the enzyme </a:t>
            </a:r>
            <a:r>
              <a:rPr lang="en-GB" b="1" dirty="0"/>
              <a:t>DNA polymerase</a:t>
            </a:r>
            <a:r>
              <a:rPr lang="en-GB" dirty="0"/>
              <a:t> and more DNA </a:t>
            </a:r>
            <a:r>
              <a:rPr lang="en-GB" dirty="0" smtClean="0"/>
              <a:t>nucleotides.</a:t>
            </a:r>
          </a:p>
          <a:p>
            <a:r>
              <a:rPr lang="en-GB" dirty="0" smtClean="0"/>
              <a:t>The </a:t>
            </a:r>
            <a:r>
              <a:rPr lang="en-GB" dirty="0"/>
              <a:t>result is a double-stranded DNA molecule identical to the original DNA molecule.</a:t>
            </a:r>
          </a:p>
          <a:p>
            <a:endParaRPr lang="en-GB" dirty="0"/>
          </a:p>
        </p:txBody>
      </p:sp>
      <p:pic>
        <p:nvPicPr>
          <p:cNvPr id="16386" name="Picture 2" descr="http://www.mun.ca/biology/desmid/brian/BIOL2060/BIOL2060-20/20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5"/>
            <a:ext cx="3888432" cy="525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81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1" u="sng" dirty="0" smtClean="0"/>
              <a:t>Definition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58979"/>
            <a:ext cx="5184576" cy="523837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Genetic engineering</a:t>
            </a:r>
            <a:r>
              <a:rPr lang="en-GB" dirty="0"/>
              <a:t> refers to the scientific process of manipulating genetic material.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involves altering, replacing or transferring genes from one organism to another for some specific purpose. </a:t>
            </a:r>
            <a:endParaRPr lang="en-GB" dirty="0" smtClean="0"/>
          </a:p>
          <a:p>
            <a:r>
              <a:rPr lang="en-GB" dirty="0" smtClean="0"/>
              <a:t>Usually</a:t>
            </a:r>
            <a:r>
              <a:rPr lang="en-GB" dirty="0"/>
              <a:t>, genes are transferred to impart some characteristic of the source organism to the target organism.</a:t>
            </a:r>
          </a:p>
        </p:txBody>
      </p:sp>
      <p:pic>
        <p:nvPicPr>
          <p:cNvPr id="2050" name="Picture 2" descr="http://thumb1.shutterstock.com/display_pic_with_logo/118042/118042,1281341190,4/stock-photo-flesh-kiwi-cut-ripe-orange-product-of-genetic-engineering-computer-assembly-58695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65501"/>
            <a:ext cx="3386658" cy="326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65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1" u="sng" dirty="0" smtClean="0"/>
              <a:t>Gene Isolation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196752"/>
            <a:ext cx="4320480" cy="547260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In genetic engineering, a gene of interest is first identified and isolated from the thousands of genes an organism may </a:t>
            </a:r>
            <a:r>
              <a:rPr lang="en-GB" dirty="0" smtClean="0"/>
              <a:t>have.</a:t>
            </a:r>
          </a:p>
          <a:p>
            <a:r>
              <a:rPr lang="en-GB" dirty="0" smtClean="0"/>
              <a:t>The </a:t>
            </a:r>
            <a:r>
              <a:rPr lang="en-GB" dirty="0"/>
              <a:t>isolated gene is then cut from its source DNA molecule with </a:t>
            </a:r>
            <a:r>
              <a:rPr lang="en-GB" b="1" dirty="0"/>
              <a:t>restriction enzymes</a:t>
            </a:r>
            <a:r>
              <a:rPr lang="en-GB" dirty="0"/>
              <a:t> and, using a </a:t>
            </a:r>
            <a:r>
              <a:rPr lang="en-GB" b="1" dirty="0"/>
              <a:t>vector virus</a:t>
            </a:r>
            <a:r>
              <a:rPr lang="en-GB" dirty="0"/>
              <a:t> or bacterium carrier, is transferred or blasted (with a </a:t>
            </a:r>
            <a:r>
              <a:rPr lang="en-GB" b="1" dirty="0"/>
              <a:t>gene gun</a:t>
            </a:r>
            <a:r>
              <a:rPr lang="en-GB" dirty="0"/>
              <a:t>) into a target DNA molecule.</a:t>
            </a:r>
          </a:p>
          <a:p>
            <a:endParaRPr lang="en-GB" dirty="0"/>
          </a:p>
        </p:txBody>
      </p:sp>
      <p:pic>
        <p:nvPicPr>
          <p:cNvPr id="4100" name="Picture 4" descr="http://biosiva.50webs.org/dna%20cl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2622"/>
            <a:ext cx="42862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09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Restriction enzymes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4176464" cy="5112568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Restriction enzymes</a:t>
            </a:r>
            <a:r>
              <a:rPr lang="en-GB" dirty="0"/>
              <a:t>, also called </a:t>
            </a:r>
            <a:r>
              <a:rPr lang="en-GB" b="1" dirty="0"/>
              <a:t>restriction endonucleases</a:t>
            </a:r>
            <a:r>
              <a:rPr lang="en-GB" dirty="0"/>
              <a:t>, are enzymes that cut DNA at a specific nucleotide sequence. </a:t>
            </a:r>
            <a:endParaRPr lang="en-GB" dirty="0" smtClean="0"/>
          </a:p>
          <a:p>
            <a:r>
              <a:rPr lang="en-GB" dirty="0" smtClean="0"/>
              <a:t>Restriction </a:t>
            </a:r>
            <a:r>
              <a:rPr lang="en-GB" dirty="0"/>
              <a:t>enzymes are usually found in bacteria. They are extracted from them for use in genetic engineering.</a:t>
            </a:r>
          </a:p>
          <a:p>
            <a:endParaRPr lang="en-GB" dirty="0"/>
          </a:p>
        </p:txBody>
      </p:sp>
      <p:pic>
        <p:nvPicPr>
          <p:cNvPr id="4" name="Picture 2" descr="http://www.scq.ubc.ca/wp-content/endonucleas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434760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75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Vectors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0"/>
            <a:ext cx="4176464" cy="499715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Vectors</a:t>
            </a:r>
            <a:r>
              <a:rPr lang="en-GB" dirty="0"/>
              <a:t> are genetic sequences derived from viruses or bacteria. They are used to move genes into the target cell. </a:t>
            </a:r>
            <a:endParaRPr lang="en-GB" dirty="0" smtClean="0"/>
          </a:p>
          <a:p>
            <a:r>
              <a:rPr lang="en-GB" dirty="0" smtClean="0"/>
              <a:t>A </a:t>
            </a:r>
            <a:r>
              <a:rPr lang="en-GB" b="1" dirty="0"/>
              <a:t>gene gun</a:t>
            </a:r>
            <a:r>
              <a:rPr lang="en-GB" dirty="0"/>
              <a:t> is a machine that offers one way of getting genetic material into cells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7170" name="Picture 2" descr="http://www.artsci.wustl.edu/~anthro/blurb/fg8.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01162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00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Gene uptake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1052736"/>
            <a:ext cx="4663709" cy="56886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M</a:t>
            </a:r>
            <a:r>
              <a:rPr lang="en-GB" dirty="0" smtClean="0"/>
              <a:t>ost </a:t>
            </a:r>
            <a:r>
              <a:rPr lang="en-GB" dirty="0"/>
              <a:t>organisms have </a:t>
            </a:r>
            <a:r>
              <a:rPr lang="en-GB" dirty="0" smtClean="0"/>
              <a:t>defence </a:t>
            </a:r>
            <a:r>
              <a:rPr lang="en-GB" dirty="0"/>
              <a:t>mechanisms to prevent foreign genes from affecting them. They can stop a foreign gene by blocking its ability to express itself.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is known as </a:t>
            </a:r>
            <a:r>
              <a:rPr lang="en-GB" b="1" dirty="0"/>
              <a:t>gene silencing</a:t>
            </a:r>
            <a:r>
              <a:rPr lang="en-GB" dirty="0"/>
              <a:t>. To get around gene silencing, a </a:t>
            </a:r>
            <a:r>
              <a:rPr lang="en-GB" b="1" dirty="0"/>
              <a:t>promoter gene</a:t>
            </a:r>
            <a:r>
              <a:rPr lang="en-GB" dirty="0"/>
              <a:t> is added. It promotes the source gene in the target DNA and makes it more acceptable to the host cell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074" name="Picture 2" descr="http://www.oxbridgebiotech.com/wp-content/uploads/2014/05/micronee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58" y="2420888"/>
            <a:ext cx="4182342" cy="254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99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Process of genetic engineering</a:t>
            </a:r>
            <a:endParaRPr lang="en-GB" b="1" u="sng" dirty="0"/>
          </a:p>
        </p:txBody>
      </p:sp>
      <p:pic>
        <p:nvPicPr>
          <p:cNvPr id="5122" name="Picture 2" descr="http://www.goldiesroom.org/Multimedia/Bio_Images/20%20Molecular%20Genetics/32%20Recombinant%20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744663"/>
            <a:ext cx="8136905" cy="48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6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b="1" u="sng" dirty="0" smtClean="0"/>
              <a:t>Production of insulin</a:t>
            </a:r>
            <a:endParaRPr lang="en-GB" b="1" u="sng" dirty="0"/>
          </a:p>
        </p:txBody>
      </p:sp>
      <p:pic>
        <p:nvPicPr>
          <p:cNvPr id="8194" name="Picture 2" descr="http://www.docbrown.info/page20/page20images/GeneticEngineerin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2130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b="1" u="sng" dirty="0" smtClean="0"/>
              <a:t>Gene identification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628800"/>
            <a:ext cx="4114800" cy="4493096"/>
          </a:xfrm>
        </p:spPr>
        <p:txBody>
          <a:bodyPr>
            <a:normAutofit/>
          </a:bodyPr>
          <a:lstStyle/>
          <a:p>
            <a:r>
              <a:rPr lang="en-GB" dirty="0"/>
              <a:t>Insulin is a small protein. The gene coding for insulin is located using a gene probe and then isolated from the rest of the DNA in a human </a:t>
            </a:r>
            <a:r>
              <a:rPr lang="en-GB" dirty="0" smtClean="0"/>
              <a:t>cell.</a:t>
            </a:r>
          </a:p>
          <a:p>
            <a:endParaRPr lang="en-GB" dirty="0"/>
          </a:p>
        </p:txBody>
      </p:sp>
      <p:sp>
        <p:nvSpPr>
          <p:cNvPr id="4" name="AutoShape 2" descr="data:image/jpeg;base64,/9j/4AAQSkZJRgABAQAAAQABAAD/2wCEAAkGBhQSERQUEhQSFRUSEBUVEBUWExUaFxUWFRgVFxoSExIYGygeFxkkGRwYHy8hJCgpLCwsFh8yNTA2NSYrLCkBCQoKDgwOFA8PGC0cFBwpKSksKSk1KSkpKSkpKSkpKSkpKSkwKSkpKSwpKSkpKSkpKSkwKSkpKSkpNSkpKSkpKf/AABEIALMBGAMBIgACEQEDEQH/xAAbAAEAAwEBAQEAAAAAAAAAAAAABAUGAwcCAf/EAEYQAAIBAwIEBAIGBgkDAgcAAAECAwAEERIhBQYTMRQiQVEyYQcWI1NxkSRSgZPR0hUXM0JUYpKxwTRzoUNyY3SClKKy4f/EABgBAQEBAQEAAAAAAAAAAAAAAAABAgME/8QAHhEBAAMBAQEBAQEBAAAAAAAAAAEREgJREzEDIiH/2gAMAwEAAhEDEQA/APZqUpWmSlKUClKUClKUClKUClKUClKUFPzXxGSGBWhKq73NvCGZdQUTSqhbRkZwD71R3/Nl1bu0LJHcSx3FqoKDp9WO6E3lCs5CSgxN66Tle2a1HFuEx3MfTl1adaONLFWDRsGVgy7gggGokHKtugGFckTpOXeR2kaSMYRndiSwA2A7fKoKV/pAT9MkBUxW9tbNEreR+vM1whgl1HyNrRFIONO9XPB+ZElshdOVVUjc3BVgyo0ORKAwzqAKtgjuMe9dbrlq3kl6rxAuWjZj6O0QkCGRez6RI2M/L2GIs8dtbtJCIWbxccsskSJqVwgghcCPsCRImQO+GNB8NzrGNmhulk1xqsLRASN1tfTZV1Y0nQ43I0lTnFVvPvNs1obcQ4BmSY6WhMhaRBF04TpcaAzvpLZwMiru15Tt4yCFkZlkR1Z5ZHbMQcIupiToUM2F7eY+td+J8BhuCDMmvEcsYBJxomCq4I9chR+GKKztxzy8T3izRiMQZSCXOU63h0m6EvscthW2DYI2ONX3Hz6ouLOF+nme3ha4bWAY5bhQYUVCckMyvn21J71Z29jbDrQqjyieUR3YbVINQgQfbluwMSoM+pI9TX19TrXpvH0gRIVLMSS4KKioUk+JNIRMYO2mgi8z8xtbT264cRFLia4dY1f7OCMuY8k+U+pIGe2O9fT87xD4oboACMyExD7MTPoi6nm21d9s4HfFWnE+CRXH9qpbEcsezEeWZdDjb3X8qjX/ACpbzMGdXziMELI6q4ibVH1FU4cqe2feqiI/PMC6yyzhFS4dZOn5JFtQeqYznJxggZAz6bUXniHXoeO5jxL0naSLCxt0+qocgnGqPzfL1wazi8Gi8fJFKWaJmmtwqLKEDX0fVaPLSlUxHuemoyXB27VtZuAQuzMyZLzrM2ScGRIxECR2xoGMdjUVT2f0i20qlkWYnVEqKEBZ+uSsZUBiBkjcEgjbIrvw7m8T3McKwyqrwTu7OuDHJBKkTRMASO5O49199pFryjbx4wJTpaJk1zSvo6JJjRAzHSgJO1SrXgcUcnURSH+1Gck/27pI+3zdVPyxVRCuudLWJnWRyjoZgyFTq+wVXYgDvlWQr+tqGKpuL87yRpII1ZmKX5V2i0iFrWIusbrqOshtifX2rS3PALeSQyPEjOxiLMRuTAWaMn/2kn/x7CuNxytbuGDIxDm4LeZt/FLpl/Mfl6VFfvA+PC41roljeNYy6yIFJWQEq64J2OG+YxuKtagWUUImmMZ+0CwxzjJ2CqzRgg7fC5O3vU+qhSlKBSlKBSlKBSlKBSlKBSlKBSlKBSlKBSlKCo5o4S1xCEURtpmjkaKUkRzKhyYZCASFPfsRlRkEVW2/LEo4bPanpLJMZygRn6aCVyyqrkBsKNu3psB2rU0oMVfcjN4gNBHaiMT2zxsS6yQRwspe3hRU0lHIZviG7tkHY1Ej5CnGoYtlPh5ojKrydS4eSe3lE84KDS2mMg4LHJ74wB6BVfzFxFre0uJkClobeWRQ2dJKIWAbBBxt71FZe55GmZ5SrQxs5uj4pWk68onVwkEy6QBGmoDZjtGukKcmua8jy+c9GyVDNC4s1kk8O6xxSRlHbpbHUwkHkIyoyM71M+sV2k5SQWzql6luyxxyK79WDrqUZpCFKkhdwdXfy9qr7Pnyd1wr2cjtFat5Y5gIZLicRNDKpkyxjB/ykkbgUFhByKA5JSFUkuhJMiFsNF4Q25jGRn42Yj5HPeoPFPo8lkSPVIk8gd+sJXZFkGhIoXJCP5o0Ttp3MshBBINc05nntpr1CiOwklkQ6WAuJUhhzDCoY6CBmQgliV+EHdh34NzjdXDxxKbTLzspmVS6aVhMpCrHOy68jT/aHYjIB2IXHE+XJJLW2iPSmNuYzLFM0giuNEZTTIxDtsxDgsGyVGa4cv8AJ5hmSSbpOYrZUhxqPRfrXEhWLXuFVJEjVu+FPbtXHnbm+SzZ9DW6BLN506yyHxEilh0IijrgqAGPxHDrsBk1Dl4teLdHDo6LxO5QRBH1OiWbSrCDrx3Ht8RB7eUhaLyhpu2nQRLr4hFcMRnUUS36ZU7fF1Czf/VVcvJly0KRyNARb20NvGvUlK3KRSK7eI8gMYdVCkDX3OcjYxoPpAlII6tkw6dqzzrHL0rYztMHEymTJ0aFXuu7ebG4He34tOlxNKj27xtPw5JcI/2nXjiQyQt1MRr5tQBDZ7ZHchIs+Rm1IZOiiot4Yo49TJbPObYxeH1KM6Om7ZwuGbygDtTJ9Gk4hZALbJ6WA00rI8kYkHiJFMOknLA6WVyd/PkKR0tPpGuWD61to/h1EgnweqVYz4pVlJIVSSdXSOV7adxpeQ7kyQTOXR9V/cnWgIRvP8SBiSFPfGT+J70FbxHkqaQ3X/T65zqW51SLMVPTJtGUKdMJ0kZDHY/CTknlw76PThFnSBoh4o9DW8iIZlhVANSKpwUZtkUAsMDO9bqlVGb5Q5Ya1MjyaGklitVd1JJZoIEjcsSN8uCc+ua0lKUClKUClKUClKUClKUClKUClKUClKUClKUClKUClKUClfBmHvX54hfei06V+5/GuXiF96eIX3pRTpTNc/EL708QvvSinTNK5+IX3p4hfelFOufx/OvyufiF96eIX3pRSFxq7ePoMrEL4qNJR7pJlP2YYqdqsaqeZU6lpOq7v0i0X/cj+0T/APNVqba8RSREkU+WRFdf/a4DD/wRSikmlc+uvvX2Gz2oP2lKUQpSlApSlAoTSlBX2/H4HVGWVcSW7TpnYmJNOqQg7gDUM5+fsa+uFcZjuVZoixClQcqV+ONJVwD/AJHU/trKXX0bazKRJjXc4j/yWchczWox6OZJvzX9UVLuuT3M8k8eEkN/FJE4dvLAIkjddGdPcHy432+WINdSvPOFcjXSqUkY4ZrbrfpTHrdOXVJL5UUrqTI3JY6sHtmrXiHCZLfhd7GuRvcNbBXclI3bKKp+IY32HaqNNc36xvEjZ1TuyR7d2VHkOT6eVWqRWF+p9ydXT0WwMsrRKs7ydEvaTQdZXIBy0rq2B2xnuTXOPlG4w+IY0iL2zeEF5KyyLGswkUykeXLMj4xhtG9RW+qMvEEMzQ761iSVhjbQ7SIPN75Rtvw96xZ5MuvFCRX6Y8vTcXBIgQQCPw4jMeqQK+4JYBu5wdqseT+XJbeZ3kiSMG0giws7yl5I3mZ5SXAI1awf2nO+ao09tcCRdQDAamGGRlPlYqfKwzjI2PqMEd661iLzkyaVJBIcsLa9EH2zjTPLcSSwSbH+6hXf+72FbSEEKM98DP443/8ANEfdKUoFRriXfH51JqDJ3P4mry1y+aV8TzqilnZVVRlmYgAD3JOwqq+uNl/ioP8AXW25mIXFKp/rjZf4qD/WKfXGy/xUH+sVaTUerilU/wBcbL/FQf6xT642X+Kg/wBYpRqPVxSqf642X+Kg/wBYp9cbL/FQf6xSjUerilUjc7WI73UP5k/7Cvz68WP+Ki/Nv4Uo1z6uZ9WltGnVg6NWdOr0DEbgZrM/RzezyWrLPGIjBO9vGncqkWBhm/vEdsgAYUVD5m+kGMIFspEkkfOpwCRGo9cEbsfT8CaxXi7gkv159ROSeq4398A4/wDFWOJlx7/tzzNfr2qvpHwaxXIvNjzMbec6pApaN8YLqO6tjuw759Rn232dSYr/AI689R1Fwng5r9rnb/CK6VyZKUpRClKUCsF4+8e7VQ8WpeJ3kcIYyaBGttkK6rgtjOce5O9b2sxxfnKGCZo9I1RTWwmYqcBbkspZSBksMAY9dQG9BTwfSPK0sC9GFVkW16gaXDsbjGWgBILKpyPhbOlhtirjmnjUqGeNFjMcfDZrmYl5FcgCVenGyEaCdIOrOR6b4xKfmuyVI5DLGFYP020NlQh0yEgLqiVTsxYKB61M4rxm3gAM7qvUDBfKzFwBlgqqpLAA5I9qis2ec3M4h/RwGna3EZkfxKhYWk65XsUONvkQcknFVtnzDeJaWsYMAZrbhsiSapSxSV0hZJSQcsdiSMbM3rgm7luOHi567XBLIiz6epI0K64wElCgFQWRvKM76jpGc12uucrZGgOYzDIk4L6H1I1v0iI+kF1LjUSQQNOnNBJ47x5obiGFTbxiRWcyTuyq2l416MWMZlIbPf0GxztRf1hSaXYJbMelLIsSyN1IDHIkfTvBjyFtXoBhgRg960rcxWrSpEZY2dtDRjBZcuupMSYKBipyBkEg5HepD3sAdkLRhy8aupwCzSAmMHI8xIBx37H2oMzcc4zxSNDL4ON0uGRpneRICqwxThATuJGD47keRjg/DVVwfjE4gtBEQGP9ELMzySNrSaI6gF3Ck+pHfud6003MaNIgjEEiSXcEeoElvOsmZCpQDIMeFIJyB6YFfH1kVbC1u2jjUT+ELjHlQTaRlcDJ052oKVOeGihj0rAoW3EvTlmkMtxrmlTo2pOS7jT66t3QYAOam3fONwhZ+nbdPrXcMeqR0bXbJK6vJIfIqN0yCPTIOfQWv1mtvI/UgEKxSPrbUrRskkcR+zKeQBnwxJBBIGMHNfkvN1mI9YkTBeRADG4bqKuXDRlNSeUgliAMNucGgl8tcW8TbJKShLFg2gELqRipAyT7ehI9ias6g8BvOtawS6VTq28UmhfhXqIr6V+QJqdVQqC/c/ianVBk7n8TWuWuWe544C95aNFEwD61dQTgNp/uk+n8RXmI+i6/+7T96te21j2g8VPfGdrki0lWOGCCV4zp6aP1cRspd3ZmAJOPJgetb1Sd/wA46m5YL+q+/wDu0/erT+q6/wDu0/erXq/Ll8k9qChnIUvCxm2lLRkoxcr/AHs5GR7VS8q8KVb29+0uGFvOiQq9zM6hXgRiCrMQ25Jye1NSx8OWET6LL8/+nGPxmWvr+qm//Vh/fL/CvQ+MAz38dq8kiQ+DacrG7RtNIJRHoMikNpRfMQpGdQzsK78rXceqe3QXYMDqWW5JYqJQ2lUckkr5SdyT5h701J8OXmv9VF/+pD++X+FP6qb/APVh/fL/AArcXXB1PFo16lzpe0lnZRczBeok0QBChsBcEjT23qy5vunAtolkaJbm8SGaRThlQq7aUf8AuszKqZ/zbb4pqT4cvNf6qL/9WH98v8Kf1UX/AOpD++X+Feh8MMNte+GXxoM0bFOrI8kLdIBmdHdiwbDKp7DcbZrhztw4NJaNrnUy3sUMgjuJUUxlZCRpVgAcgb96ak+HLzu55WnsSviFUCTOgq4YZXuCR2ODn8/apS3A016zd8FilhEEil0CgDUzFhp2DdQnVq+ec1l2+i6LO08wXPbEZOPbVj/iukd+uXf8Jv8Az+KLkK3L36svwxRuzn21Aqo/Ek/+D7V6nUHg/BIrWPRCuATliTlmP6zN6mp1Y6m5ej+fGOaTLf4RXSucHwiulcZJKUpRClKUCqi55eSWXra2yZLaQAadP6MZCuDjsdZz+AxVpNHqUrlhqBGVOGGdsqfQjuDXn/DeE38MNtGoug0dtZrDiWPoxMoXxCXa6suO4GA3lChcEZoLniH0ewykt1HVi02ptEL+WZ+oVAljYKQxOGG4ye9TOMcClkltTDK0IgWYGRemWGpFVQEdSrZxvttUXnGK6LA24uSvhp9At5ERhc+XpNLrI1R41bbjPcdsduOR3BhttIuCAV8YsDqs5HSPwuWAx1cFsEHHyyDFfsPJMSRPGjygN4co2V1RtaqixupK4JyoJyCDk7YrmeTDqWRbq4WcNKzzBYSZDMsSHKGMoAFjUAADGKr+hf8AWJHitWuTzGSM25t+k2hFQHPX16cnHxajnTgV82vCb5SrGW7Yr4BsNKpBZji7DL2KhQPL2GTpoJH1FtbZln6jRxw9JmBWI7xKkSkzNGZACAuQrAE/iateOcpQXTh5QwZYmRWVsFSTlJB/njJYqfTqN71joIry6gfSLqQSJcCUySRmNytyBCLdNWVKqrZyBsN8nFSrq24p1boq05Jju+lpCCLdX8MIma4IDg6O0SnOrUSO4aVeUYlkVkLIEkt3RBjSoto3jRBtnGlt/wABX1Jyups4bVZZEFv0OnIujXm30lSQVK74GdsVU/0TeJOSk1y6reoIxJKrI0DwAyPIvdgJ/wBoxhRiqzhVhxMgLK90NUluJ28i4856zQv15DoKfqqgxjCg0F23IsZzrmlaRw5kc9MM7PNbzFyoUAYMKKABgA++9SLzlEPK8yTzRSSPIWZBGfJKkKPEA6kYPSjOe4I71npeBXwcyI1wXjtryKFmlQkqbmExgE95GhDlWb1RCe1S7CwvJJVVjfx2/imP2ky9UQi2TSryKxbBn1epPvtQa3hdgIIYoVJIhhjjUnGSI1CAnG2cCpNZXlG4unillkczaMwW41gLMIHdWuS2MB5Dtnt9mPerL6zxptcJLbe7Sp9l/wDcITGB/wC4iqi4qPcQ+o/bXWGZXUMjKynsykEH8GGxr7pErE0r6puN8AtpXR5YiXZli1pI8baWz5XZGBZPkc1qCg9hUDiyf2OAP+rizt6eb5H/AI/Gtaa042VkkMaxxIqIgwiqMBR7AVwsbaNZZ2RNLPIpmbPxsI0AbHphcD9lXfTHsKg2CDq3Gw/tlxt/8KP5fx/4po0rOP8AC4ZYi08evohnQhirqQNzHIpDKSNtjXfhfB4rZSsKBQzanOWZnbtqd2JZjj1JqZx1B4afAGei+Nv8p+R/2NTumPYUs0pHtozcq5T7UW7qr57IXQlMfNsH9ldb/h8c8bRzIsiP8SsMg/8A9z61IdP0pdhjw0np69SL5f8AP7KndMewpo0zPAeBW8Q6sUZV5EwWeR5HCg/BrdiQud8DapfEreN2h6iatM4aM5xpdVbD/PbI/bU3gafo8WQM6N9vmfkP9qcRQa7fAH9vvt6aH+X8KWaKVO6Y9hTpj2FNGkGvuOImpfTHsK+qaNAFKUrLBSlKBSlKBSoH9MoJZo3wggjid5GZQuJepjc9saPX3Fd24lEAhMsQEpAiJkX7QnsIznz/ALM0GN4vxS4T+k51uXQWMq9GErGYnAggkMbgpryzOVBDAgkYrjxTnK5ii4kzKRHE88drMoyYZVhR1jnXHwlm8r7jOx7g1ecRXhqM91ItszpIvUkyjsH1LGpYZwGBKjcZH7Knpc26pKZBDCsssgl6jxYlIxGXY6sHUNIwd9wCKiqFuescRityV6WlIZiVbPiZV1qQ2NIVQFQjPxTjbarzifMHRuIYjGdE2czFsIrZwIxscue+CRn0ydq6eHtQGt8Qeduo0OpclmYOJCmc5LAEH3G1ft9b2pnieYQddATAzlBIBn+5k5IDH9hPvRGcsPpDDqoS0lXraDZg4RZRK2BqYqAhwdRxq7981Y23OisHLROhjgvJXGtD/wBG6RugYbHJbIPsN66TcK4ekvQaC3V7pHcroUa1iKuST/dAYhhjG4J9K4WvBeHiDDG1lhWaWVCzRaI+qxYorA407Yx66d+1FRz9Ii62At5jGmpWlwcdRITMU+HTjHlzqzn0xvXVOdnLCM2rCWToGBDNHh1uFmZS8nZCBDJkb+mM5qxfh9jJM7lLV5gpWU5jLgFMHUM5B0bZO+n1xXK6awk6SOLeQXREMWCrK/h1d1UMDtoy2Mdi2PWgirzufEiE20uBJHFNIN1jlkRX05C6WUagC2R8hitRVRLwyySaMtHarMqKIc6A4VPIuhTucfCDjbsKnjiMWpl6keqPHUXqLlM7DWM5XfHf3qo7RxhQAoAAGAAAAB7ADYV9VE/piDR1OtD0y2kP1U0Fv1Q+cZ+Wal0FVLyvAWLIphc7l4GMRJPqwTCsfxBrn4e8i+CSK4H6sy9KT99ECjftjHzarmlBQX3N628TyXMFxD00Zj5NaHSM4WaPKgnsNWkZIr6HGYbuG2mgdZI2u4irAjY+bykE5DD9Xv8AKra9sY5kMcqK6NjUrDKnByMj13qDJw2KARLBFHEDdRlhGioD33YLjP7c1FWtQOHD7W57f2yZ7fcxd99v21PqHZH7Sf8A7q4/dx9t6qPjmAfos+cf2Emc4x8J7kkCp9Q+MH9Hlx90/b8D7GplBXuP0tO2fCye2f7SH0zmrCobH9IX/wCXf/8AeP51MoIHAB+jRYx8Hpj3PqDinEx57ft/1G3b7uTtvX3wc/YR5/V/5PuaXx88P/e3/wBD996CZSlKBSlKBSlKBSlKBSlKDO8Y5VaaV5VdAxa2eNZIy8eq3620qZGpT1NsHIKg+lRbLkp4nRw8BJDiYNb+VQ8zTnwgD/YkMxG+eynuu+spQYWP6OG0aHktyq2sVvHpttJKwzxyiSYljrchSD2GWJ9TVmeSgWJcxsNN+ADGDg3rxMCM/qhCD76q09KDz225anjvIIxHqjjuoZ3nMK5xHbiJtNx1M6cgYTRq3743q65g5Pe4ld1eELKLfqdSEu6m3k1joyBhoDb5yDg7jua1FKKouY+Vlu2BLBf0a5hzoBYdcIAwJ9BpO3rqI9TVfa8kt1epM1sc3MEzRxW5SP7GKSPSEZmyTqByfatbSiPNRybLNM8DRmOFUvV65gQM3iHDrqlEp6+TnIAXyg6tyKveD8i9KSORmhLR3TTEJEwG9u0AVWkdmz8LEk/3QMbA1raUGF5m4LM959lEXWaWyd5GhRtHhpVZgk5kBiGhckaDkscfEcfg+jHeQdSIq2sLmJy7CSeOZhMxkKn4ceVRqyCe2K3dKDGcX+j3qyNJG0S5nkdY2jfpgSxQxtlY3U6wY8g5wQzA981qeF2PRgiiBz0okjBxjOhQudPp27elSqUClKUCoPFifscf4uLP4eb5H/j8anVlOfPFZsvCsoDcQiSbKK2A2cSDPbThvx1UGrqDYH7W4/7y4/dR/L+P/FTqyvKnivG8SE7KYluEFviNVLao1bUWG5xH01+Zz60F5x0nw0+O/RfH+k/I/wCxqdWd+kJ5hw25a3x1FiJwVDakHxrg+pTO/wAquuHLIIYxMQ0ojXqsAAC+BqIA7DVmg4uT4pfbw0n59SL1x/z+yp1ZSXxX9NINS+F8A7/AM6taqY9ff4tD/htWlvEcxuI2CuUYRsRkK5B0sV9QDjagj8CJ8PFnvo/5PyH+1OIk67f/AL+/+iT5fwqo+jl524dA11jqMGOkKF0rqIVcD12z+2ufOAuvE8P8OyhGvNM+Y1YgaGbWCe3kEi/iy+1BqaUrncQ61ZdTLqGNSnDLn1U42NB0pXnfCuapbeKZmMt00YvJZOtOihIbW4mhURDR5nbAz2+Ee4BvJecJOoUjt1P6SLeNmnChpTGsp1eQ6VCZ33JIxjfNBqKViZvpKwqlbV2xG8s+JFwiLNLB5XA0uSY3OSVXtvvVha8ane0v5HCo0Et4kBUg+WJTobt3B/2oNNSvNeKccuLW2RkupZWm4VNcOJNDGKSKKKRZVIUEIWYoVbIORjsat5Oa5YruCO6zD0re8ku9IPSlSJI2S4iY91+Ly51Kcg+hMVs6VlORuanuuqkwKyqRKqmN0IhlzoTDqpYoQUZgMZHfev2qjVUpSgUpSgUpSgUpSgVU80caNrbNIi9SVisdtH95NIdKJ+Gdz8gasri4VFLOcAdzWQ454W7mhadpGigVysIRlBlfAEzSK4PlXIAx/eJz6UpqOZn8afg3FFuYIp0+GVAwB7qT3Rv8ytlT8waoOFcRvbxPEwSW0ULO3h4nhd2kjViuuWYSDplsEgKpwMZzXxy7c21mJUjeTovMZIYzGfsdQGtQ5YlgWBbfsWPeoCfZFktbyaG3Z2fpeFjdo9bFmWCVm8ikkkAq2M7UqVx142fFeJpbwyTSnCRRs7n5KOw+Z7D5kVB5U4611bh5E6UyO0dzF6xyp3Xf0wQw+TCqnmS5tr1I4pHkEImWSeMRn7ZUyViLhgVXXpY4znTiuXBRa2k8rwNIkU0aB4SjMOqhOJhIzkglDpIxvpU52xVqTHXiaOI3d1NOtrJBDFazdEtJC0rSyqqs40iRBHGNQGdySDWhgZgimUoGCDqFchMgeYrq3C9zv6VjLuULNLLaXUlv4hg1wjWyyozgBeqiswKOVAB3IOkbVL4tfxT2bWxnmBkjWOWXpAuy7CTYEBWdcjI2GrtUqTHXiZyhzaL0TZQxlJA0QOcyW0mTDcAH0cBvyr84jxK4lumtbVoo+jFHLcTSRmTSZS/Tjii1KCSEYlicAbYyap7Cxsba5intepDojeKVArsssbaSq5Z/JoZQRj3IxvXfitzG8wuLaeSCYxiKQmBZI5Y1JZRJEWHmUk4YMCNRG4pUmJ8arhyyiMCdo2kBOWjVlVhnY6GJKnHcZIzVLwjm0TXs9vowqZ8PL6TtCQlwqn1MblR+BPtXO246FtyjXEjzFXxMYFGlmzpIhUgaV2wufTc1Q2XL9hALZrdpY5raRGMxV2Mu2JVdC+PtATnHY4O+KVJifGo5i4rKskFtbiPq3XV88oLRxxQqpkcxggyHzKoXIB1b7A1O4TDcKGFzJFKcjQ8cTRkjG4eMuwznsQe3pVFx29gn6bpJLDPAzNBKsYbTrGlkdGOHRhjK7dgcgiunB+O9MMbi4edmIxi3WJEA9FRWJ37klj6Vakx1463HNqrxFLXRlCmh5vRLiQGSO3z7tGjt+JT9s3mbjLW8SdJVeaeeOC3ViQnUkJ80hG+lQCxxucYHesZLy9ZPFIXkmN3JK03igjArNr1o6w9TThMKoBzsO9aHjPELa5h6cjyqwZJI5I00tHLGdSypknBB9DkYODUqTE+LPhFrdIxE81vKhXy9OBomVsjygdRgyYzvsc4752g81c3LZyW6ldet9dwfuLcEI1w3sA7oPwLe1ReEcYZHLXF28w0aURbRIlByDrbDEs2BjuBudqr7zhdhcTzzXXUmMwVIxpdBFCq46Q0v5ssWYk9yRttSpMdeN7Sslwjmq3t4IIGmknkESpERF9pMBspCBjvp0jUSF9SRmrLwdxcf2zG3iP8A6MT5lYe0twPgH+WPf/P6UZmJj9cOJJZs4g8NHcSKzN0liR+l1Tl5JGbyxasknUQW9Aa6cw2Fs6LBJJFA1xMGQEQkyyLpH9lKrLJ/dHb9X1xVvY2EcKBIkVEHZVGBk9yfcn1J3NV3GeAtPNBKsvSMDZOmPLspZGMYk1DSracEEMCD2yAQRTcDbhbW9umu1kCSSrbmYwF2dZX1ugG2C4LDSAuNOANquIuO2JidlntDEzHqkTRaC0urOs6sZbDd++DUOPkhNMitIxWW2u4GwoUhbudpiVbJwRq04xvjPyr5t+T36olmnWR+tbSHTbrGv6MsqqukOe/Uzn0K7DGAIrhf33DLW1d4ksSs8DFI1MQ8Sq7FFI3cemN961F3YxyjTIiON9mUEb9+/vWVu+QCyzLHcaBcq6T5t1fKtPLOujLjQQZGBO+rY4BGa2FVHM26lw5UawpUNjzBWIJXPsSAcfKldKUClKUClKUClKUClKUEDjlgZoiq9wQR88elZX6vz/dH80/mrc0qxNOnPc8xTDfV+f7o/mn81Pq/P90fzT+atzSrqWvrLDfV+f7o/mn81Pq/P90fzT+atzSmpPrLDfV+f7o/mn81Pq/P90fzT+atzSmpPrLDfV+f7o/mn81Pq/P90fzT+atzSmpPrLDfV+f7o/mn81Pq/P8AdH80/mrc0pqT6yw31fn+6P5p/NT6vz/dH80/mrc0pqT6yw31fn+6P5p/NT6vz/dH80/mrc0pqT6yw31fn+6P5p/NUPi/KNzNE0a64tezMugtp9VXLbZG2a9FpTSfWXnXLXIMluqx4buNUr9PUVGMAldzgbAelei0pUmbY66spSlRkpSlApSlApSlApSlApSlApSlApSlArhc38ceOpJGmr4dbqucY7ZO/cfnXevNPpAsmk4lGXsZ7uGPh8qIqRak68rEDU52TCgHVnag9HNyuoJqXWyllXUNRUYBYL3IGRv866V5DFwridtEgjjdpbTg6Rq4jV2Ektxl0hkPxskO2kHGVFdLjjV/GCHlv1hkvoYYjJHAt6YREzu0KEBXYuVBYAkBd+xqK9apXmHKfEeIXnh261z0WS6maQpGol0zBILd5AhVchSTp3wzYPY1Cg4nxjQzY4h1BZ3DSo9vGIxcllSNLbSuSqg6gDkeUn3oPXKV51aQcUS6QG4upI14osR1xRhGt+hqkldljHk6nlTcAb9yc1259ueJC4C2guQnhgbYwJGytcmQArds4OmIJv6A57+lEbc8Qi6vR6kfVKaxFrXqFf1+nnVp+eMVIrF8ncClF/xC6nMuqSVIow6qFZERDrjOgMUDFlUg4wN8kZFXytd8Te7t/EeNVS9y18jwxi2XQPso7aQDUVOe5O5A9jVHpFK8p535ovEvLmKGeaMq1pDZrCIGj1znD+J1ZcSfqrscDPapZvOLC7umPW0ReKMMQhLRSRqhEAicIQZS2k51E51AgVFel0rysy8ZSOUK9zIxtLJmZ4k1JJIczi2CpuUXYjzHO/fFXsHE7u24Ncz3MjGVIpngZ4ysigjTGJVZRlg5zkgZGMig29K8qsbzi7IwVr0CQ2MYkmgi1xysw8RJEirjoBM7nbtud6n3z8TS+EcbXjRxy2wgfRE0EsHe4lu5dOer6ALp7bD2D0C2vEk1dN0fS7I+llbS67MjYOzA9wdxXavIeWF4rGuYY7tXaO9nuYriKNYOrKWeEQtszSFjvqPyOBWr+jlr4rI168rAiPSs0RSRZMfaaSUXMZPYbgEbEjeg2dKUqoUpSgUpSgUpSgUpSgUpSgUpSgUpSgUpSgUpSgVGvuFxXC9OeKOVM50yIrDI7HBHelKDtDCqqFUBVUYVVAAAHoANgK+8UpQKUpQKUpQRJODQNKJ2hiMy7LKY1LgfJ8ZFS6UoFcrmzSVDHKiujDDKwBUjvgg996UoOoFKUoFKUoFKUoFKUoFKUoFKUoFKU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20888"/>
            <a:ext cx="428025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15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748</Words>
  <Application>Microsoft Office PowerPoint</Application>
  <PresentationFormat>On-screen Show (4:3)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Definition </vt:lpstr>
      <vt:lpstr>Gene Isolation</vt:lpstr>
      <vt:lpstr>Restriction enzymes</vt:lpstr>
      <vt:lpstr>Vectors</vt:lpstr>
      <vt:lpstr>Gene uptake</vt:lpstr>
      <vt:lpstr>Process of genetic engineering</vt:lpstr>
      <vt:lpstr>Production of insulin</vt:lpstr>
      <vt:lpstr>Gene identification</vt:lpstr>
      <vt:lpstr>Gene isolation</vt:lpstr>
      <vt:lpstr>Plasmid vectors</vt:lpstr>
      <vt:lpstr>PowerPoint Presentation</vt:lpstr>
      <vt:lpstr>Plasmid vector</vt:lpstr>
      <vt:lpstr>Marker genes</vt:lpstr>
      <vt:lpstr>Manufacture</vt:lpstr>
      <vt:lpstr>Reverse transcription</vt:lpstr>
      <vt:lpstr>Reverse transcription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Sian</dc:creator>
  <cp:lastModifiedBy>Anthony Lovat</cp:lastModifiedBy>
  <cp:revision>8</cp:revision>
  <dcterms:created xsi:type="dcterms:W3CDTF">2015-03-11T21:03:14Z</dcterms:created>
  <dcterms:modified xsi:type="dcterms:W3CDTF">2015-05-10T22:59:43Z</dcterms:modified>
</cp:coreProperties>
</file>