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BA1D678-FA4F-4D3A-BBEF-02D9328FD5CA}" type="datetimeFigureOut">
              <a:rPr lang="en-GB" smtClean="0"/>
              <a:t>04/03/2015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7679F9-C720-4CDE-89FC-8A56D97AAB15}" type="slidenum">
              <a:rPr lang="en-GB" smtClean="0"/>
              <a:t>‹#›</a:t>
            </a:fld>
            <a:endParaRPr lang="en-GB"/>
          </a:p>
        </p:txBody>
      </p:sp>
    </p:spTree>
    <p:extLst>
      <p:ext uri="{BB962C8B-B14F-4D97-AF65-F5344CB8AC3E}">
        <p14:creationId xmlns:p14="http://schemas.microsoft.com/office/powerpoint/2010/main" val="2043519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A1D678-FA4F-4D3A-BBEF-02D9328FD5CA}" type="datetimeFigureOut">
              <a:rPr lang="en-GB" smtClean="0"/>
              <a:t>04/03/2015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7679F9-C720-4CDE-89FC-8A56D97AAB15}" type="slidenum">
              <a:rPr lang="en-GB" smtClean="0"/>
              <a:t>‹#›</a:t>
            </a:fld>
            <a:endParaRPr lang="en-GB"/>
          </a:p>
        </p:txBody>
      </p:sp>
    </p:spTree>
    <p:extLst>
      <p:ext uri="{BB962C8B-B14F-4D97-AF65-F5344CB8AC3E}">
        <p14:creationId xmlns:p14="http://schemas.microsoft.com/office/powerpoint/2010/main" val="2281142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A1D678-FA4F-4D3A-BBEF-02D9328FD5CA}" type="datetimeFigureOut">
              <a:rPr lang="en-GB" smtClean="0"/>
              <a:t>04/03/2015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7679F9-C720-4CDE-89FC-8A56D97AAB15}" type="slidenum">
              <a:rPr lang="en-GB" smtClean="0"/>
              <a:t>‹#›</a:t>
            </a:fld>
            <a:endParaRPr lang="en-GB"/>
          </a:p>
        </p:txBody>
      </p:sp>
    </p:spTree>
    <p:extLst>
      <p:ext uri="{BB962C8B-B14F-4D97-AF65-F5344CB8AC3E}">
        <p14:creationId xmlns:p14="http://schemas.microsoft.com/office/powerpoint/2010/main" val="4113660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A1D678-FA4F-4D3A-BBEF-02D9328FD5CA}" type="datetimeFigureOut">
              <a:rPr lang="en-GB" smtClean="0"/>
              <a:t>04/03/2015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7679F9-C720-4CDE-89FC-8A56D97AAB15}" type="slidenum">
              <a:rPr lang="en-GB" smtClean="0"/>
              <a:t>‹#›</a:t>
            </a:fld>
            <a:endParaRPr lang="en-GB"/>
          </a:p>
        </p:txBody>
      </p:sp>
    </p:spTree>
    <p:extLst>
      <p:ext uri="{BB962C8B-B14F-4D97-AF65-F5344CB8AC3E}">
        <p14:creationId xmlns:p14="http://schemas.microsoft.com/office/powerpoint/2010/main" val="3833386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A1D678-FA4F-4D3A-BBEF-02D9328FD5CA}" type="datetimeFigureOut">
              <a:rPr lang="en-GB" smtClean="0"/>
              <a:t>04/03/2015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7679F9-C720-4CDE-89FC-8A56D97AAB15}" type="slidenum">
              <a:rPr lang="en-GB" smtClean="0"/>
              <a:t>‹#›</a:t>
            </a:fld>
            <a:endParaRPr lang="en-GB"/>
          </a:p>
        </p:txBody>
      </p:sp>
    </p:spTree>
    <p:extLst>
      <p:ext uri="{BB962C8B-B14F-4D97-AF65-F5344CB8AC3E}">
        <p14:creationId xmlns:p14="http://schemas.microsoft.com/office/powerpoint/2010/main" val="2462977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BA1D678-FA4F-4D3A-BBEF-02D9328FD5CA}" type="datetimeFigureOut">
              <a:rPr lang="en-GB" smtClean="0"/>
              <a:t>04/03/2015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7679F9-C720-4CDE-89FC-8A56D97AAB15}" type="slidenum">
              <a:rPr lang="en-GB" smtClean="0"/>
              <a:t>‹#›</a:t>
            </a:fld>
            <a:endParaRPr lang="en-GB"/>
          </a:p>
        </p:txBody>
      </p:sp>
    </p:spTree>
    <p:extLst>
      <p:ext uri="{BB962C8B-B14F-4D97-AF65-F5344CB8AC3E}">
        <p14:creationId xmlns:p14="http://schemas.microsoft.com/office/powerpoint/2010/main" val="2071295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BA1D678-FA4F-4D3A-BBEF-02D9328FD5CA}" type="datetimeFigureOut">
              <a:rPr lang="en-GB" smtClean="0"/>
              <a:t>04/03/2015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7679F9-C720-4CDE-89FC-8A56D97AAB15}" type="slidenum">
              <a:rPr lang="en-GB" smtClean="0"/>
              <a:t>‹#›</a:t>
            </a:fld>
            <a:endParaRPr lang="en-GB"/>
          </a:p>
        </p:txBody>
      </p:sp>
    </p:spTree>
    <p:extLst>
      <p:ext uri="{BB962C8B-B14F-4D97-AF65-F5344CB8AC3E}">
        <p14:creationId xmlns:p14="http://schemas.microsoft.com/office/powerpoint/2010/main" val="538632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BA1D678-FA4F-4D3A-BBEF-02D9328FD5CA}" type="datetimeFigureOut">
              <a:rPr lang="en-GB" smtClean="0"/>
              <a:t>04/03/2015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7679F9-C720-4CDE-89FC-8A56D97AAB15}" type="slidenum">
              <a:rPr lang="en-GB" smtClean="0"/>
              <a:t>‹#›</a:t>
            </a:fld>
            <a:endParaRPr lang="en-GB"/>
          </a:p>
        </p:txBody>
      </p:sp>
    </p:spTree>
    <p:extLst>
      <p:ext uri="{BB962C8B-B14F-4D97-AF65-F5344CB8AC3E}">
        <p14:creationId xmlns:p14="http://schemas.microsoft.com/office/powerpoint/2010/main" val="3021227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A1D678-FA4F-4D3A-BBEF-02D9328FD5CA}" type="datetimeFigureOut">
              <a:rPr lang="en-GB" smtClean="0"/>
              <a:t>04/03/2015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7679F9-C720-4CDE-89FC-8A56D97AAB15}" type="slidenum">
              <a:rPr lang="en-GB" smtClean="0"/>
              <a:t>‹#›</a:t>
            </a:fld>
            <a:endParaRPr lang="en-GB"/>
          </a:p>
        </p:txBody>
      </p:sp>
    </p:spTree>
    <p:extLst>
      <p:ext uri="{BB962C8B-B14F-4D97-AF65-F5344CB8AC3E}">
        <p14:creationId xmlns:p14="http://schemas.microsoft.com/office/powerpoint/2010/main" val="4206447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A1D678-FA4F-4D3A-BBEF-02D9328FD5CA}" type="datetimeFigureOut">
              <a:rPr lang="en-GB" smtClean="0"/>
              <a:t>04/03/2015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7679F9-C720-4CDE-89FC-8A56D97AAB15}" type="slidenum">
              <a:rPr lang="en-GB" smtClean="0"/>
              <a:t>‹#›</a:t>
            </a:fld>
            <a:endParaRPr lang="en-GB"/>
          </a:p>
        </p:txBody>
      </p:sp>
    </p:spTree>
    <p:extLst>
      <p:ext uri="{BB962C8B-B14F-4D97-AF65-F5344CB8AC3E}">
        <p14:creationId xmlns:p14="http://schemas.microsoft.com/office/powerpoint/2010/main" val="2622119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A1D678-FA4F-4D3A-BBEF-02D9328FD5CA}" type="datetimeFigureOut">
              <a:rPr lang="en-GB" smtClean="0"/>
              <a:t>04/03/2015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7679F9-C720-4CDE-89FC-8A56D97AAB15}" type="slidenum">
              <a:rPr lang="en-GB" smtClean="0"/>
              <a:t>‹#›</a:t>
            </a:fld>
            <a:endParaRPr lang="en-GB"/>
          </a:p>
        </p:txBody>
      </p:sp>
    </p:spTree>
    <p:extLst>
      <p:ext uri="{BB962C8B-B14F-4D97-AF65-F5344CB8AC3E}">
        <p14:creationId xmlns:p14="http://schemas.microsoft.com/office/powerpoint/2010/main" val="59713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1D678-FA4F-4D3A-BBEF-02D9328FD5CA}" type="datetimeFigureOut">
              <a:rPr lang="en-GB" smtClean="0"/>
              <a:t>04/03/2015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7679F9-C720-4CDE-89FC-8A56D97AAB15}" type="slidenum">
              <a:rPr lang="en-GB" smtClean="0"/>
              <a:t>‹#›</a:t>
            </a:fld>
            <a:endParaRPr lang="en-GB"/>
          </a:p>
        </p:txBody>
      </p:sp>
    </p:spTree>
    <p:extLst>
      <p:ext uri="{BB962C8B-B14F-4D97-AF65-F5344CB8AC3E}">
        <p14:creationId xmlns:p14="http://schemas.microsoft.com/office/powerpoint/2010/main" val="1929168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uk/url?sa=i&amp;rct=j&amp;q=&amp;esrc=s&amp;frm=1&amp;source=images&amp;cd=&amp;cad=rja&amp;uact=8&amp;ved=0CAcQjRw&amp;url=http://www.doctortipster.com/7892-hidden-properties-of-genetic-mutations-leading-to-cancer-revealed.html&amp;ei=yPj2VK-lCoK4Ufz6gSA&amp;psig=AFQjCNHehMo4yX4p2LJGaOLpxTb8VqFbmg&amp;ust=142555795886603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oogle.co.uk/url?sa=i&amp;rct=j&amp;q=&amp;esrc=s&amp;frm=1&amp;source=images&amp;cd=&amp;cad=rja&amp;uact=8&amp;ved=0CAcQjRw&amp;url=http://rosalind.info/problems/hamm/&amp;ei=Zvn2VOD5CMj1atHogKgI&amp;psig=AFQjCNHehMo4yX4p2LJGaOLpxTb8VqFbmg&amp;ust=142555795886603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uk/url?sa=i&amp;rct=j&amp;q=&amp;esrc=s&amp;frm=1&amp;source=images&amp;cd=&amp;cad=rja&amp;uact=8&amp;ved=0CAcQjRw&amp;url=http://www.epa.gov/radiation/understand/&amp;ei=W_r2VKmyE9fhavLIgYAN&amp;psig=AFQjCNHh_AxDlSfI7NvNXU5tKSDw0mxXCQ&amp;ust=142555848551849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uk/url?sa=i&amp;rct=j&amp;q=&amp;esrc=s&amp;frm=1&amp;source=images&amp;cd=&amp;cad=rja&amp;uact=8&amp;ved=0CAcQjRw&amp;url=https://pedclerk.bsd.uchicago.edu/page/fragile-x-syndrome&amp;ei=pQH3VJnrO8Xgap3wgNAM&amp;psig=AFQjCNENMhJS4lGcA2k7JBXWsePKRDn52Q&amp;ust=142556031940839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co.uk/url?sa=i&amp;rct=j&amp;q=&amp;esrc=s&amp;frm=1&amp;source=images&amp;cd=&amp;cad=rja&amp;uact=8&amp;ved=0CAcQjRw&amp;url=http://prezi.com/3cn5xtaxgvic/copy-of-sickle-cell-anemia/&amp;ei=UwL3VKTmOsHpUobpg5AM&amp;psig=AFQjCNFBJhot5hLPaMdz5xq7nF9mUs4ubA&amp;ust=142556050627596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www.google.co.uk/url?sa=i&amp;rct=j&amp;q=&amp;esrc=s&amp;frm=1&amp;source=images&amp;cd=&amp;cad=rja&amp;uact=8&amp;ved=0CAcQjRw&amp;url=http://www.ichthus.info/Evolution/evolution.html&amp;ei=DgP3VJeaJpLgaI7AgYgN&amp;psig=AFQjCNGwwGQljTQ_rwXLpcLJfJ_MsXGjNw&amp;ust=142556070038936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a:p>
        </p:txBody>
      </p:sp>
      <p:pic>
        <p:nvPicPr>
          <p:cNvPr id="1026" name="Picture 2" descr="http://www.doctortipster.com/wp-content/uploads/2012/02/Mutat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950"/>
            <a:ext cx="9118409" cy="6882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789817" y="332656"/>
            <a:ext cx="5328592" cy="1470025"/>
          </a:xfrm>
        </p:spPr>
        <p:txBody>
          <a:bodyPr>
            <a:normAutofit/>
          </a:bodyPr>
          <a:lstStyle/>
          <a:p>
            <a:r>
              <a:rPr lang="en-GB" sz="6000" dirty="0" smtClean="0">
                <a:solidFill>
                  <a:schemeClr val="bg1"/>
                </a:solidFill>
              </a:rPr>
              <a:t>Mutations</a:t>
            </a:r>
            <a:endParaRPr lang="en-GB" sz="6000" dirty="0">
              <a:solidFill>
                <a:schemeClr val="bg1"/>
              </a:solidFill>
            </a:endParaRPr>
          </a:p>
        </p:txBody>
      </p:sp>
    </p:spTree>
    <p:extLst>
      <p:ext uri="{BB962C8B-B14F-4D97-AF65-F5344CB8AC3E}">
        <p14:creationId xmlns:p14="http://schemas.microsoft.com/office/powerpoint/2010/main" val="2477580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b="1" u="sng" dirty="0" smtClean="0"/>
              <a:t>Sickle cell anaemia</a:t>
            </a:r>
            <a:endParaRPr lang="en-GB" b="1" u="sng" dirty="0"/>
          </a:p>
        </p:txBody>
      </p:sp>
      <p:sp>
        <p:nvSpPr>
          <p:cNvPr id="3" name="Content Placeholder 2"/>
          <p:cNvSpPr>
            <a:spLocks noGrp="1"/>
          </p:cNvSpPr>
          <p:nvPr>
            <p:ph idx="1"/>
          </p:nvPr>
        </p:nvSpPr>
        <p:spPr>
          <a:xfrm>
            <a:off x="251520" y="1340768"/>
            <a:ext cx="4834880" cy="5256584"/>
          </a:xfrm>
        </p:spPr>
        <p:txBody>
          <a:bodyPr>
            <a:normAutofit fontScale="92500" lnSpcReduction="10000"/>
          </a:bodyPr>
          <a:lstStyle/>
          <a:p>
            <a:r>
              <a:rPr lang="en-GB" dirty="0"/>
              <a:t>Sickle cell disease is a disorder that affects the red blood cells, which use a protein called haemoglobin to transport oxygen from the lungs to the rest of the body. </a:t>
            </a:r>
            <a:endParaRPr lang="en-GB" dirty="0" smtClean="0"/>
          </a:p>
          <a:p>
            <a:r>
              <a:rPr lang="en-GB" dirty="0" smtClean="0"/>
              <a:t>Normally</a:t>
            </a:r>
            <a:r>
              <a:rPr lang="en-GB" dirty="0"/>
              <a:t>, red blood cells are round and flexible so they can travel freely through the narrow blood vessels. </a:t>
            </a:r>
          </a:p>
        </p:txBody>
      </p:sp>
      <p:pic>
        <p:nvPicPr>
          <p:cNvPr id="3074" name="Picture 2" descr="http://www.nhs.uk/Conditions/Chronic-fatigue-syndrome/PublishingImages/vis203281_getty_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7" y="2348880"/>
            <a:ext cx="3506305" cy="2302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06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b="1" u="sng" dirty="0" smtClean="0"/>
              <a:t>Sickle cell anaemia</a:t>
            </a:r>
            <a:endParaRPr lang="en-GB" b="1" u="sng" dirty="0"/>
          </a:p>
        </p:txBody>
      </p:sp>
      <p:sp>
        <p:nvSpPr>
          <p:cNvPr id="3" name="Content Placeholder 2"/>
          <p:cNvSpPr>
            <a:spLocks noGrp="1"/>
          </p:cNvSpPr>
          <p:nvPr>
            <p:ph idx="1"/>
          </p:nvPr>
        </p:nvSpPr>
        <p:spPr>
          <a:xfrm>
            <a:off x="3923928" y="1124744"/>
            <a:ext cx="4762872" cy="5472608"/>
          </a:xfrm>
        </p:spPr>
        <p:txBody>
          <a:bodyPr>
            <a:normAutofit fontScale="92500" lnSpcReduction="20000"/>
          </a:bodyPr>
          <a:lstStyle/>
          <a:p>
            <a:r>
              <a:rPr lang="en-GB" dirty="0"/>
              <a:t>The haemoglobin molecule has two parts: an alpha and a beta. Patients with sickle cell disease have a mutation in a gene on chromosome 11 that codes for the beta subunit of the haemoglobin protein. </a:t>
            </a:r>
            <a:endParaRPr lang="en-GB" dirty="0" smtClean="0"/>
          </a:p>
          <a:p>
            <a:r>
              <a:rPr lang="en-GB" dirty="0" smtClean="0"/>
              <a:t>Haemoglobin </a:t>
            </a:r>
            <a:r>
              <a:rPr lang="en-GB" dirty="0"/>
              <a:t>S is produced by a single base mutation that causes valine to be substituted for glutamic acid at the sixth position in the β globulin chain. </a:t>
            </a:r>
            <a:endParaRPr lang="en-GB" dirty="0"/>
          </a:p>
        </p:txBody>
      </p:sp>
      <p:pic>
        <p:nvPicPr>
          <p:cNvPr id="4098" name="Picture 2" descr="https://encrypted-tbn3.gstatic.com/images?q=tbn:ANd9GcQxPZgaMNxrPvykmjn9buPRrsgKaq4bd_ILIY8-y0pqApJXBsuW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056" y="1556792"/>
            <a:ext cx="3240360" cy="4326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64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b="1" u="sng" dirty="0"/>
              <a:t>Sickle cell anaemia</a:t>
            </a:r>
            <a:endParaRPr lang="en-GB" dirty="0"/>
          </a:p>
        </p:txBody>
      </p:sp>
      <p:sp>
        <p:nvSpPr>
          <p:cNvPr id="3" name="Content Placeholder 2"/>
          <p:cNvSpPr>
            <a:spLocks noGrp="1"/>
          </p:cNvSpPr>
          <p:nvPr>
            <p:ph idx="1"/>
          </p:nvPr>
        </p:nvSpPr>
        <p:spPr>
          <a:xfrm>
            <a:off x="67294" y="980728"/>
            <a:ext cx="4968552" cy="5760640"/>
          </a:xfrm>
        </p:spPr>
        <p:txBody>
          <a:bodyPr>
            <a:normAutofit fontScale="85000" lnSpcReduction="10000"/>
          </a:bodyPr>
          <a:lstStyle/>
          <a:p>
            <a:r>
              <a:rPr lang="en-GB" dirty="0"/>
              <a:t>DNA codes for glutamic acid are CTT or CTC. Two of the codes for valine are CAT or CAC.  In either case, the substitution of A for T as the second base would bring about the formation of haemoglobin S. </a:t>
            </a:r>
            <a:endParaRPr lang="en-GB" dirty="0" smtClean="0"/>
          </a:p>
          <a:p>
            <a:r>
              <a:rPr lang="en-GB" dirty="0"/>
              <a:t>H</a:t>
            </a:r>
            <a:r>
              <a:rPr lang="en-GB" dirty="0" smtClean="0"/>
              <a:t>aemoglobin </a:t>
            </a:r>
            <a:r>
              <a:rPr lang="en-GB" dirty="0"/>
              <a:t>molecules don't form properly, causing red blood cells to be rigid and have a concave shape</a:t>
            </a:r>
            <a:r>
              <a:rPr lang="en-GB" dirty="0" smtClean="0"/>
              <a:t>. </a:t>
            </a:r>
            <a:r>
              <a:rPr lang="en-GB" dirty="0"/>
              <a:t>These </a:t>
            </a:r>
            <a:r>
              <a:rPr lang="en-GB" dirty="0" smtClean="0"/>
              <a:t>cells </a:t>
            </a:r>
            <a:r>
              <a:rPr lang="en-GB" dirty="0"/>
              <a:t>get stuck in the blood vessels and are unable to transport oxygen effectively, causing pain and damage to the organs. </a:t>
            </a:r>
            <a:endParaRPr lang="en-GB" dirty="0"/>
          </a:p>
          <a:p>
            <a:endParaRPr lang="en-GB" dirty="0"/>
          </a:p>
        </p:txBody>
      </p:sp>
      <p:pic>
        <p:nvPicPr>
          <p:cNvPr id="5122" name="Picture 2" descr="http://www.meghmiller.com/wp-content/uploads/2011/04/sickle-cell-e13039055196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6890" y="2420887"/>
            <a:ext cx="3868255" cy="2521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20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b="1" u="sng" dirty="0" smtClean="0"/>
              <a:t>How do people get sickle cell disease?</a:t>
            </a:r>
            <a:endParaRPr lang="en-GB" b="1" u="sng" dirty="0"/>
          </a:p>
        </p:txBody>
      </p:sp>
      <p:sp>
        <p:nvSpPr>
          <p:cNvPr id="3" name="Content Placeholder 2"/>
          <p:cNvSpPr>
            <a:spLocks noGrp="1"/>
          </p:cNvSpPr>
          <p:nvPr>
            <p:ph idx="1"/>
          </p:nvPr>
        </p:nvSpPr>
        <p:spPr>
          <a:xfrm>
            <a:off x="4427984" y="1124744"/>
            <a:ext cx="4536504" cy="5544616"/>
          </a:xfrm>
        </p:spPr>
        <p:txBody>
          <a:bodyPr>
            <a:normAutofit fontScale="92500" lnSpcReduction="10000"/>
          </a:bodyPr>
          <a:lstStyle/>
          <a:p>
            <a:r>
              <a:rPr lang="en-GB" dirty="0"/>
              <a:t>The gene mutation which causes sickle-cell disease is </a:t>
            </a:r>
            <a:r>
              <a:rPr lang="en-GB" dirty="0" err="1"/>
              <a:t>codominant</a:t>
            </a:r>
            <a:r>
              <a:rPr lang="en-GB" dirty="0"/>
              <a:t>. In the </a:t>
            </a:r>
            <a:r>
              <a:rPr lang="en-GB" b="1" dirty="0"/>
              <a:t>homozygous state</a:t>
            </a:r>
            <a:r>
              <a:rPr lang="en-GB" dirty="0"/>
              <a:t>, the individual suffers </a:t>
            </a:r>
            <a:r>
              <a:rPr lang="en-GB" b="1" dirty="0"/>
              <a:t>sickle-cell disease</a:t>
            </a:r>
            <a:r>
              <a:rPr lang="en-GB" dirty="0"/>
              <a:t> and frequently dies. </a:t>
            </a:r>
            <a:endParaRPr lang="en-GB" dirty="0" smtClean="0"/>
          </a:p>
          <a:p>
            <a:r>
              <a:rPr lang="en-GB" dirty="0" smtClean="0"/>
              <a:t>In </a:t>
            </a:r>
            <a:r>
              <a:rPr lang="en-GB" dirty="0"/>
              <a:t>the </a:t>
            </a:r>
            <a:r>
              <a:rPr lang="en-GB" b="1" dirty="0"/>
              <a:t>heterozygous state</a:t>
            </a:r>
            <a:r>
              <a:rPr lang="en-GB" dirty="0"/>
              <a:t>, the individual has 30-40% sickle cells, the rest are normal. This is called the </a:t>
            </a:r>
            <a:r>
              <a:rPr lang="en-GB" b="1" dirty="0"/>
              <a:t>sickle-cell trait</a:t>
            </a:r>
            <a:r>
              <a:rPr lang="en-GB" dirty="0" smtClean="0"/>
              <a:t>.</a:t>
            </a:r>
          </a:p>
          <a:p>
            <a:pPr marL="0" indent="0">
              <a:buNone/>
            </a:pPr>
            <a:endParaRPr lang="en-GB" dirty="0"/>
          </a:p>
        </p:txBody>
      </p:sp>
      <p:pic>
        <p:nvPicPr>
          <p:cNvPr id="6146" name="Picture 2" descr="http://www.babycentre.co.uk/i/imagegallery/categories/diagrams/sickle-cell-tr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4128786"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77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smtClean="0"/>
              <a:t>Why has sickle cell disease not been eradicated?</a:t>
            </a:r>
            <a:endParaRPr lang="en-GB" b="1" u="sng" dirty="0"/>
          </a:p>
        </p:txBody>
      </p:sp>
      <p:sp>
        <p:nvSpPr>
          <p:cNvPr id="3" name="Content Placeholder 2"/>
          <p:cNvSpPr>
            <a:spLocks noGrp="1"/>
          </p:cNvSpPr>
          <p:nvPr>
            <p:ph idx="1"/>
          </p:nvPr>
        </p:nvSpPr>
        <p:spPr>
          <a:xfrm>
            <a:off x="251520" y="1600200"/>
            <a:ext cx="4824536" cy="5069160"/>
          </a:xfrm>
        </p:spPr>
        <p:txBody>
          <a:bodyPr>
            <a:normAutofit fontScale="92500" lnSpcReduction="20000"/>
          </a:bodyPr>
          <a:lstStyle/>
          <a:p>
            <a:r>
              <a:rPr lang="en-GB" dirty="0"/>
              <a:t>Sickle cell </a:t>
            </a:r>
            <a:r>
              <a:rPr lang="en-GB" dirty="0" smtClean="0"/>
              <a:t>disease is </a:t>
            </a:r>
            <a:r>
              <a:rPr lang="en-GB" dirty="0"/>
              <a:t>common among people from Africa, India, the Caribbean, the Middle East, and the Mediterranean. </a:t>
            </a:r>
            <a:endParaRPr lang="en-GB" dirty="0" smtClean="0"/>
          </a:p>
          <a:p>
            <a:r>
              <a:rPr lang="en-GB" dirty="0" smtClean="0"/>
              <a:t>The </a:t>
            </a:r>
            <a:r>
              <a:rPr lang="en-GB" dirty="0"/>
              <a:t>high prevalence of the defective gene in these regions may be due to the fact that carriers of a mutation in the beta-subunit of haemoglobin are </a:t>
            </a:r>
            <a:r>
              <a:rPr lang="en-GB" b="1" dirty="0"/>
              <a:t>more resistant to malaria</a:t>
            </a:r>
            <a:r>
              <a:rPr lang="en-GB" dirty="0"/>
              <a:t>.</a:t>
            </a:r>
            <a:endParaRPr lang="en-GB" dirty="0"/>
          </a:p>
        </p:txBody>
      </p:sp>
      <p:pic>
        <p:nvPicPr>
          <p:cNvPr id="7170" name="Picture 2" descr="http://www.mhhe.com/biosci/genbio/enger/student/olc/art_quizzes/genbiomedia/02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341760"/>
            <a:ext cx="3851920" cy="2888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91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b="1" u="sng" dirty="0" smtClean="0"/>
              <a:t>Chromosome Mutations</a:t>
            </a:r>
            <a:endParaRPr lang="en-GB" b="1" u="sng" dirty="0"/>
          </a:p>
        </p:txBody>
      </p:sp>
      <p:sp>
        <p:nvSpPr>
          <p:cNvPr id="3" name="Content Placeholder 2"/>
          <p:cNvSpPr>
            <a:spLocks noGrp="1"/>
          </p:cNvSpPr>
          <p:nvPr>
            <p:ph idx="1"/>
          </p:nvPr>
        </p:nvSpPr>
        <p:spPr>
          <a:xfrm>
            <a:off x="4572000" y="1268760"/>
            <a:ext cx="4114800" cy="5256584"/>
          </a:xfrm>
        </p:spPr>
        <p:txBody>
          <a:bodyPr>
            <a:normAutofit fontScale="92500" lnSpcReduction="20000"/>
          </a:bodyPr>
          <a:lstStyle/>
          <a:p>
            <a:pPr marL="0" lvl="0" indent="0">
              <a:buNone/>
            </a:pPr>
            <a:r>
              <a:rPr lang="en-GB" u="sng" dirty="0" smtClean="0"/>
              <a:t>1. Changes </a:t>
            </a:r>
            <a:r>
              <a:rPr lang="en-GB" u="sng" dirty="0"/>
              <a:t>in whole sets of chromosomes</a:t>
            </a:r>
            <a:endParaRPr lang="en-GB" dirty="0"/>
          </a:p>
          <a:p>
            <a:r>
              <a:rPr lang="en-GB" dirty="0"/>
              <a:t>Sometimes organisms occur that have additional whole sets of </a:t>
            </a:r>
            <a:r>
              <a:rPr lang="en-GB" dirty="0" smtClean="0"/>
              <a:t>chromosomes.</a:t>
            </a:r>
          </a:p>
          <a:p>
            <a:r>
              <a:rPr lang="en-GB" dirty="0" smtClean="0"/>
              <a:t>Instead </a:t>
            </a:r>
            <a:r>
              <a:rPr lang="en-GB" dirty="0"/>
              <a:t>of having a haploid set in the sex cells and a diploid set in the body cells, they have several complete sets. This is known as </a:t>
            </a:r>
            <a:r>
              <a:rPr lang="en-GB" b="1" dirty="0"/>
              <a:t>polyploidy</a:t>
            </a:r>
            <a:r>
              <a:rPr lang="en-GB" dirty="0"/>
              <a:t>. </a:t>
            </a:r>
            <a:endParaRPr lang="en-GB" dirty="0"/>
          </a:p>
        </p:txBody>
      </p:sp>
      <p:pic>
        <p:nvPicPr>
          <p:cNvPr id="8194" name="Picture 2" descr="http://upload.wikimedia.org/wikipedia/commons/thumb/a/aa/Haploid,_diploid_,triploid_and_tetraploid.svg/2000px-Haploid,_diploid_,triploid_and_tetraploid.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44824"/>
            <a:ext cx="3970766" cy="4477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56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GB" b="1" u="sng" dirty="0"/>
              <a:t>Chromosome Mutations</a:t>
            </a:r>
            <a:endParaRPr lang="en-GB" dirty="0"/>
          </a:p>
        </p:txBody>
      </p:sp>
      <p:sp>
        <p:nvSpPr>
          <p:cNvPr id="3" name="Content Placeholder 2"/>
          <p:cNvSpPr>
            <a:spLocks noGrp="1"/>
          </p:cNvSpPr>
          <p:nvPr>
            <p:ph idx="1"/>
          </p:nvPr>
        </p:nvSpPr>
        <p:spPr>
          <a:xfrm>
            <a:off x="457200" y="1268760"/>
            <a:ext cx="8229600" cy="5256584"/>
          </a:xfrm>
        </p:spPr>
        <p:txBody>
          <a:bodyPr>
            <a:normAutofit fontScale="92500" lnSpcReduction="20000"/>
          </a:bodyPr>
          <a:lstStyle/>
          <a:p>
            <a:r>
              <a:rPr lang="en-GB" dirty="0"/>
              <a:t>Polyploidy can arise in several different ways. If gametes are produced which are diploid and these self-fertilise, a tetraploid is produced. If the diploid gamete fuses with a normal haploid gamete, a triploid results. Polyploidy can also occur when whole sets of chromosomes double after fertilisation.</a:t>
            </a:r>
          </a:p>
          <a:p>
            <a:r>
              <a:rPr lang="en-GB" dirty="0"/>
              <a:t>Tetraploid organisms have two complete sets of homologous chromosomes and can therefore form </a:t>
            </a:r>
            <a:r>
              <a:rPr lang="en-GB" b="1" dirty="0"/>
              <a:t>homologous pairings</a:t>
            </a:r>
            <a:r>
              <a:rPr lang="en-GB" dirty="0"/>
              <a:t> during gamete production by meiosis. Triploids, however, cannot form homologous pairings and are usually </a:t>
            </a:r>
            <a:r>
              <a:rPr lang="en-GB" b="1" dirty="0"/>
              <a:t>sterile</a:t>
            </a:r>
            <a:r>
              <a:rPr lang="en-GB" dirty="0"/>
              <a:t>. They can only be propagated by asexual </a:t>
            </a:r>
            <a:r>
              <a:rPr lang="en-GB" dirty="0" smtClean="0"/>
              <a:t>means.</a:t>
            </a:r>
            <a:endParaRPr lang="en-GB" dirty="0"/>
          </a:p>
        </p:txBody>
      </p:sp>
    </p:spTree>
    <p:extLst>
      <p:ext uri="{BB962C8B-B14F-4D97-AF65-F5344CB8AC3E}">
        <p14:creationId xmlns:p14="http://schemas.microsoft.com/office/powerpoint/2010/main" val="216032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b="1" u="sng" dirty="0" smtClean="0"/>
              <a:t>Chromosome Mutations</a:t>
            </a:r>
            <a:endParaRPr lang="en-GB" b="1" u="sng" dirty="0"/>
          </a:p>
        </p:txBody>
      </p:sp>
      <p:sp>
        <p:nvSpPr>
          <p:cNvPr id="3" name="Content Placeholder 2"/>
          <p:cNvSpPr>
            <a:spLocks noGrp="1"/>
          </p:cNvSpPr>
          <p:nvPr>
            <p:ph idx="1"/>
          </p:nvPr>
        </p:nvSpPr>
        <p:spPr>
          <a:xfrm>
            <a:off x="251520" y="1052736"/>
            <a:ext cx="5194920" cy="5616624"/>
          </a:xfrm>
        </p:spPr>
        <p:txBody>
          <a:bodyPr>
            <a:normAutofit fontScale="85000" lnSpcReduction="10000"/>
          </a:bodyPr>
          <a:lstStyle/>
          <a:p>
            <a:pPr marL="0" lvl="0" indent="0">
              <a:buNone/>
            </a:pPr>
            <a:r>
              <a:rPr lang="en-GB" u="sng" dirty="0" smtClean="0"/>
              <a:t>2. Changes </a:t>
            </a:r>
            <a:r>
              <a:rPr lang="en-GB" u="sng" dirty="0"/>
              <a:t>in chromosome number</a:t>
            </a:r>
            <a:endParaRPr lang="en-GB" dirty="0"/>
          </a:p>
          <a:p>
            <a:r>
              <a:rPr lang="en-GB" dirty="0"/>
              <a:t>Sometimes it is an individual chromosome, rather than a whole set, which fails to separate during anaphase. </a:t>
            </a:r>
            <a:endParaRPr lang="en-GB" dirty="0" smtClean="0"/>
          </a:p>
          <a:p>
            <a:r>
              <a:rPr lang="en-GB" dirty="0" smtClean="0"/>
              <a:t>If</a:t>
            </a:r>
            <a:r>
              <a:rPr lang="en-GB" dirty="0"/>
              <a:t>, for example, in humans one of the 23 pairs of homologous chromosomes fails to segregate during meiosis, one of the gametes produced will contain 22 chromosomes and the other 24, rather than 23 each. </a:t>
            </a:r>
            <a:endParaRPr lang="en-GB" dirty="0" smtClean="0"/>
          </a:p>
          <a:p>
            <a:r>
              <a:rPr lang="en-GB" dirty="0" smtClean="0"/>
              <a:t>This </a:t>
            </a:r>
            <a:r>
              <a:rPr lang="en-GB" dirty="0"/>
              <a:t>is known as </a:t>
            </a:r>
            <a:r>
              <a:rPr lang="en-GB" b="1" dirty="0"/>
              <a:t>non-disjunction</a:t>
            </a:r>
            <a:r>
              <a:rPr lang="en-GB" dirty="0"/>
              <a:t> and is often lethal.</a:t>
            </a:r>
          </a:p>
          <a:p>
            <a:endParaRPr lang="en-GB" dirty="0"/>
          </a:p>
        </p:txBody>
      </p:sp>
      <p:pic>
        <p:nvPicPr>
          <p:cNvPr id="9218" name="Picture 2" descr="http://biolo1100.nicerweb.com/bio1151/Locked/media/ch15/15_13Nondisjunction_3-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628800"/>
            <a:ext cx="3305944"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90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b="1" u="sng" dirty="0" smtClean="0"/>
              <a:t>Down’s Syndrome</a:t>
            </a:r>
            <a:endParaRPr lang="en-GB" b="1" u="sng" dirty="0"/>
          </a:p>
        </p:txBody>
      </p:sp>
      <p:sp>
        <p:nvSpPr>
          <p:cNvPr id="3" name="Content Placeholder 2"/>
          <p:cNvSpPr>
            <a:spLocks noGrp="1"/>
          </p:cNvSpPr>
          <p:nvPr>
            <p:ph idx="1"/>
          </p:nvPr>
        </p:nvSpPr>
        <p:spPr>
          <a:xfrm>
            <a:off x="3851920" y="1196752"/>
            <a:ext cx="5112568" cy="5544616"/>
          </a:xfrm>
        </p:spPr>
        <p:txBody>
          <a:bodyPr>
            <a:normAutofit fontScale="77500" lnSpcReduction="20000"/>
          </a:bodyPr>
          <a:lstStyle/>
          <a:p>
            <a:r>
              <a:rPr lang="en-GB" dirty="0"/>
              <a:t>One frequent consequence of non-disjunction in humans is </a:t>
            </a:r>
            <a:r>
              <a:rPr lang="en-GB" b="1" dirty="0"/>
              <a:t>Down’s syndrome</a:t>
            </a:r>
            <a:r>
              <a:rPr lang="en-GB" dirty="0"/>
              <a:t> (mongolism), occurring in approximately 1 in 700 births. In this case, the </a:t>
            </a:r>
            <a:r>
              <a:rPr lang="en-GB" b="1" dirty="0"/>
              <a:t>21</a:t>
            </a:r>
            <a:r>
              <a:rPr lang="en-GB" b="1" baseline="30000" dirty="0"/>
              <a:t>st</a:t>
            </a:r>
            <a:r>
              <a:rPr lang="en-GB" b="1" dirty="0"/>
              <a:t> chromosome fails to segregate</a:t>
            </a:r>
            <a:r>
              <a:rPr lang="en-GB" dirty="0"/>
              <a:t> and the gamete produced contains </a:t>
            </a:r>
            <a:r>
              <a:rPr lang="en-GB" b="1" dirty="0"/>
              <a:t>24 chromosomes</a:t>
            </a:r>
            <a:r>
              <a:rPr lang="en-GB" dirty="0"/>
              <a:t>. </a:t>
            </a:r>
            <a:endParaRPr lang="en-GB" dirty="0" smtClean="0"/>
          </a:p>
          <a:p>
            <a:r>
              <a:rPr lang="en-GB" dirty="0" smtClean="0"/>
              <a:t>The </a:t>
            </a:r>
            <a:r>
              <a:rPr lang="en-GB" dirty="0"/>
              <a:t>fusion of this gamete with a normal one with 23 chromosomes results in the offspring having </a:t>
            </a:r>
            <a:r>
              <a:rPr lang="en-GB" b="1" dirty="0"/>
              <a:t>47 (2n+1) chromosomes</a:t>
            </a:r>
            <a:r>
              <a:rPr lang="en-GB" dirty="0"/>
              <a:t>. </a:t>
            </a:r>
            <a:endParaRPr lang="en-GB" dirty="0" smtClean="0"/>
          </a:p>
          <a:p>
            <a:r>
              <a:rPr lang="en-GB" dirty="0"/>
              <a:t>Non-disjunction does occur with other chromosomes but these normally result in the foetus aborting or the child dying soon after birth. </a:t>
            </a:r>
            <a:endParaRPr lang="en-GB" dirty="0"/>
          </a:p>
        </p:txBody>
      </p:sp>
      <p:pic>
        <p:nvPicPr>
          <p:cNvPr id="10242" name="Picture 2" descr="https://encrypted-tbn3.gstatic.com/images?q=tbn:ANd9GcSCCJCpLdL_stilNyh_sn0yPmCDuv3pNQ2dhDS7FCvpFa1sj2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883" y="2276872"/>
            <a:ext cx="3456384"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18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78098"/>
          </a:xfrm>
        </p:spPr>
        <p:txBody>
          <a:bodyPr>
            <a:normAutofit/>
          </a:bodyPr>
          <a:lstStyle/>
          <a:p>
            <a:r>
              <a:rPr lang="en-GB" sz="4000" b="1" u="sng" dirty="0" err="1"/>
              <a:t>Klinefelter’s</a:t>
            </a:r>
            <a:r>
              <a:rPr lang="en-GB" sz="4000" b="1" u="sng" dirty="0"/>
              <a:t> syndrome</a:t>
            </a:r>
            <a:endParaRPr lang="en-GB" sz="4000" u="sng" dirty="0"/>
          </a:p>
        </p:txBody>
      </p:sp>
      <p:sp>
        <p:nvSpPr>
          <p:cNvPr id="3" name="Content Placeholder 2"/>
          <p:cNvSpPr>
            <a:spLocks noGrp="1"/>
          </p:cNvSpPr>
          <p:nvPr>
            <p:ph idx="1"/>
          </p:nvPr>
        </p:nvSpPr>
        <p:spPr>
          <a:xfrm>
            <a:off x="251520" y="1052736"/>
            <a:ext cx="5040560" cy="5544616"/>
          </a:xfrm>
        </p:spPr>
        <p:txBody>
          <a:bodyPr>
            <a:noAutofit/>
          </a:bodyPr>
          <a:lstStyle/>
          <a:p>
            <a:r>
              <a:rPr lang="en-GB" sz="2500" dirty="0"/>
              <a:t>Non-disjunction of the sex chromosomes can also occur. One example is </a:t>
            </a:r>
            <a:r>
              <a:rPr lang="en-GB" sz="2500" b="1" dirty="0" err="1"/>
              <a:t>Klinefelter’s</a:t>
            </a:r>
            <a:r>
              <a:rPr lang="en-GB" sz="2500" b="1" dirty="0"/>
              <a:t> syndrome</a:t>
            </a:r>
            <a:r>
              <a:rPr lang="en-GB" sz="2500" dirty="0"/>
              <a:t>. </a:t>
            </a:r>
            <a:endParaRPr lang="en-GB" sz="2500" dirty="0" smtClean="0"/>
          </a:p>
          <a:p>
            <a:r>
              <a:rPr lang="en-GB" sz="2500" dirty="0" smtClean="0"/>
              <a:t>This </a:t>
            </a:r>
            <a:r>
              <a:rPr lang="en-GB" sz="2500" dirty="0"/>
              <a:t>may result in individuals who have the genetic constitution </a:t>
            </a:r>
            <a:r>
              <a:rPr lang="en-GB" sz="2500" b="1" dirty="0"/>
              <a:t>XXY, XXXY or </a:t>
            </a:r>
            <a:r>
              <a:rPr lang="en-GB" sz="2500" b="1" dirty="0" smtClean="0"/>
              <a:t>XXXXY</a:t>
            </a:r>
            <a:r>
              <a:rPr lang="en-GB" sz="2500" dirty="0" smtClean="0"/>
              <a:t>.</a:t>
            </a:r>
          </a:p>
          <a:p>
            <a:r>
              <a:rPr lang="en-GB" sz="2500" dirty="0" smtClean="0"/>
              <a:t>These </a:t>
            </a:r>
            <a:r>
              <a:rPr lang="en-GB" sz="2500" dirty="0"/>
              <a:t>individuals are </a:t>
            </a:r>
            <a:r>
              <a:rPr lang="en-GB" sz="2500" b="1" dirty="0"/>
              <a:t>phenotypically male</a:t>
            </a:r>
            <a:r>
              <a:rPr lang="en-GB" sz="2500" dirty="0"/>
              <a:t> but have small testes and no sperm in their ejaculate</a:t>
            </a:r>
            <a:r>
              <a:rPr lang="en-GB" sz="2500" dirty="0" smtClean="0"/>
              <a:t>.</a:t>
            </a:r>
          </a:p>
          <a:p>
            <a:r>
              <a:rPr lang="en-GB" sz="2500" dirty="0"/>
              <a:t>As individually are phenotypically male, this indicates that the </a:t>
            </a:r>
            <a:r>
              <a:rPr lang="en-GB" sz="2500" b="1" dirty="0"/>
              <a:t>presence of a Y chromosome is the cause of maleness</a:t>
            </a:r>
            <a:r>
              <a:rPr lang="en-GB" sz="2500" dirty="0"/>
              <a:t>.</a:t>
            </a:r>
            <a:endParaRPr lang="en-GB" sz="2500" dirty="0"/>
          </a:p>
        </p:txBody>
      </p:sp>
      <p:pic>
        <p:nvPicPr>
          <p:cNvPr id="11266" name="Picture 2" descr="http://www.nhs.uk/Conditions/klinefelters-syndrome/PublishingImages/klinefelter-syndrome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522156"/>
            <a:ext cx="3816424"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72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b="1" u="sng" dirty="0" smtClean="0"/>
              <a:t>Mutations</a:t>
            </a:r>
            <a:endParaRPr lang="en-GB" b="1" u="sng" dirty="0"/>
          </a:p>
        </p:txBody>
      </p:sp>
      <p:sp>
        <p:nvSpPr>
          <p:cNvPr id="3" name="Content Placeholder 2"/>
          <p:cNvSpPr>
            <a:spLocks noGrp="1"/>
          </p:cNvSpPr>
          <p:nvPr>
            <p:ph idx="1"/>
          </p:nvPr>
        </p:nvSpPr>
        <p:spPr>
          <a:xfrm>
            <a:off x="457200" y="1268760"/>
            <a:ext cx="4618856" cy="5400600"/>
          </a:xfrm>
        </p:spPr>
        <p:txBody>
          <a:bodyPr>
            <a:normAutofit fontScale="92500" lnSpcReduction="20000"/>
          </a:bodyPr>
          <a:lstStyle/>
          <a:p>
            <a:r>
              <a:rPr lang="en-GB" dirty="0"/>
              <a:t>Any unpredictable change in the structure or amount of DNA of an organism is called a </a:t>
            </a:r>
            <a:r>
              <a:rPr lang="en-GB" b="1" dirty="0"/>
              <a:t>mutation</a:t>
            </a:r>
            <a:r>
              <a:rPr lang="en-GB" dirty="0"/>
              <a:t>. </a:t>
            </a:r>
            <a:endParaRPr lang="en-GB" dirty="0" smtClean="0"/>
          </a:p>
          <a:p>
            <a:r>
              <a:rPr lang="en-GB" dirty="0" smtClean="0"/>
              <a:t>Most </a:t>
            </a:r>
            <a:r>
              <a:rPr lang="en-GB" dirty="0"/>
              <a:t>mutations occur in </a:t>
            </a:r>
            <a:r>
              <a:rPr lang="en-GB" b="1" dirty="0"/>
              <a:t>somatic (body) cells</a:t>
            </a:r>
            <a:r>
              <a:rPr lang="en-GB" dirty="0"/>
              <a:t> and are not passed from one generation to the next. </a:t>
            </a:r>
            <a:endParaRPr lang="en-GB" dirty="0" smtClean="0"/>
          </a:p>
          <a:p>
            <a:r>
              <a:rPr lang="en-GB" dirty="0" smtClean="0"/>
              <a:t>Only </a:t>
            </a:r>
            <a:r>
              <a:rPr lang="en-GB" dirty="0"/>
              <a:t>those mutations which occur in the formation of </a:t>
            </a:r>
            <a:r>
              <a:rPr lang="en-GB" b="1" dirty="0"/>
              <a:t>gametes</a:t>
            </a:r>
            <a:r>
              <a:rPr lang="en-GB" dirty="0"/>
              <a:t> can be inherited. </a:t>
            </a:r>
          </a:p>
        </p:txBody>
      </p:sp>
      <p:pic>
        <p:nvPicPr>
          <p:cNvPr id="2050" name="Picture 2" descr="http://rosalind.info/media/problems/hamm/point_mutation.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1844824"/>
            <a:ext cx="3165597" cy="3965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78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78098"/>
          </a:xfrm>
        </p:spPr>
        <p:txBody>
          <a:bodyPr/>
          <a:lstStyle/>
          <a:p>
            <a:r>
              <a:rPr lang="en-GB" b="1" u="sng" dirty="0" smtClean="0"/>
              <a:t>Turner’s Syndrome</a:t>
            </a:r>
            <a:endParaRPr lang="en-GB" b="1" u="sng" dirty="0"/>
          </a:p>
        </p:txBody>
      </p:sp>
      <p:sp>
        <p:nvSpPr>
          <p:cNvPr id="3" name="Content Placeholder 2"/>
          <p:cNvSpPr>
            <a:spLocks noGrp="1"/>
          </p:cNvSpPr>
          <p:nvPr>
            <p:ph idx="1"/>
          </p:nvPr>
        </p:nvSpPr>
        <p:spPr>
          <a:xfrm>
            <a:off x="4283968" y="1124744"/>
            <a:ext cx="4546848" cy="5472608"/>
          </a:xfrm>
        </p:spPr>
        <p:txBody>
          <a:bodyPr>
            <a:normAutofit fontScale="85000" lnSpcReduction="20000"/>
          </a:bodyPr>
          <a:lstStyle/>
          <a:p>
            <a:r>
              <a:rPr lang="en-GB" dirty="0"/>
              <a:t>A second abnormality of the sex chromosomes occurs in individuals with </a:t>
            </a:r>
            <a:r>
              <a:rPr lang="en-GB" b="1" dirty="0"/>
              <a:t>Turner’s syndrome</a:t>
            </a:r>
            <a:r>
              <a:rPr lang="en-GB" dirty="0"/>
              <a:t> who have one missing X chromosome. Their genetic constitution is therefore </a:t>
            </a:r>
            <a:r>
              <a:rPr lang="en-GB" b="1" dirty="0"/>
              <a:t>XO</a:t>
            </a:r>
            <a:r>
              <a:rPr lang="en-GB" dirty="0"/>
              <a:t> and they only have </a:t>
            </a:r>
            <a:r>
              <a:rPr lang="en-GB" b="1" dirty="0"/>
              <a:t>45 (2n-1) chromosomes</a:t>
            </a:r>
            <a:r>
              <a:rPr lang="en-GB" dirty="0"/>
              <a:t>. </a:t>
            </a:r>
            <a:endParaRPr lang="en-GB" dirty="0" smtClean="0"/>
          </a:p>
          <a:p>
            <a:r>
              <a:rPr lang="en-GB" dirty="0" smtClean="0"/>
              <a:t>Individuals </a:t>
            </a:r>
            <a:r>
              <a:rPr lang="en-GB" dirty="0"/>
              <a:t>with this condition often do not survive pregnancy and are aborted. </a:t>
            </a:r>
            <a:r>
              <a:rPr lang="en-GB" dirty="0" smtClean="0"/>
              <a:t>Those </a:t>
            </a:r>
            <a:r>
              <a:rPr lang="en-GB" dirty="0"/>
              <a:t>that do are </a:t>
            </a:r>
            <a:r>
              <a:rPr lang="en-GB" b="1" dirty="0"/>
              <a:t>phenotypically female</a:t>
            </a:r>
            <a:r>
              <a:rPr lang="en-GB" dirty="0"/>
              <a:t>, but small in stature and sexually immature. </a:t>
            </a:r>
            <a:endParaRPr lang="en-GB" dirty="0"/>
          </a:p>
        </p:txBody>
      </p:sp>
      <p:pic>
        <p:nvPicPr>
          <p:cNvPr id="12290" name="Picture 2" descr="http://trialx.com/curetalk/wp-content/blogs.dir/7/files/2011/05/diseases/Turner_Syndrom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28800"/>
            <a:ext cx="4000500"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56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80" y="188640"/>
            <a:ext cx="8229600" cy="634082"/>
          </a:xfrm>
        </p:spPr>
        <p:txBody>
          <a:bodyPr>
            <a:normAutofit fontScale="90000"/>
          </a:bodyPr>
          <a:lstStyle/>
          <a:p>
            <a:r>
              <a:rPr lang="en-GB" b="1" u="sng" dirty="0" smtClean="0"/>
              <a:t>Chromosome Mutations</a:t>
            </a:r>
            <a:endParaRPr lang="en-GB" b="1" u="sng" dirty="0"/>
          </a:p>
        </p:txBody>
      </p:sp>
      <p:sp>
        <p:nvSpPr>
          <p:cNvPr id="3" name="Content Placeholder 2"/>
          <p:cNvSpPr>
            <a:spLocks noGrp="1"/>
          </p:cNvSpPr>
          <p:nvPr>
            <p:ph idx="1"/>
          </p:nvPr>
        </p:nvSpPr>
        <p:spPr>
          <a:xfrm>
            <a:off x="300708" y="980728"/>
            <a:ext cx="8496944" cy="2880320"/>
          </a:xfrm>
        </p:spPr>
        <p:txBody>
          <a:bodyPr>
            <a:normAutofit fontScale="85000" lnSpcReduction="10000"/>
          </a:bodyPr>
          <a:lstStyle/>
          <a:p>
            <a:pPr marL="0" lvl="0" indent="0">
              <a:buNone/>
            </a:pPr>
            <a:r>
              <a:rPr lang="en-GB" u="sng" dirty="0" smtClean="0"/>
              <a:t>3. Changes </a:t>
            </a:r>
            <a:r>
              <a:rPr lang="en-GB" u="sng" dirty="0"/>
              <a:t>in chromosome structure</a:t>
            </a:r>
            <a:endParaRPr lang="en-GB" dirty="0"/>
          </a:p>
          <a:p>
            <a:r>
              <a:rPr lang="en-GB" dirty="0"/>
              <a:t>During meiosis it is normal for homologous pairs of chromosomes to form chiasmata. The chromatids break at these points and </a:t>
            </a:r>
            <a:r>
              <a:rPr lang="en-GB" dirty="0" err="1"/>
              <a:t>rejoin</a:t>
            </a:r>
            <a:r>
              <a:rPr lang="en-GB" dirty="0"/>
              <a:t> with the corresponding portion of chromatid on its homologous partner. </a:t>
            </a:r>
            <a:endParaRPr lang="en-GB" dirty="0" smtClean="0"/>
          </a:p>
          <a:p>
            <a:r>
              <a:rPr lang="en-GB" dirty="0" smtClean="0"/>
              <a:t>It </a:t>
            </a:r>
            <a:r>
              <a:rPr lang="en-GB" dirty="0"/>
              <a:t>is not surprising that from time to time mistakes arise during this process</a:t>
            </a:r>
            <a:r>
              <a:rPr lang="en-GB" dirty="0" smtClean="0"/>
              <a:t>.</a:t>
            </a:r>
            <a:endParaRPr lang="en-GB" dirty="0"/>
          </a:p>
        </p:txBody>
      </p:sp>
      <p:pic>
        <p:nvPicPr>
          <p:cNvPr id="14338" name="Picture 2" descr="http://cyberbridge.mcb.harvard.edu/images/mitosis6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110461"/>
            <a:ext cx="5715000" cy="258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62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b="1" u="sng" dirty="0" smtClean="0"/>
              <a:t>Chromosome Mutations</a:t>
            </a:r>
            <a:endParaRPr lang="en-GB" b="1" u="sng" dirty="0"/>
          </a:p>
        </p:txBody>
      </p:sp>
      <p:sp>
        <p:nvSpPr>
          <p:cNvPr id="3" name="Content Placeholder 2"/>
          <p:cNvSpPr>
            <a:spLocks noGrp="1"/>
          </p:cNvSpPr>
          <p:nvPr>
            <p:ph idx="1"/>
          </p:nvPr>
        </p:nvSpPr>
        <p:spPr>
          <a:xfrm>
            <a:off x="457200" y="1124744"/>
            <a:ext cx="8229600" cy="5400600"/>
          </a:xfrm>
        </p:spPr>
        <p:txBody>
          <a:bodyPr>
            <a:normAutofit fontScale="85000" lnSpcReduction="20000"/>
          </a:bodyPr>
          <a:lstStyle/>
          <a:p>
            <a:pPr marL="0" indent="0">
              <a:buNone/>
            </a:pPr>
            <a:r>
              <a:rPr lang="en-GB" dirty="0"/>
              <a:t>There are four types of chromosome mutation:</a:t>
            </a:r>
          </a:p>
          <a:p>
            <a:pPr lvl="0"/>
            <a:r>
              <a:rPr lang="en-GB" b="1" dirty="0"/>
              <a:t>Deletion</a:t>
            </a:r>
            <a:r>
              <a:rPr lang="en-GB" dirty="0"/>
              <a:t> – a portion of chromosome is lost. As this involves the loss of genes, it can have a significant effect on an organism’s development, often proving lethal.</a:t>
            </a:r>
          </a:p>
          <a:p>
            <a:pPr lvl="0"/>
            <a:r>
              <a:rPr lang="en-GB" b="1" dirty="0"/>
              <a:t>Duplication</a:t>
            </a:r>
            <a:r>
              <a:rPr lang="en-GB" dirty="0"/>
              <a:t> – a portion of chromosome is doubled, resulting in a repetition of a gene sequence.</a:t>
            </a:r>
          </a:p>
          <a:p>
            <a:pPr lvl="0"/>
            <a:r>
              <a:rPr lang="en-GB" b="1" dirty="0"/>
              <a:t>Inversion</a:t>
            </a:r>
            <a:r>
              <a:rPr lang="en-GB" dirty="0"/>
              <a:t> – a portion of chromosome becomes deleted, but becomes reattached in an inverted position. The sequence of genes on this portion is therefore reversed. </a:t>
            </a:r>
            <a:endParaRPr lang="en-GB" dirty="0" smtClean="0"/>
          </a:p>
          <a:p>
            <a:pPr lvl="0"/>
            <a:r>
              <a:rPr lang="en-GB" b="1" dirty="0" smtClean="0"/>
              <a:t>Translocation</a:t>
            </a:r>
            <a:r>
              <a:rPr lang="en-GB" dirty="0" smtClean="0"/>
              <a:t> </a:t>
            </a:r>
            <a:r>
              <a:rPr lang="en-GB" dirty="0"/>
              <a:t>– a portion of chromosome becomes deleted and </a:t>
            </a:r>
            <a:r>
              <a:rPr lang="en-GB" dirty="0" err="1"/>
              <a:t>rejoins</a:t>
            </a:r>
            <a:r>
              <a:rPr lang="en-GB" dirty="0"/>
              <a:t> at a different point on the same chromosome or with a different chromosome. </a:t>
            </a:r>
            <a:endParaRPr lang="en-GB" dirty="0"/>
          </a:p>
        </p:txBody>
      </p:sp>
    </p:spTree>
    <p:extLst>
      <p:ext uri="{BB962C8B-B14F-4D97-AF65-F5344CB8AC3E}">
        <p14:creationId xmlns:p14="http://schemas.microsoft.com/office/powerpoint/2010/main" val="288939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05%20Chromosome%20Mut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027" y="908720"/>
            <a:ext cx="7785265"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8594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b="1" u="sng" dirty="0" smtClean="0"/>
              <a:t>Carcinogens</a:t>
            </a:r>
            <a:endParaRPr lang="en-GB" b="1" u="sng" dirty="0"/>
          </a:p>
        </p:txBody>
      </p:sp>
      <p:sp>
        <p:nvSpPr>
          <p:cNvPr id="3" name="Content Placeholder 2"/>
          <p:cNvSpPr>
            <a:spLocks noGrp="1"/>
          </p:cNvSpPr>
          <p:nvPr>
            <p:ph idx="1"/>
          </p:nvPr>
        </p:nvSpPr>
        <p:spPr>
          <a:xfrm>
            <a:off x="179512" y="980728"/>
            <a:ext cx="5338936" cy="5688632"/>
          </a:xfrm>
        </p:spPr>
        <p:txBody>
          <a:bodyPr>
            <a:normAutofit fontScale="85000" lnSpcReduction="20000"/>
          </a:bodyPr>
          <a:lstStyle/>
          <a:p>
            <a:r>
              <a:rPr lang="en-GB" dirty="0"/>
              <a:t>Mutagens which cause cancer are called </a:t>
            </a:r>
            <a:r>
              <a:rPr lang="en-GB" b="1" dirty="0"/>
              <a:t>carcinogens</a:t>
            </a:r>
            <a:r>
              <a:rPr lang="en-GB" dirty="0"/>
              <a:t>. These affect the DNA in cells, resulting in mutations</a:t>
            </a:r>
            <a:r>
              <a:rPr lang="en-GB" dirty="0" smtClean="0"/>
              <a:t>.</a:t>
            </a:r>
          </a:p>
          <a:p>
            <a:r>
              <a:rPr lang="en-GB" dirty="0"/>
              <a:t>Carcinogens include </a:t>
            </a:r>
            <a:r>
              <a:rPr lang="en-GB" b="1" dirty="0"/>
              <a:t>radiation</a:t>
            </a:r>
            <a:r>
              <a:rPr lang="en-GB" dirty="0"/>
              <a:t>, </a:t>
            </a:r>
            <a:r>
              <a:rPr lang="en-GB" b="1" dirty="0"/>
              <a:t>UV light from the Sun</a:t>
            </a:r>
            <a:r>
              <a:rPr lang="en-GB" dirty="0"/>
              <a:t>, and </a:t>
            </a:r>
            <a:r>
              <a:rPr lang="en-GB" b="1" dirty="0"/>
              <a:t>X-rays</a:t>
            </a:r>
            <a:r>
              <a:rPr lang="en-GB" dirty="0"/>
              <a:t>, all of which can damage DNA and cause mutations which may lead to cancers. UV light from the Sun is the most common form of carcinogenic radiation. </a:t>
            </a:r>
            <a:endParaRPr lang="en-GB" dirty="0" smtClean="0"/>
          </a:p>
          <a:p>
            <a:r>
              <a:rPr lang="en-GB" dirty="0" smtClean="0"/>
              <a:t>Exposure </a:t>
            </a:r>
            <a:r>
              <a:rPr lang="en-GB" dirty="0"/>
              <a:t>to certain wavelengths of UV light is linked to the development of skin cancers, including a highly malignant form called a </a:t>
            </a:r>
            <a:r>
              <a:rPr lang="en-GB" b="1" dirty="0"/>
              <a:t>melanoma</a:t>
            </a:r>
            <a:r>
              <a:rPr lang="en-GB" dirty="0" smtClean="0"/>
              <a:t>.</a:t>
            </a:r>
            <a:endParaRPr lang="en-GB" dirty="0"/>
          </a:p>
        </p:txBody>
      </p:sp>
      <p:pic>
        <p:nvPicPr>
          <p:cNvPr id="15362" name="Picture 2" descr="http://upload.wikimedia.org/wikipedia/commons/c/ca/Melanoma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2132856"/>
            <a:ext cx="2880320"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01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b="1" u="sng" dirty="0" smtClean="0"/>
              <a:t>Cancer</a:t>
            </a:r>
            <a:endParaRPr lang="en-GB" b="1" u="sng" dirty="0"/>
          </a:p>
        </p:txBody>
      </p:sp>
      <p:sp>
        <p:nvSpPr>
          <p:cNvPr id="3" name="Content Placeholder 2"/>
          <p:cNvSpPr>
            <a:spLocks noGrp="1"/>
          </p:cNvSpPr>
          <p:nvPr>
            <p:ph idx="1"/>
          </p:nvPr>
        </p:nvSpPr>
        <p:spPr>
          <a:xfrm>
            <a:off x="251520" y="980728"/>
            <a:ext cx="8568952" cy="3672408"/>
          </a:xfrm>
        </p:spPr>
        <p:txBody>
          <a:bodyPr>
            <a:normAutofit fontScale="85000" lnSpcReduction="10000"/>
          </a:bodyPr>
          <a:lstStyle/>
          <a:p>
            <a:r>
              <a:rPr lang="en-GB" dirty="0"/>
              <a:t>The process of cell division is carefully controlled by specific genes and other mechanisms. For example, </a:t>
            </a:r>
            <a:r>
              <a:rPr lang="en-GB" b="1" dirty="0"/>
              <a:t>proto-oncogenes</a:t>
            </a:r>
            <a:r>
              <a:rPr lang="en-GB" dirty="0"/>
              <a:t> are thought to </a:t>
            </a:r>
            <a:r>
              <a:rPr lang="en-GB" b="1" dirty="0"/>
              <a:t>stimulate cell division</a:t>
            </a:r>
            <a:r>
              <a:rPr lang="en-GB" dirty="0"/>
              <a:t>, whereas </a:t>
            </a:r>
            <a:r>
              <a:rPr lang="en-GB" b="1" dirty="0"/>
              <a:t>tumour suppressor genes inhibit cell division</a:t>
            </a:r>
            <a:r>
              <a:rPr lang="en-GB" dirty="0"/>
              <a:t>. </a:t>
            </a:r>
            <a:endParaRPr lang="en-GB" dirty="0" smtClean="0"/>
          </a:p>
          <a:p>
            <a:r>
              <a:rPr lang="en-GB" dirty="0" smtClean="0"/>
              <a:t>In </a:t>
            </a:r>
            <a:r>
              <a:rPr lang="en-GB" dirty="0"/>
              <a:t>a healthy cell the activities of these two types of gene are in balance. </a:t>
            </a:r>
            <a:endParaRPr lang="en-GB" dirty="0" smtClean="0"/>
          </a:p>
          <a:p>
            <a:r>
              <a:rPr lang="en-GB" dirty="0" smtClean="0"/>
              <a:t>Problems </a:t>
            </a:r>
            <a:r>
              <a:rPr lang="en-GB" dirty="0"/>
              <a:t>arise when the genes mutate or other control mechanisms break down so that cells can divide uncontrollably. </a:t>
            </a:r>
            <a:endParaRPr lang="en-GB" dirty="0"/>
          </a:p>
        </p:txBody>
      </p:sp>
      <p:pic>
        <p:nvPicPr>
          <p:cNvPr id="16386" name="Picture 2" descr="http://www.broadinstitute.org/files/news/stories/full/Oncogene_ful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581128"/>
            <a:ext cx="6457814" cy="2132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11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b="1" u="sng" dirty="0" smtClean="0"/>
              <a:t>Tumours</a:t>
            </a:r>
            <a:endParaRPr lang="en-GB" b="1" u="sng" dirty="0"/>
          </a:p>
        </p:txBody>
      </p:sp>
      <p:sp>
        <p:nvSpPr>
          <p:cNvPr id="3" name="Content Placeholder 2"/>
          <p:cNvSpPr>
            <a:spLocks noGrp="1"/>
          </p:cNvSpPr>
          <p:nvPr>
            <p:ph idx="1"/>
          </p:nvPr>
        </p:nvSpPr>
        <p:spPr>
          <a:xfrm>
            <a:off x="3995936" y="1196752"/>
            <a:ext cx="4906888" cy="5400600"/>
          </a:xfrm>
        </p:spPr>
        <p:txBody>
          <a:bodyPr>
            <a:normAutofit fontScale="85000" lnSpcReduction="20000"/>
          </a:bodyPr>
          <a:lstStyle/>
          <a:p>
            <a:r>
              <a:rPr lang="en-GB" dirty="0"/>
              <a:t>Carcinogens probably trigger cancers by causing the proto-oncogenes that stimulate cell division to mutate into </a:t>
            </a:r>
            <a:r>
              <a:rPr lang="en-GB" b="1" dirty="0"/>
              <a:t>oncogenes</a:t>
            </a:r>
            <a:r>
              <a:rPr lang="en-GB" dirty="0"/>
              <a:t> (</a:t>
            </a:r>
            <a:r>
              <a:rPr lang="en-GB" i="1" dirty="0" err="1"/>
              <a:t>onkos</a:t>
            </a:r>
            <a:r>
              <a:rPr lang="en-GB" dirty="0"/>
              <a:t> means tumour). </a:t>
            </a:r>
            <a:endParaRPr lang="en-GB" dirty="0" smtClean="0"/>
          </a:p>
          <a:p>
            <a:r>
              <a:rPr lang="en-GB" dirty="0" smtClean="0"/>
              <a:t>Most </a:t>
            </a:r>
            <a:r>
              <a:rPr lang="en-GB" dirty="0"/>
              <a:t>mutated cells are either destroyed by the body’s immune system or die, causing no harm to the body. However, a single mutated cell may divide to form a clone of identical </a:t>
            </a:r>
            <a:r>
              <a:rPr lang="en-GB" dirty="0" smtClean="0"/>
              <a:t>cells.</a:t>
            </a:r>
          </a:p>
          <a:p>
            <a:r>
              <a:rPr lang="en-GB" dirty="0" smtClean="0"/>
              <a:t>Eventually </a:t>
            </a:r>
            <a:r>
              <a:rPr lang="en-GB" dirty="0"/>
              <a:t>a mass of abnormal cells called a </a:t>
            </a:r>
            <a:r>
              <a:rPr lang="en-GB" b="1" dirty="0"/>
              <a:t>tumour</a:t>
            </a:r>
            <a:r>
              <a:rPr lang="en-GB" dirty="0"/>
              <a:t> is formed. </a:t>
            </a:r>
            <a:endParaRPr lang="en-GB" dirty="0"/>
          </a:p>
        </p:txBody>
      </p:sp>
      <p:pic>
        <p:nvPicPr>
          <p:cNvPr id="17410" name="Picture 2" descr="http://news.bbcimg.co.uk/media/images/55263000/jpg/_55263640_c0103105-brain_tumour,_s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88840"/>
            <a:ext cx="3456383"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6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b="1" u="sng" dirty="0" smtClean="0"/>
              <a:t>Types of tumour</a:t>
            </a:r>
            <a:endParaRPr lang="en-GB" b="1" u="sng" dirty="0"/>
          </a:p>
        </p:txBody>
      </p:sp>
      <p:sp>
        <p:nvSpPr>
          <p:cNvPr id="3" name="Content Placeholder 2"/>
          <p:cNvSpPr>
            <a:spLocks noGrp="1"/>
          </p:cNvSpPr>
          <p:nvPr>
            <p:ph idx="1"/>
          </p:nvPr>
        </p:nvSpPr>
        <p:spPr>
          <a:xfrm>
            <a:off x="179512" y="1196752"/>
            <a:ext cx="4968552" cy="5328592"/>
          </a:xfrm>
        </p:spPr>
        <p:txBody>
          <a:bodyPr>
            <a:normAutofit fontScale="85000" lnSpcReduction="10000"/>
          </a:bodyPr>
          <a:lstStyle/>
          <a:p>
            <a:r>
              <a:rPr lang="en-GB" dirty="0"/>
              <a:t>Most tumours, such as common warts, are benign. </a:t>
            </a:r>
            <a:r>
              <a:rPr lang="en-GB" b="1" dirty="0"/>
              <a:t>Benign tumours</a:t>
            </a:r>
            <a:r>
              <a:rPr lang="en-GB" dirty="0"/>
              <a:t> do not spread from their point of origin. </a:t>
            </a:r>
            <a:endParaRPr lang="en-GB" dirty="0" smtClean="0"/>
          </a:p>
          <a:p>
            <a:r>
              <a:rPr lang="en-GB" dirty="0" smtClean="0"/>
              <a:t>Tumours </a:t>
            </a:r>
            <a:r>
              <a:rPr lang="en-GB" dirty="0"/>
              <a:t>which can spread through the body are called </a:t>
            </a:r>
            <a:r>
              <a:rPr lang="en-GB" b="1" dirty="0"/>
              <a:t>malignant tumours</a:t>
            </a:r>
            <a:r>
              <a:rPr lang="en-GB" dirty="0"/>
              <a:t>. </a:t>
            </a:r>
            <a:endParaRPr lang="en-GB" dirty="0" smtClean="0"/>
          </a:p>
          <a:p>
            <a:r>
              <a:rPr lang="en-GB" dirty="0" smtClean="0"/>
              <a:t>Malignant </a:t>
            </a:r>
            <a:r>
              <a:rPr lang="en-GB" dirty="0"/>
              <a:t>tumour cells can be carried by the bloodstream or lymphatic system to invade other tissues, causing </a:t>
            </a:r>
            <a:r>
              <a:rPr lang="en-GB" b="1" dirty="0"/>
              <a:t>secondary cancers</a:t>
            </a:r>
            <a:r>
              <a:rPr lang="en-GB" dirty="0"/>
              <a:t>. This process is called </a:t>
            </a:r>
            <a:r>
              <a:rPr lang="en-GB" b="1" dirty="0"/>
              <a:t>metastasis</a:t>
            </a:r>
            <a:r>
              <a:rPr lang="en-GB" dirty="0"/>
              <a:t>.</a:t>
            </a:r>
            <a:endParaRPr lang="en-GB" dirty="0"/>
          </a:p>
        </p:txBody>
      </p:sp>
      <p:pic>
        <p:nvPicPr>
          <p:cNvPr id="18434" name="Picture 2" descr="http://www.wartremovaltips.com/wp-content/uploads/2012/12/bad-hand-war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340768"/>
            <a:ext cx="3093532" cy="2057199"/>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www.phoenix5.org/Basics/metsangio0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731452"/>
            <a:ext cx="3093532" cy="2819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34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b="1" u="sng" dirty="0" smtClean="0"/>
              <a:t>Mutation rate</a:t>
            </a:r>
            <a:endParaRPr lang="en-GB" b="1" u="sng" dirty="0"/>
          </a:p>
        </p:txBody>
      </p:sp>
      <p:sp>
        <p:nvSpPr>
          <p:cNvPr id="3" name="Content Placeholder 2"/>
          <p:cNvSpPr>
            <a:spLocks noGrp="1"/>
          </p:cNvSpPr>
          <p:nvPr>
            <p:ph idx="1"/>
          </p:nvPr>
        </p:nvSpPr>
        <p:spPr>
          <a:xfrm>
            <a:off x="3491880" y="1124744"/>
            <a:ext cx="5400600" cy="5472608"/>
          </a:xfrm>
        </p:spPr>
        <p:txBody>
          <a:bodyPr>
            <a:normAutofit fontScale="77500" lnSpcReduction="20000"/>
          </a:bodyPr>
          <a:lstStyle/>
          <a:p>
            <a:r>
              <a:rPr lang="en-GB" dirty="0"/>
              <a:t>Mutations occur continually. A typical rate of mutation is </a:t>
            </a:r>
            <a:r>
              <a:rPr lang="en-GB" b="1" dirty="0"/>
              <a:t>1 or 2 new mutations per 100,000 genes per generation</a:t>
            </a:r>
            <a:r>
              <a:rPr lang="en-GB" dirty="0"/>
              <a:t>. </a:t>
            </a:r>
            <a:endParaRPr lang="en-GB" dirty="0" smtClean="0"/>
          </a:p>
          <a:p>
            <a:r>
              <a:rPr lang="en-GB" dirty="0" smtClean="0"/>
              <a:t>This </a:t>
            </a:r>
            <a:r>
              <a:rPr lang="en-GB" dirty="0"/>
              <a:t>natural mutation rate can be increased artificially by certain chemicals or energy sources. Any agent which induces a mutation is called a </a:t>
            </a:r>
            <a:r>
              <a:rPr lang="en-GB" b="1" dirty="0"/>
              <a:t>mutagen</a:t>
            </a:r>
            <a:r>
              <a:rPr lang="en-GB" dirty="0"/>
              <a:t>. Most forms of high energy ionising radiation are capable of altering the structure of DNA and thereby causing mutations. These include:</a:t>
            </a:r>
          </a:p>
          <a:p>
            <a:pPr marL="514350" lvl="0" indent="-514350">
              <a:buAutoNum type="arabicPeriod"/>
            </a:pPr>
            <a:r>
              <a:rPr lang="en-GB" dirty="0" smtClean="0"/>
              <a:t>UV light</a:t>
            </a:r>
          </a:p>
          <a:p>
            <a:pPr marL="514350" lvl="0" indent="-514350">
              <a:buAutoNum type="arabicPeriod"/>
            </a:pPr>
            <a:r>
              <a:rPr lang="en-GB" dirty="0" smtClean="0"/>
              <a:t>X-rays</a:t>
            </a:r>
          </a:p>
          <a:p>
            <a:pPr marL="514350" lvl="0" indent="-514350">
              <a:buAutoNum type="arabicPeriod"/>
            </a:pPr>
            <a:r>
              <a:rPr lang="en-GB" dirty="0" smtClean="0"/>
              <a:t>Gamma </a:t>
            </a:r>
            <a:r>
              <a:rPr lang="en-GB" dirty="0"/>
              <a:t>rays</a:t>
            </a:r>
          </a:p>
        </p:txBody>
      </p:sp>
      <p:pic>
        <p:nvPicPr>
          <p:cNvPr id="3074" name="Picture 2" descr="http://www.epa.gov/radiation/images/spectrum_righ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1916832"/>
            <a:ext cx="2954187"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67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 y="188640"/>
            <a:ext cx="8229600" cy="634082"/>
          </a:xfrm>
        </p:spPr>
        <p:txBody>
          <a:bodyPr>
            <a:normAutofit fontScale="90000"/>
          </a:bodyPr>
          <a:lstStyle/>
          <a:p>
            <a:r>
              <a:rPr lang="en-GB" b="1" u="sng" dirty="0" smtClean="0"/>
              <a:t>Methods of mutation</a:t>
            </a:r>
            <a:endParaRPr lang="en-GB" b="1" u="sng" dirty="0"/>
          </a:p>
        </p:txBody>
      </p:sp>
      <p:sp>
        <p:nvSpPr>
          <p:cNvPr id="3" name="Content Placeholder 2"/>
          <p:cNvSpPr>
            <a:spLocks noGrp="1"/>
          </p:cNvSpPr>
          <p:nvPr>
            <p:ph idx="1"/>
          </p:nvPr>
        </p:nvSpPr>
        <p:spPr>
          <a:xfrm>
            <a:off x="179512" y="908720"/>
            <a:ext cx="8712968" cy="3672408"/>
          </a:xfrm>
        </p:spPr>
        <p:txBody>
          <a:bodyPr>
            <a:normAutofit fontScale="77500" lnSpcReduction="20000"/>
          </a:bodyPr>
          <a:lstStyle/>
          <a:p>
            <a:r>
              <a:rPr lang="en-GB" dirty="0"/>
              <a:t>Mutations can happen in two ways:</a:t>
            </a:r>
          </a:p>
          <a:p>
            <a:pPr marL="514350" lvl="0" indent="-514350">
              <a:buAutoNum type="arabicPeriod"/>
            </a:pPr>
            <a:r>
              <a:rPr lang="en-GB" dirty="0" smtClean="0"/>
              <a:t>DNA </a:t>
            </a:r>
            <a:r>
              <a:rPr lang="en-GB" dirty="0"/>
              <a:t>is not copied properly before cell division. Sometimes mistakes are made in the copying process so that new chromosomes are faulty. Usually they are small errors, involving only one gene, so they are called </a:t>
            </a:r>
            <a:r>
              <a:rPr lang="en-GB" b="1" dirty="0"/>
              <a:t>gene mutations</a:t>
            </a:r>
            <a:r>
              <a:rPr lang="en-GB" dirty="0"/>
              <a:t> or </a:t>
            </a:r>
            <a:r>
              <a:rPr lang="en-GB" b="1" dirty="0"/>
              <a:t>point </a:t>
            </a:r>
            <a:r>
              <a:rPr lang="en-GB" b="1" dirty="0" smtClean="0"/>
              <a:t>mutations</a:t>
            </a:r>
            <a:r>
              <a:rPr lang="en-GB" dirty="0" smtClean="0"/>
              <a:t>.</a:t>
            </a:r>
          </a:p>
          <a:p>
            <a:pPr marL="514350" lvl="0" indent="-514350">
              <a:buAutoNum type="arabicPeriod"/>
            </a:pPr>
            <a:r>
              <a:rPr lang="en-GB" dirty="0" smtClean="0"/>
              <a:t>Chromosomes </a:t>
            </a:r>
            <a:r>
              <a:rPr lang="en-GB" dirty="0"/>
              <a:t>are damaged and break. If chromosomes break they will normally repair themselves (the DNA will </a:t>
            </a:r>
            <a:r>
              <a:rPr lang="en-GB" dirty="0" err="1"/>
              <a:t>rejoin</a:t>
            </a:r>
            <a:r>
              <a:rPr lang="en-GB" dirty="0"/>
              <a:t>) but they may not repair themselves correctly. This can lead to changed in the structure of the DNA and may affect large numbers of genes. These are called </a:t>
            </a:r>
            <a:r>
              <a:rPr lang="en-GB" b="1" dirty="0"/>
              <a:t>chromosome mutations</a:t>
            </a:r>
            <a:r>
              <a:rPr lang="en-GB" dirty="0" smtClean="0"/>
              <a:t>.</a:t>
            </a:r>
            <a:endParaRPr lang="en-GB"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4581128"/>
            <a:ext cx="4680520" cy="2142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759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b="1" u="sng" dirty="0" smtClean="0"/>
              <a:t>Effects of mutations</a:t>
            </a:r>
            <a:endParaRPr lang="en-GB" b="1" u="sng" dirty="0"/>
          </a:p>
        </p:txBody>
      </p:sp>
      <p:sp>
        <p:nvSpPr>
          <p:cNvPr id="3" name="Content Placeholder 2"/>
          <p:cNvSpPr>
            <a:spLocks noGrp="1"/>
          </p:cNvSpPr>
          <p:nvPr>
            <p:ph idx="1"/>
          </p:nvPr>
        </p:nvSpPr>
        <p:spPr>
          <a:xfrm>
            <a:off x="251520" y="1268760"/>
            <a:ext cx="8712968" cy="2880321"/>
          </a:xfrm>
        </p:spPr>
        <p:txBody>
          <a:bodyPr>
            <a:normAutofit lnSpcReduction="10000"/>
          </a:bodyPr>
          <a:lstStyle/>
          <a:p>
            <a:r>
              <a:rPr lang="en-GB" dirty="0"/>
              <a:t>Most mutations, if expressed, are harmful. Note, however, that in diploid organisms such as us, mutations usually result in recessive alleles. These are expressed only in the homozygous condition unless the mutation is on the X chromosome. </a:t>
            </a:r>
          </a:p>
        </p:txBody>
      </p:sp>
      <p:pic>
        <p:nvPicPr>
          <p:cNvPr id="5122" name="Picture 2" descr="http://pcosjournal.com/wp-content/uploads/2012/09/Fragile-x-syndrome-screenin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4077072"/>
            <a:ext cx="5184576" cy="2638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31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b="1" u="sng" dirty="0" smtClean="0"/>
              <a:t>Effects of mutations</a:t>
            </a:r>
            <a:endParaRPr lang="en-GB" b="1" u="sng" dirty="0"/>
          </a:p>
        </p:txBody>
      </p:sp>
      <p:sp>
        <p:nvSpPr>
          <p:cNvPr id="3" name="Content Placeholder 2"/>
          <p:cNvSpPr>
            <a:spLocks noGrp="1"/>
          </p:cNvSpPr>
          <p:nvPr>
            <p:ph idx="1"/>
          </p:nvPr>
        </p:nvSpPr>
        <p:spPr>
          <a:xfrm>
            <a:off x="179512" y="1052736"/>
            <a:ext cx="5328592" cy="5688632"/>
          </a:xfrm>
        </p:spPr>
        <p:txBody>
          <a:bodyPr>
            <a:normAutofit fontScale="85000" lnSpcReduction="20000"/>
          </a:bodyPr>
          <a:lstStyle/>
          <a:p>
            <a:r>
              <a:rPr lang="en-GB" dirty="0"/>
              <a:t>Many mutations result in a change in the shape of a protein so that the protein cannot function properly (e.g. sickle-cell anaemia). </a:t>
            </a:r>
            <a:endParaRPr lang="en-GB" dirty="0" smtClean="0"/>
          </a:p>
          <a:p>
            <a:r>
              <a:rPr lang="en-GB" dirty="0" smtClean="0"/>
              <a:t>Mutations </a:t>
            </a:r>
            <a:r>
              <a:rPr lang="en-GB" dirty="0"/>
              <a:t>that affect a large portion of the gene, and chromosome mutations, are often </a:t>
            </a:r>
            <a:r>
              <a:rPr lang="en-GB" dirty="0" smtClean="0"/>
              <a:t>lethal.</a:t>
            </a:r>
          </a:p>
          <a:p>
            <a:r>
              <a:rPr lang="en-GB" dirty="0" smtClean="0"/>
              <a:t>Some mutations </a:t>
            </a:r>
            <a:r>
              <a:rPr lang="en-GB" dirty="0"/>
              <a:t>have no effect: a mutation may occur in a non-coding region of the DNA; it may produce a different codon for the same amino acid; or the altered amino acid sequence may not affect the protein’s shape or function. </a:t>
            </a:r>
          </a:p>
        </p:txBody>
      </p:sp>
      <p:sp>
        <p:nvSpPr>
          <p:cNvPr id="4" name="AutoShape 2" descr="data:image/jpeg;base64,/9j/4AAQSkZJRgABAQAAAQABAAD/2wCEAAkGBxQSEhUUEhIVFRUVFRUQFRUWFRAWGBQVFhUWFhQWGRQYHSggGBwmHhcUITEhJS0rLi4wFx80ODMtNygtLisBCgoKDg0OGhAQGiwkICQsLCwsLCwsLCwsLCwsLCwsLCwsLCwsLCwsLCwsLCwsLCwsLCwsLCwsLCwsLCwsLCwsLP/AABEIAJwA8AMBEQACEQEDEQH/xAAcAAEAAQUBAQAAAAAAAAAAAAAABAECAwUHBgj/xABDEAACAgEBBQQHBQUGBQUAAAABAgADEQQFBhIhMRMiQVEHYXGBkaGxIzJCctEUM1JTYhaCkqKywVTC0vDxQ2Nzg5P/xAAbAQEAAgMBAQAAAAAAAAAAAAAAAgQBAwUGB//EADERAQACAQIFAgMIAQUAAAAAAAABAgMEEQUSITFBE1EyYZEUFSIjUnGBofAzQlOxwf/aAAwDAQACEQMRAD8A7jAQEBAQEBAQEBAQEBAQEBAQEBAQEBAQEBAQEBAQEBAQEBAQEBAQEBAQEBAQEBAQEC13AGScAc8nlBHXo1jbeozhbOMjwrDP/pEh6lfdYjSZp67bfv0YL95a05lLf8GP9REjOWsN1OH5LztEx9UCzfmkf+nb8E/WR+0VWI4NnnzDCfSFQOtdo9yfrH2irH3NqJ7TCZo9+NHYcdsEPlYCnzPKTrlpKvk4fqKd6/R6Ku0MAVIIPQggg+8TZHXspzExO0rswwrAQEBAQEBAQEBAQEBAQEBAQEBAQEBA123tmDU0WUlinaKU4l6j1yNo5o2bcOWcWSLx4c3b0X6pRhNeuPIpYPkGM0ehMdpdb73iZ3mv/THZ6MdaBldZUx8itg+fOY+zz7p141t4mP8AP2anW7q7T0/M0i5fOpgx/wAPIyFsEwuYuMUt0mfq1Ve1ATw2Ka3HVXDA/AjM02rMOrh1GO/ZktrDTVMrfp1nqu2btK/SNnT2FPNeqH2p0m2mWaqWq0WLNH46um7o7/V6oiq4Cq/oBnuWfkJ6H+k/OXceaLd3lNbw2+n6161e0Bm5zVYCAgICAgICAgICAgICAgICAgICAgIDEBApiBqdvbu6fWLw31K3k3R19asOYMjNYnu2Ys+TFO9Jck3o3Xt2c2eI26djgWY5ofAPjp6jKWXDt1eq4bxWMk8tuktXkMMjpK3Z6CJi8bwi30+I5Y5g9MEdDnwma227NOTDEw6p6ON7TqR+z3n7ZBlWPLtUHLP5hyz7ROjiy88bS8XxPQehbnr8M/092JuctWAgICAgICAgICAgICAgICAgICAgICAgICBg1elWxGSxQysCrKehB8ImN42ZiZid4cJ2/sZtn6k0Ek1sOOlj1KZxgnzHT4ec5+bHyy9jwvW+rRFsWVndnqj06t9Pal1XJ62DD1+YPqIyPfNuO3LO7m6vBGSs1ny+g9la9b6UtQ5WxA4946Tp1neN3hclJpaaz4TJlAgICAgICAgICAgICAgICAgICAgICAgICAgeF9LWyhbo+2A7+nbtAf6DgWD2dD7pqzV3q6HDc04823u5lU/EoM5kxs93itzViWC9Ygy13h070PbS49NZSTzofl+R+a/MNOlgtvV4ji2Lkzc0eYdAm5yyAgICAgW8UCJqdrU1/vLq0/M6D6mY5ojunXHe3w1mf4a6zfPQr11lPucH6SPqV92+NDqZ7Y5+iz+3Gg/4ur4n9Jj1ae6X3fqf+OfokUb1aN/u6uk//Yg+pkovWfLVbS5696T9Gzp1SP8AcdW/Kyn6GZ3aZrMd4ZczLCsBAQEBAQEBAQEBAQEDX7f0ws01yH8VVi/5TMW7NmGdslZ+b5+2S+UHsE5V+76Fpp6TDNfIw35Oz0/oi1PBrbE8LKfnW2R8mMu6aery3Gqb44n2l2MS282rAQECDtfatWmQ2XWKiDxPifIDqT6piZiOsp48d8luWkbua7d9Kdjd3R1hB/MtGT7q88vf8JWvqP0u7puC+c0/xDx+t25qb/3uptb1cXCPguBK1stp7y7OHQ4Mfw1hESgeXx5zVMuhSlYjaEhahI7t0Y4VNQjdL04WPSPKIQmsMK5Q5Rip81JX6ScWmOytkw47dLREt3szfXW6fHDcbFH4LRx/5uo+M3V1FocvPwrT37Rs95u76SqLyE1A/Z3PIEnNbH1P4e+W6Zq27uDquF5cPWvWHuwZucxWAgICAgICAgICAgR9ecVufJGP+UzE9kqfHH7vnPY33fcPpOXd9B0090u/pIQs37Nn6O7eHaVP9QsT4qT/ALS3g+J5/i8fkW+Tuol15NWAgYNZqVrRnc4VAWY+QHMxLMVm07Q+f959vPr7za3JBkVJ/AngcfxHxnOy5OaXsdDo4wU+flp3OJCFu3RiGpxM8rV6+yZTqJCarePNEwkrdIbLMZV3bTGyXqrHumdkLZIRL75OKquTLswC3Mls0epvK8pkc4bO7pfom3pYsdHe+eXFQzHmQPvV58cciPfLmHJv0eZ4ppIpPPSP3dUlhxyAgICAgICAgICBqN69T2ej1D+VNnxKkD6yNuzbgrzZKx83Ctm6fFefLC/ATmWe908bL7ek1x3W7dmx9H1ZO0qMeHGx9nAf1Et4Piee4vP5FndxLzyasBA8p6TNRwbPux+Lgr9zMAZryztSV7htItqaxLiVazmS9rSGXsgZiJbfTiWC3QAyUX2aL6OtkcaFl6GT54lo+y3r8Mrwj+UjvCXLljwr3/KOjP5vsp2dhjeDkzSDQE9THPBGjtPWyRXo8SM23WKabZkavERKU49oZN3dR2Wv0r+V6D3N3D9ZZw/E43Eq74ph9GrLzyK6AgICAgICAgICB4v0qa3g0fZg9651rx5qO8/yHzmrNO1XS4XhnJqI+XVzeyrgrVfH7x9851pezwR5a+5pGG+8vTeibS8eud8cqqife5wPo0uaaOrzHG7/AJcV95dlEuPNKwEDzXpD0Ju0F6jqqi0evgPFj5GQyV5qzC3ocvp562lwul84nNtGz3FJS0E1rNWVRIt0QycEQls2uzNgm1eIvXWo8XOPlNlccz5c/Ua6mKeWKzaflCJrdKiHCvx+sDlI2jby34cl7xvauyNwCRWOi4VE9BM7SjzVha64mE4RNQ0nCtlt0Zdz9B+07Q06YyA/bN+WvvfUL8ZbwR1ee4nl5cU/R9EiXXlVYCAgICAgICAgUMDle+OtGq1vAD9lplIPkXOC/wBFHxlPNbednpuFYJw4ZvPe3Z5bX38bFvPpKcvS46clNmrtaShqvbd1f0S7J7LTNcww17cQ/wDjXIT45Y++dDBXarxnFc/qZuWPD3c3OYQEC11BGDzB5EHxgcI303YbQXZAJ09hJrbrweaHyx4ecp5ce07vV8O1/rV5Z+KEGrRMw4kw48lPMf3es0zgttvDr01NYna3RarefL2zRNdpXq3iWQNMJ7xK4ufOYOWO6nFDOy9W8hmSiWu223WV9pf8XIfCZ3shE44QLrwPGIhi+aIa3U6rJwMknkABkknoAPEzbWjnZ9Rs7D6MdzjpEN94+3tGOH+UnXh/MfGXsdOWOryeu1frW2r2e+m1QICAgICAgICBQmB5vfDeEaavhQ5vsHDWo548OIj1TVlycsbR3l0eH6GdRfe3Skd5/wDHNNSOxTswcux4rG65PkT8Zz7Wev09Oe3P4js0mot8JGIWb3iEndvYja69aVzwDvWt/Cnt8zzA983Yqc0uVrtZXBj5vM9nfdPQqKqqAFUBVA8AOQE6MRs8ZNptO8ssMEBAQI2u0aXIa7EDowwVYZBiY3Sre1J3rPVzfbfouZTx6K3H/t2E8vy2D/eV7YfZ2tPxiYjbNG/zh5DaWw9dSfttPacfiUdoPiuZovit5dnDxHT2+GzUnVgHDcj5HkfgZpmkr9dTEx0X/tg85HlT9dT9smYoxOoG20V6OF9mBJcstFslZ7rK7L7z9mltp/pV2+fSTjFMq2TWY6eYhv8AZfo62hee8i0L4tawJ91a5J9+Jtrgny5ubi2OI2jrLpW6u4Gm0RD4Nt2B9pZg8J8eBeiyzXHWri59ZkzdJ6Q9bJqqsBAQEBAQECmYFruAMk4HXMEbz0h4zeHfcLmvSDtLOhf8Cf8AUflK2TURHSruaLg1sm18/wCGvt5l4s6vsy1jubL2/G3ML7PX9JVm3me7v1wRbalY5aR492i1Or5kk5JkIjdctkrSOWFdjbEv1tnBSueY4nP3EHmT4+wc5tpjm3ZzdVrMeGN7z/Dtu7G71WipFdYyTzdyBxWN5n/YeEv0pFY2h5HUam+ovz2+jciSaCAgICAgIFvDAi6nZVNn7ymt/wAyI31ExtCdcl69rS1du5Ogbro6PcgH0mOSvs3RrM8f75WDcTZ//B1fA/rMenX2Z+26j9cpel3W0df3NJQvsqr+pElyx7NVtRlt3tLaV0qvJQAPIAD6TLXMzPdeBDCsBAQEBAQEBA1+1dtU6YZusCZ6DxPsA5mRtaK927Bpsuedsdd3kNo+kuscqamY/wAT4UfAZM0W1EeIdjFwG8/6l4j9urxe1t57tSftbDwfy17q/Dx98rXyWt5dvTaHTaePwR195a99pqowvKQ2Wueu/Vh0tN2pbFFT2H+kZA/vdBJVx2loz6zHjj8U7PZbA9GTsQ+scKOvZIck/mfw90s0wfqcPU8Zr2w/WXTNnbOroQV0oqIOiqMf+TLMREdnCyZLZLc153lLmUCAgICAgICAgICAgICAgICAgICAgICBpNtbrafVsHuQlgOEMGZTjy5GQtSLd1nBrM2CJik9Grb0caI/gs//AFeQ9Cix966n3/oHo40P8tz7bH/WZ9Gnsj96an9X9J+k3L0NZyukqyPFl4z/AJsyUY6x4ara3UW6TeW8ppVRhVAHkAAPgJPsrTMz3lfiGFYCAgICAgIGv121q6raqn4gbiwRsd3iXHdLeBPEMecC/TbSrZVYsF4hxBXKqwHrGfUYFTtSn+dX/jT9YFmt2rXWObZPGlZCkEg2MEUkZ6ZYQM76ytTwmxAwHEVLLkDzI8oGJ9pViyusNlrAzLw4IwqhiSc9CCMQIi7w0lcgk4uGnZRjiVjaagSueS8QPOBP/ba8E9ouByJ4l5H1/A/CBjs2kguSnOXdXcYwQAnBxZ58vvriBlbW1jObEHCQG7y90npnny6H4QImh20ltnZqHDYsPMAD7Kzsn5568XygbOAgICAga7au1koKKwZms4giKFyxReIgZIGceHUwMya5TnLBe9wDiKjLYGAOfXmOR5wIlG3a3WphxfbNwKMDKkhiOMZ7v3GgZtdteqpOMsCOIJ3SpJJYLyGfAsM+2BIfWVqSpsQMBxEFlyB548oGGzaaCyuviy1oYrjBGFUMSTnxBGIEVd4aSvECSRaNOyjh4lc2moErnkOIdYGw/ba8E9omAcE8S8j6/wDvwgYrNpILkpzl3V3GMEAV8HFnny++uIGR9bWM5sQcJAbLL3SemfLofgYEXQ7ZS2zs1DhsWHmAB9lZ2T88/wAXygbOAgIGv2pspbzizmnA9ZXz4yhDBhzUgoMEQNTbukGrao3OQyqCzBS3GtTVcefWDkjp18zAv1O6ock9pjPD+Bfw6eyj/nLe6BZ/ZUllY3nuhFA4F6JZVYPHzq6/1QJO0N3u0eywWcLOaWGUDAdkGGCPxBgxyPUIFug3dFVqOLO6hdlTgUAF0VCAR0UcIwPDpAxHdVSQe0IIsawEKAcNqBeyk+PMYB8OfiYFad1gpRhaS1da0AlQQ1aq6jjX8TYc971eswL9k7tCh62W1mWoWqisATi0V8XE/U47MY9vqgYP7KdxENoYVllHHUjBqmBBSwE98jPJvlzMCds3YQpt7TtC3K4Y4QP3totPMeWMQNzAQEBAQNTvDscapDWzAIVYEcIJDHHBYjZBR0IJBHnAj17ulbu1FxOWcsrIrBlcU5/vZpU8XrPKBF0+6AWoVG9ygc29BkFksVwG8AePIHhjy5QB3TOB9sASqpZw1IofhdHVuHPJu7gnx5eUCXtDd7tLLLBZws5pYZRWC9lxDBB+8GDHl7IFuh3dFVqOtndQsyoEUAF61QgEdF7owPCBiO6ikhu0OVsawHhAOG1C3sp8+agA+HOBWjdcIa2FpLV1rQMqCGrVXUca9Gbvnn6vWYF2yd2Rp3rZbWKVCxUVgC2LRWG4n6nHZjHt9QgYRup3EQ2hhWWUcdSMHqYEFLAT3yM8m/U5Cfs3YYpt7TtC3K5cEAfvbRaefqxiBuICAgICAgICAgICAgICAgICAgICAgICAgICAgICAgICAgICAgICAgICAgICAgICAgICAgICAgICAgICAgICAgICAgICAgICAgICAgICAgICAgICAgICAgICAgIH/9k=">
            <a:hlinkClick r:id="rId2"/>
          </p:cNvPr>
          <p:cNvSpPr>
            <a:spLocks noChangeAspect="1" noChangeArrowheads="1"/>
          </p:cNvSpPr>
          <p:nvPr/>
        </p:nvSpPr>
        <p:spPr bwMode="auto">
          <a:xfrm>
            <a:off x="114300" y="-890588"/>
            <a:ext cx="2857500" cy="1866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6839" y="2492896"/>
            <a:ext cx="3318219" cy="2372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37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145" y="188640"/>
            <a:ext cx="8229600" cy="634082"/>
          </a:xfrm>
        </p:spPr>
        <p:txBody>
          <a:bodyPr>
            <a:normAutofit fontScale="90000"/>
          </a:bodyPr>
          <a:lstStyle/>
          <a:p>
            <a:r>
              <a:rPr lang="en-GB" b="1" u="sng" dirty="0" smtClean="0"/>
              <a:t>Effects of mutations</a:t>
            </a:r>
            <a:endParaRPr lang="en-GB" b="1" u="sng" dirty="0"/>
          </a:p>
        </p:txBody>
      </p:sp>
      <p:sp>
        <p:nvSpPr>
          <p:cNvPr id="3" name="Content Placeholder 2"/>
          <p:cNvSpPr>
            <a:spLocks noGrp="1"/>
          </p:cNvSpPr>
          <p:nvPr>
            <p:ph idx="1"/>
          </p:nvPr>
        </p:nvSpPr>
        <p:spPr>
          <a:xfrm>
            <a:off x="323528" y="908720"/>
            <a:ext cx="8363272" cy="2644105"/>
          </a:xfrm>
        </p:spPr>
        <p:txBody>
          <a:bodyPr>
            <a:normAutofit fontScale="77500" lnSpcReduction="20000"/>
          </a:bodyPr>
          <a:lstStyle/>
          <a:p>
            <a:r>
              <a:rPr lang="en-GB" dirty="0"/>
              <a:t>Occasionally, a mutation is beneficial, changing the phenotype so that an organism has a better chance of survival and reproduction. Although beneficial mutations are very rare events, they are bound to happen sooner or later if there are a large number of individuals in a </a:t>
            </a:r>
            <a:r>
              <a:rPr lang="en-GB" dirty="0" smtClean="0"/>
              <a:t>population.</a:t>
            </a:r>
          </a:p>
          <a:p>
            <a:r>
              <a:rPr lang="en-GB" dirty="0" smtClean="0"/>
              <a:t>These </a:t>
            </a:r>
            <a:r>
              <a:rPr lang="en-GB" dirty="0"/>
              <a:t>mutations are of immense importance because they are the ultimate source of all variation: the raw material for the evolution of new species by natural selection.</a:t>
            </a:r>
          </a:p>
        </p:txBody>
      </p:sp>
      <p:pic>
        <p:nvPicPr>
          <p:cNvPr id="7170" name="Picture 2" descr="http://www.ichthus.info/Evolution/PICS/evolution.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552825"/>
            <a:ext cx="6924675"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84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b="1" u="sng" dirty="0" smtClean="0"/>
              <a:t>Gene Mutations</a:t>
            </a:r>
            <a:endParaRPr lang="en-GB" b="1" u="sng" dirty="0"/>
          </a:p>
        </p:txBody>
      </p:sp>
      <p:sp>
        <p:nvSpPr>
          <p:cNvPr id="3" name="Content Placeholder 2"/>
          <p:cNvSpPr>
            <a:spLocks noGrp="1"/>
          </p:cNvSpPr>
          <p:nvPr>
            <p:ph idx="1"/>
          </p:nvPr>
        </p:nvSpPr>
        <p:spPr>
          <a:xfrm>
            <a:off x="3203848" y="1110444"/>
            <a:ext cx="5482952" cy="5270884"/>
          </a:xfrm>
        </p:spPr>
        <p:txBody>
          <a:bodyPr>
            <a:normAutofit fontScale="92500" lnSpcReduction="10000"/>
          </a:bodyPr>
          <a:lstStyle/>
          <a:p>
            <a:r>
              <a:rPr lang="en-GB" dirty="0"/>
              <a:t>A change in the structure of DNA which occurs at a single locus on a chromosome is called a </a:t>
            </a:r>
            <a:r>
              <a:rPr lang="en-GB" b="1" dirty="0"/>
              <a:t>gene mutation</a:t>
            </a:r>
            <a:r>
              <a:rPr lang="en-GB" dirty="0"/>
              <a:t> or </a:t>
            </a:r>
            <a:r>
              <a:rPr lang="en-GB" b="1" dirty="0"/>
              <a:t>point mutation</a:t>
            </a:r>
            <a:r>
              <a:rPr lang="en-GB" dirty="0"/>
              <a:t>. </a:t>
            </a:r>
            <a:endParaRPr lang="en-GB" dirty="0" smtClean="0"/>
          </a:p>
          <a:p>
            <a:r>
              <a:rPr lang="en-GB" dirty="0" smtClean="0"/>
              <a:t>Any </a:t>
            </a:r>
            <a:r>
              <a:rPr lang="en-GB" dirty="0"/>
              <a:t>change to one or more of the nucleotides which make up our DNA sequence, or any rearrangement of the sequence, will produce the wrong sequence of amino acids in the protein it makes. </a:t>
            </a:r>
            <a:endParaRPr lang="en-GB" dirty="0"/>
          </a:p>
        </p:txBody>
      </p:sp>
      <p:pic>
        <p:nvPicPr>
          <p:cNvPr id="1026" name="Picture 2" descr="http://dtc.pima.edu/blc/181/Lessons/L15X/13step3/13step3images/pointmu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564903"/>
            <a:ext cx="2664296" cy="2560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3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b="1" u="sng" dirty="0" smtClean="0"/>
              <a:t>Gene Mutations</a:t>
            </a:r>
            <a:endParaRPr lang="en-GB" b="1" u="sng" dirty="0"/>
          </a:p>
        </p:txBody>
      </p:sp>
      <p:sp>
        <p:nvSpPr>
          <p:cNvPr id="3" name="Content Placeholder 2"/>
          <p:cNvSpPr>
            <a:spLocks noGrp="1"/>
          </p:cNvSpPr>
          <p:nvPr>
            <p:ph idx="1"/>
          </p:nvPr>
        </p:nvSpPr>
        <p:spPr>
          <a:xfrm>
            <a:off x="457200" y="1268760"/>
            <a:ext cx="8229600" cy="4968552"/>
          </a:xfrm>
        </p:spPr>
        <p:txBody>
          <a:bodyPr>
            <a:normAutofit fontScale="85000" lnSpcReduction="20000"/>
          </a:bodyPr>
          <a:lstStyle/>
          <a:p>
            <a:r>
              <a:rPr lang="en-GB" dirty="0"/>
              <a:t>There are many forms of gene mutations:</a:t>
            </a:r>
          </a:p>
          <a:p>
            <a:pPr marL="514350" lvl="0" indent="-514350">
              <a:buAutoNum type="arabicPeriod"/>
            </a:pPr>
            <a:r>
              <a:rPr lang="en-GB" b="1" dirty="0" smtClean="0"/>
              <a:t>Duplication</a:t>
            </a:r>
            <a:r>
              <a:rPr lang="en-GB" dirty="0" smtClean="0"/>
              <a:t> </a:t>
            </a:r>
            <a:r>
              <a:rPr lang="en-GB" dirty="0"/>
              <a:t>– a portion of a nucleotide chain becomes </a:t>
            </a:r>
            <a:r>
              <a:rPr lang="en-GB" dirty="0" smtClean="0"/>
              <a:t>repeated</a:t>
            </a:r>
          </a:p>
          <a:p>
            <a:pPr marL="514350" lvl="0" indent="-514350">
              <a:buAutoNum type="arabicPeriod"/>
            </a:pPr>
            <a:r>
              <a:rPr lang="en-GB" b="1" dirty="0" smtClean="0"/>
              <a:t>Addition </a:t>
            </a:r>
            <a:r>
              <a:rPr lang="en-GB" b="1" dirty="0"/>
              <a:t>(insertion)</a:t>
            </a:r>
            <a:r>
              <a:rPr lang="en-GB" dirty="0"/>
              <a:t> – an extra nucleotide sequence becomes inserted into the </a:t>
            </a:r>
            <a:r>
              <a:rPr lang="en-GB" dirty="0" smtClean="0"/>
              <a:t>chain</a:t>
            </a:r>
          </a:p>
          <a:p>
            <a:pPr marL="514350" lvl="0" indent="-514350">
              <a:buAutoNum type="arabicPeriod"/>
            </a:pPr>
            <a:r>
              <a:rPr lang="en-GB" b="1" dirty="0" smtClean="0"/>
              <a:t>Deletion</a:t>
            </a:r>
            <a:r>
              <a:rPr lang="en-GB" dirty="0" smtClean="0"/>
              <a:t> </a:t>
            </a:r>
            <a:r>
              <a:rPr lang="en-GB" dirty="0"/>
              <a:t>– a portion of the nucleotide chain is removed from the </a:t>
            </a:r>
            <a:r>
              <a:rPr lang="en-GB" dirty="0" smtClean="0"/>
              <a:t>sequence</a:t>
            </a:r>
          </a:p>
          <a:p>
            <a:pPr marL="514350" lvl="0" indent="-514350">
              <a:buAutoNum type="arabicPeriod"/>
            </a:pPr>
            <a:r>
              <a:rPr lang="en-GB" b="1" dirty="0" smtClean="0"/>
              <a:t>Inversion</a:t>
            </a:r>
            <a:r>
              <a:rPr lang="en-GB" dirty="0" smtClean="0"/>
              <a:t> </a:t>
            </a:r>
            <a:r>
              <a:rPr lang="en-GB" dirty="0"/>
              <a:t>– a nucleotide sequence becomes separated from the chain. It </a:t>
            </a:r>
            <a:r>
              <a:rPr lang="en-GB" dirty="0" err="1"/>
              <a:t>rejoins</a:t>
            </a:r>
            <a:r>
              <a:rPr lang="en-GB" dirty="0"/>
              <a:t> in its original position, only inverted. The nucleotide sequence of this portion is therefore </a:t>
            </a:r>
            <a:r>
              <a:rPr lang="en-GB" dirty="0" smtClean="0"/>
              <a:t>reversed</a:t>
            </a:r>
          </a:p>
          <a:p>
            <a:pPr marL="514350" lvl="0" indent="-514350">
              <a:buAutoNum type="arabicPeriod"/>
            </a:pPr>
            <a:r>
              <a:rPr lang="en-GB" b="1" dirty="0" smtClean="0"/>
              <a:t>Substitution</a:t>
            </a:r>
            <a:r>
              <a:rPr lang="en-GB" dirty="0" smtClean="0"/>
              <a:t> </a:t>
            </a:r>
            <a:r>
              <a:rPr lang="en-GB" dirty="0"/>
              <a:t>– one of the nucleotides is replaced by another which has a different organic base</a:t>
            </a:r>
          </a:p>
          <a:p>
            <a:endParaRPr lang="en-GB" dirty="0"/>
          </a:p>
        </p:txBody>
      </p:sp>
    </p:spTree>
    <p:extLst>
      <p:ext uri="{BB962C8B-B14F-4D97-AF65-F5344CB8AC3E}">
        <p14:creationId xmlns:p14="http://schemas.microsoft.com/office/powerpoint/2010/main" val="390538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1862</Words>
  <Application>Microsoft Office PowerPoint</Application>
  <PresentationFormat>On-screen Show (4:3)</PresentationFormat>
  <Paragraphs>99</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Mutations</vt:lpstr>
      <vt:lpstr>Mutations</vt:lpstr>
      <vt:lpstr>Mutation rate</vt:lpstr>
      <vt:lpstr>Methods of mutation</vt:lpstr>
      <vt:lpstr>Effects of mutations</vt:lpstr>
      <vt:lpstr>Effects of mutations</vt:lpstr>
      <vt:lpstr>Effects of mutations</vt:lpstr>
      <vt:lpstr>Gene Mutations</vt:lpstr>
      <vt:lpstr>Gene Mutations</vt:lpstr>
      <vt:lpstr>Sickle cell anaemia</vt:lpstr>
      <vt:lpstr>Sickle cell anaemia</vt:lpstr>
      <vt:lpstr>Sickle cell anaemia</vt:lpstr>
      <vt:lpstr>How do people get sickle cell disease?</vt:lpstr>
      <vt:lpstr>Why has sickle cell disease not been eradicated?</vt:lpstr>
      <vt:lpstr>Chromosome Mutations</vt:lpstr>
      <vt:lpstr>Chromosome Mutations</vt:lpstr>
      <vt:lpstr>Chromosome Mutations</vt:lpstr>
      <vt:lpstr>Down’s Syndrome</vt:lpstr>
      <vt:lpstr>Klinefelter’s syndrome</vt:lpstr>
      <vt:lpstr>Turner’s Syndrome</vt:lpstr>
      <vt:lpstr>Chromosome Mutations</vt:lpstr>
      <vt:lpstr>Chromosome Mutations</vt:lpstr>
      <vt:lpstr>PowerPoint Presentation</vt:lpstr>
      <vt:lpstr>Carcinogens</vt:lpstr>
      <vt:lpstr>Cancer</vt:lpstr>
      <vt:lpstr>Tumours</vt:lpstr>
      <vt:lpstr>Types of tumour</vt:lpstr>
    </vt:vector>
  </TitlesOfParts>
  <Company>Ysgol Dewi Sant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Mutations</dc:title>
  <dc:creator>Science Department</dc:creator>
  <cp:lastModifiedBy>Sian</cp:lastModifiedBy>
  <cp:revision>14</cp:revision>
  <dcterms:created xsi:type="dcterms:W3CDTF">2015-03-04T12:31:04Z</dcterms:created>
  <dcterms:modified xsi:type="dcterms:W3CDTF">2015-03-04T22:24:11Z</dcterms:modified>
</cp:coreProperties>
</file>