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5"/>
  </p:notesMasterIdLst>
  <p:sldIdLst>
    <p:sldId id="273" r:id="rId2"/>
    <p:sldId id="258" r:id="rId3"/>
    <p:sldId id="259" r:id="rId4"/>
    <p:sldId id="260" r:id="rId5"/>
    <p:sldId id="261" r:id="rId6"/>
    <p:sldId id="274" r:id="rId7"/>
    <p:sldId id="263" r:id="rId8"/>
    <p:sldId id="265" r:id="rId9"/>
    <p:sldId id="266" r:id="rId10"/>
    <p:sldId id="267" r:id="rId11"/>
    <p:sldId id="275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60" autoAdjust="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72BD0-5CEB-4FF3-8280-9F3B90FD61A6}" type="datetimeFigureOut">
              <a:rPr lang="en-GB" smtClean="0"/>
              <a:pPr/>
              <a:t>13/11/2013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2612F-1F5D-4ADD-9EEE-F7F5F7F3860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D17643-CDA7-4C40-8348-7D319F88DDBC}" type="datetime1">
              <a:rPr lang="en-GB" smtClean="0"/>
              <a:pPr/>
              <a:t>13/11/2013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Mr A Lovat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189E12-4EBC-49B6-AD2A-A00411212FC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imagesCABUHI9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763688" cy="799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082F-4094-4C0C-947B-285F7E4C5120}" type="datetime1">
              <a:rPr lang="en-GB" smtClean="0"/>
              <a:pPr/>
              <a:t>13/11/2013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C119-6C58-4C51-B76C-202740C2B6AE}" type="datetime1">
              <a:rPr lang="en-GB" smtClean="0"/>
              <a:pPr/>
              <a:t>13/11/2013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C394-0CA4-47AE-9E0D-A72019AEE523}" type="datetime1">
              <a:rPr lang="en-GB" smtClean="0"/>
              <a:pPr/>
              <a:t>13/11/2013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3418-91B3-4362-8E5C-7A6AD97A41B1}" type="datetime1">
              <a:rPr lang="en-GB" smtClean="0"/>
              <a:pPr/>
              <a:t>13/11/2013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90F8-7585-42E0-8CBC-29B929C5F77F}" type="datetime1">
              <a:rPr lang="en-GB" smtClean="0"/>
              <a:pPr/>
              <a:t>13/11/2013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799-C92C-4066-8CDA-4CDB3463D745}" type="datetime1">
              <a:rPr lang="en-GB" smtClean="0"/>
              <a:pPr/>
              <a:t>13/11/2013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C4E9-5AE4-40E9-B5DF-32D26B9B293D}" type="datetime1">
              <a:rPr lang="en-GB" smtClean="0"/>
              <a:pPr/>
              <a:t>13/11/2013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8018-7BDC-418D-B34C-C0EEA326458C}" type="datetime1">
              <a:rPr lang="en-GB" smtClean="0"/>
              <a:pPr/>
              <a:t>13/11/2013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2597-7FDC-4425-83C4-BE7C7A3E9BF9}" type="datetime1">
              <a:rPr lang="en-GB" smtClean="0"/>
              <a:pPr/>
              <a:t>13/11/2013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C911-B48E-4CA5-98EB-EB0C69A0FEA3}" type="datetime1">
              <a:rPr lang="en-GB" smtClean="0"/>
              <a:pPr/>
              <a:t>13/11/2013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A2C7ACD-8C9A-45EF-AC8A-9952BD92F7E6}" type="datetime1">
              <a:rPr lang="en-GB" smtClean="0"/>
              <a:pPr/>
              <a:t>13/11/2013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Mr A Lovat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C189E12-4EBC-49B6-AD2A-A00411212FC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imagesCABUHI9K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" y="1"/>
            <a:ext cx="1763688" cy="799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tafrica.com/tanzania/info/serengeti-wildebeest-migration/galler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vUNZv-ByPk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nmedicine.org/encyclopedia/em_DisplayAnimation.aspx?gcid=000105&amp;ptid=1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www.sumanasinc.com/webcontent/animations/content/reflexarcs.htm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gcsebitesize/science/add_ocr_pre_2011/brain_mind/reflexactionsrev1.s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books.org/wiki/Anatomy_and_Physiology_of_Animals/Nervous_Syste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t.ed.ac.uk/animalpain/Pages/animation2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Nociceptor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Echalk</a:t>
            </a:r>
            <a:r>
              <a:rPr lang="en-GB" dirty="0" smtClean="0"/>
              <a:t> response experiment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7643-CDA7-4C40-8348-7D319F88DDBC}" type="datetime1">
              <a:rPr lang="en-GB" smtClean="0"/>
              <a:pPr/>
              <a:t>13/11/2013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648200" y="914400"/>
            <a:ext cx="4114800" cy="335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648200" y="7736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1143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Dorsal root ganglion (passage for neurons)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429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Ventral root ganglion (passage for neurons)</a:t>
            </a:r>
            <a:endParaRPr kumimoji="1" lang="ja-JP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1371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B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1600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209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74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3048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F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810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657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E.1.1 Define the terms stimulus, response and reflex in the context of animal behaviour.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E.1.2 Explain the role of receptors, sensory neurons, relay neurons, motor neurons, synapses and effectors in the response of animals to stimuli.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E.1.3 Draw and label a diagram of a reflex arc for a pain withdrawal reflex, including the spinal cord and its spinal nerves, the receptor cell, sensory neuron, relay neuron, motor neuron and </a:t>
            </a:r>
            <a:r>
              <a:rPr lang="en-GB" dirty="0" err="1" smtClean="0">
                <a:solidFill>
                  <a:srgbClr val="C00000"/>
                </a:solidFill>
              </a:rPr>
              <a:t>effector</a:t>
            </a:r>
            <a:r>
              <a:rPr lang="en-GB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GB" dirty="0" smtClean="0"/>
              <a:t>E.1.4 Explain how animal responses can be affected by natural selection, using two examples.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C394-0CA4-47AE-9E0D-A72019AEE523}" type="datetime1">
              <a:rPr lang="en-GB" smtClean="0"/>
              <a:pPr/>
              <a:t>13/11/2013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52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23720" y="40466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http://www.expertafrica.com/tanzania/info/serengeti-wildebeest-migration/gallery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501317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https://www.youtube.com/watch?v=vUNZv-ByPkU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18796"/>
          <a:stretch>
            <a:fillRect/>
          </a:stretch>
        </p:blipFill>
        <p:spPr bwMode="auto">
          <a:xfrm>
            <a:off x="0" y="692696"/>
            <a:ext cx="9062225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292135"/>
              </p:ext>
            </p:extLst>
          </p:nvPr>
        </p:nvGraphicFramePr>
        <p:xfrm>
          <a:off x="179512" y="836712"/>
          <a:ext cx="8839200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7150768"/>
                <a:gridCol w="69783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Assessment</a:t>
                      </a:r>
                      <a:r>
                        <a:rPr kumimoji="1" lang="en-US" altLang="ja-JP" baseline="0" dirty="0" smtClean="0"/>
                        <a:t> Statements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Obj.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E1.1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Define</a:t>
                      </a:r>
                      <a:r>
                        <a:rPr kumimoji="1" lang="en-US" altLang="ja-JP" sz="1600" dirty="0" smtClean="0"/>
                        <a:t> the terms </a:t>
                      </a:r>
                      <a:r>
                        <a:rPr kumimoji="1" lang="en-US" altLang="ja-JP" sz="1600" i="1" dirty="0" smtClean="0"/>
                        <a:t>stimulus</a:t>
                      </a:r>
                      <a:r>
                        <a:rPr kumimoji="1" lang="en-US" altLang="ja-JP" sz="1600" dirty="0" smtClean="0"/>
                        <a:t>, </a:t>
                      </a:r>
                      <a:r>
                        <a:rPr kumimoji="1" lang="en-US" altLang="ja-JP" sz="1600" i="1" dirty="0" smtClean="0"/>
                        <a:t>response</a:t>
                      </a:r>
                      <a:r>
                        <a:rPr kumimoji="1" lang="en-US" altLang="ja-JP" sz="1600" baseline="0" dirty="0" smtClean="0"/>
                        <a:t> and </a:t>
                      </a:r>
                      <a:r>
                        <a:rPr kumimoji="1" lang="en-US" altLang="ja-JP" sz="1600" i="1" baseline="0" dirty="0" smtClean="0"/>
                        <a:t>reflex</a:t>
                      </a:r>
                      <a:r>
                        <a:rPr kumimoji="1" lang="en-US" altLang="ja-JP" sz="1600" baseline="0" dirty="0" smtClean="0"/>
                        <a:t>. 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E1.2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Explain</a:t>
                      </a:r>
                      <a:r>
                        <a:rPr kumimoji="1" lang="en-US" altLang="ja-JP" sz="1600" baseline="0" dirty="0" smtClean="0"/>
                        <a:t> the role of receptors, sensory neurons, relay neurons, motor neurons, synapses and effectors in the response of animals to stimuli. 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Draw</a:t>
                      </a:r>
                      <a:r>
                        <a:rPr kumimoji="1" lang="en-US" altLang="ja-JP" sz="1600" dirty="0" smtClean="0"/>
                        <a:t> and label a diagram</a:t>
                      </a:r>
                      <a:r>
                        <a:rPr kumimoji="1" lang="en-US" altLang="ja-JP" sz="1600" baseline="0" dirty="0" smtClean="0"/>
                        <a:t> of a reflex arc for a pain withdrawal reflex, including the spinal cord and its spinal nerves, the receptor cell, sensory neuron, relay neuron, motor neuron and effector. </a:t>
                      </a:r>
                      <a:r>
                        <a:rPr kumimoji="1" lang="en-US" altLang="ja-JP" sz="1600" i="1" baseline="0" dirty="0" smtClean="0"/>
                        <a:t>Include white and grey matter, dorsal and ventral roots. </a:t>
                      </a:r>
                      <a:endParaRPr kumimoji="1" lang="ja-JP" altLang="en-US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E1.4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smtClean="0"/>
                        <a:t>Explain</a:t>
                      </a:r>
                      <a:r>
                        <a:rPr kumimoji="1" lang="en-US" altLang="ja-JP" sz="1600" dirty="0" smtClean="0"/>
                        <a:t> how animal</a:t>
                      </a:r>
                      <a:r>
                        <a:rPr kumimoji="1" lang="en-US" altLang="ja-JP" sz="1600" baseline="0" dirty="0" smtClean="0"/>
                        <a:t> responses can be affected by natural selection, using two examples. </a:t>
                      </a:r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kumimoji="1" lang="en-US" altLang="ja-JP" sz="1600" i="1" dirty="0" smtClean="0"/>
                        <a:t>Sylvia </a:t>
                      </a:r>
                      <a:r>
                        <a:rPr kumimoji="1" lang="en-US" altLang="ja-JP" sz="1600" i="1" dirty="0" err="1" smtClean="0"/>
                        <a:t>atricapilla</a:t>
                      </a:r>
                      <a:r>
                        <a:rPr kumimoji="1" lang="en-US" altLang="ja-JP" sz="1600" i="1" baseline="0" dirty="0" smtClean="0"/>
                        <a:t> </a:t>
                      </a:r>
                      <a:r>
                        <a:rPr kumimoji="1" lang="en-US" altLang="ja-JP" sz="1600" baseline="0" dirty="0" smtClean="0"/>
                        <a:t>(blackcap bird) migration changes </a:t>
                      </a:r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kumimoji="1" lang="en-US" altLang="ja-JP" sz="1600" i="1" dirty="0" err="1" smtClean="0"/>
                        <a:t>Heliconius</a:t>
                      </a:r>
                      <a:r>
                        <a:rPr kumimoji="1" lang="en-US" altLang="ja-JP" sz="1600" i="1" baseline="0" dirty="0" smtClean="0"/>
                        <a:t> </a:t>
                      </a:r>
                      <a:r>
                        <a:rPr kumimoji="1" lang="en-US" altLang="ja-JP" sz="1600" i="1" baseline="0" dirty="0" err="1" smtClean="0"/>
                        <a:t>cydno</a:t>
                      </a:r>
                      <a:r>
                        <a:rPr kumimoji="1" lang="en-US" altLang="ja-JP" sz="1600" i="1" baseline="0" dirty="0" smtClean="0"/>
                        <a:t> </a:t>
                      </a:r>
                      <a:r>
                        <a:rPr kumimoji="1" lang="en-US" altLang="ja-JP" sz="1600" baseline="0" dirty="0" smtClean="0"/>
                        <a:t>butterflies and changes in mate preference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1723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6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0576" y="387096"/>
            <a:ext cx="3622634" cy="350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21" y="2984367"/>
            <a:ext cx="3997071" cy="361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8001000" cy="5833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The Pain Reflex</a:t>
            </a:r>
            <a:endParaRPr kumimoji="1" lang="ja-JP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pain withdrawal reflex is a rapid, unconscious response to danger or injury. It is mediated by the spine’s grey matter. </a:t>
            </a:r>
            <a:endParaRPr kumimoji="1" lang="ja-JP" alt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Reflex animation </a:t>
            </a:r>
            <a:r>
              <a:rPr kumimoji="1" lang="en-US" altLang="ja-JP" sz="1200" dirty="0"/>
              <a:t>from: </a:t>
            </a:r>
            <a:r>
              <a:rPr kumimoji="1" lang="en-US" altLang="ja-JP" sz="1200" dirty="0">
                <a:hlinkClick r:id="rId3"/>
              </a:rPr>
              <a:t>http://</a:t>
            </a:r>
            <a:r>
              <a:rPr kumimoji="1" lang="en-US" altLang="ja-JP" sz="1200" dirty="0" err="1">
                <a:hlinkClick r:id="rId3"/>
              </a:rPr>
              <a:t>www.bbc.co.uk</a:t>
            </a:r>
            <a:r>
              <a:rPr kumimoji="1" lang="en-US" altLang="ja-JP" sz="1200" dirty="0">
                <a:hlinkClick r:id="rId3"/>
              </a:rPr>
              <a:t>/schools/</a:t>
            </a:r>
            <a:r>
              <a:rPr kumimoji="1" lang="en-US" altLang="ja-JP" sz="1200" dirty="0" err="1">
                <a:hlinkClick r:id="rId3"/>
              </a:rPr>
              <a:t>gcsebitesize</a:t>
            </a:r>
            <a:r>
              <a:rPr kumimoji="1" lang="en-US" altLang="ja-JP" sz="1200" dirty="0">
                <a:hlinkClick r:id="rId3"/>
              </a:rPr>
              <a:t>/science/add_ocr_pre_2011/</a:t>
            </a:r>
            <a:r>
              <a:rPr kumimoji="1" lang="en-US" altLang="ja-JP" sz="1200" dirty="0" err="1">
                <a:hlinkClick r:id="rId3"/>
              </a:rPr>
              <a:t>brain_mind</a:t>
            </a:r>
            <a:r>
              <a:rPr kumimoji="1" lang="en-US" altLang="ja-JP" sz="1200" dirty="0">
                <a:hlinkClick r:id="rId3"/>
              </a:rPr>
              <a:t>/reflexactionsrev1.shtml </a:t>
            </a:r>
            <a:endParaRPr kumimoji="1" lang="ja-JP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990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 GCSE overview from the BBC: </a:t>
            </a:r>
          </a:p>
        </p:txBody>
      </p:sp>
    </p:spTree>
    <p:extLst>
      <p:ext uri="{BB962C8B-B14F-4D97-AF65-F5344CB8AC3E}">
        <p14:creationId xmlns="" xmlns:p14="http://schemas.microsoft.com/office/powerpoint/2010/main" val="9691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6091" y="1219200"/>
            <a:ext cx="7724851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532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Spine-mediated pain reflex arc, from</a:t>
            </a:r>
            <a:r>
              <a:rPr kumimoji="1" lang="en-US" altLang="ja-JP" sz="1400" dirty="0"/>
              <a:t>: </a:t>
            </a:r>
            <a:r>
              <a:rPr kumimoji="1" lang="en-US" altLang="ja-JP" sz="1400" dirty="0">
                <a:hlinkClick r:id="rId3"/>
              </a:rPr>
              <a:t>http://</a:t>
            </a:r>
            <a:r>
              <a:rPr kumimoji="1" lang="en-US" altLang="ja-JP" sz="1400" dirty="0" err="1">
                <a:hlinkClick r:id="rId3"/>
              </a:rPr>
              <a:t>en.wikibooks.org</a:t>
            </a:r>
            <a:r>
              <a:rPr kumimoji="1" lang="en-US" altLang="ja-JP" sz="1400" dirty="0">
                <a:hlinkClick r:id="rId3"/>
              </a:rPr>
              <a:t>/wiki/</a:t>
            </a:r>
            <a:r>
              <a:rPr kumimoji="1" lang="en-US" altLang="ja-JP" sz="1400" dirty="0" err="1">
                <a:hlinkClick r:id="rId3"/>
              </a:rPr>
              <a:t>Anatomy_and_Physiology_of_Animals</a:t>
            </a:r>
            <a:r>
              <a:rPr kumimoji="1" lang="en-US" altLang="ja-JP" sz="1400" dirty="0">
                <a:hlinkClick r:id="rId3"/>
              </a:rPr>
              <a:t>/</a:t>
            </a:r>
            <a:r>
              <a:rPr kumimoji="1" lang="en-US" altLang="ja-JP" sz="1400" dirty="0" err="1">
                <a:hlinkClick r:id="rId3"/>
              </a:rPr>
              <a:t>Nervous_System</a:t>
            </a:r>
            <a:endParaRPr kumimoji="1" lang="ja-JP" alt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The Pain Reflex</a:t>
            </a:r>
            <a:endParaRPr kumimoji="1" lang="ja-JP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pain withdrawal reflex is a rapid, unconscious response to danger or injury. It is mediated by the spine’s grey matter. </a:t>
            </a:r>
            <a:endParaRPr kumimoji="1" lang="ja-JP" alt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438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/>
              <a:t>(</a:t>
            </a:r>
            <a:r>
              <a:rPr kumimoji="1" lang="en-US" altLang="ja-JP" sz="1600" dirty="0" err="1" smtClean="0"/>
              <a:t>nociceptors</a:t>
            </a:r>
            <a:r>
              <a:rPr kumimoji="1" lang="en-US" altLang="ja-JP" sz="1600" dirty="0" smtClean="0"/>
              <a:t>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1144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Rope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7643-CDA7-4C40-8348-7D319F88DDBC}" type="datetime1">
              <a:rPr lang="en-GB" smtClean="0"/>
              <a:pPr/>
              <a:t>13/11/2013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31001" b="47672"/>
          <a:stretch/>
        </p:blipFill>
        <p:spPr>
          <a:xfrm>
            <a:off x="1426091" y="1219200"/>
            <a:ext cx="5330027" cy="2551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The Pain Reflex</a:t>
            </a:r>
            <a:endParaRPr kumimoji="1" lang="ja-JP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pain withdrawal reflex is a rapid, unconscious response to danger or injury. It is mediated by the spine’s grey matter. </a:t>
            </a:r>
            <a:endParaRPr kumimoji="1" lang="ja-JP" alt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4191000"/>
            <a:ext cx="6248400" cy="20468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1910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Injury stimulates pain receptors (</a:t>
            </a:r>
            <a:r>
              <a:rPr kumimoji="1" lang="en-US" altLang="ja-JP" dirty="0" err="1" smtClean="0">
                <a:hlinkClick r:id="rId5"/>
              </a:rPr>
              <a:t>nociceptors</a:t>
            </a:r>
            <a:r>
              <a:rPr kumimoji="1" lang="en-US" altLang="ja-JP" dirty="0" smtClean="0"/>
              <a:t>), causing Ca</a:t>
            </a:r>
            <a:r>
              <a:rPr kumimoji="1" lang="en-US" altLang="ja-JP" baseline="30000" dirty="0" smtClean="0"/>
              <a:t>2+ </a:t>
            </a:r>
            <a:r>
              <a:rPr kumimoji="1" lang="en-US" altLang="ja-JP" dirty="0" smtClean="0"/>
              <a:t>ions to rush in. This </a:t>
            </a:r>
            <a:r>
              <a:rPr kumimoji="1" lang="en-US" altLang="ja-JP" b="1" dirty="0" err="1" smtClean="0"/>
              <a:t>depolarises</a:t>
            </a:r>
            <a:r>
              <a:rPr kumimoji="1" lang="en-US" altLang="ja-JP" dirty="0" smtClean="0"/>
              <a:t> the sensory neuron and starts an </a:t>
            </a:r>
            <a:r>
              <a:rPr kumimoji="1" lang="en-US" altLang="ja-JP" b="1" dirty="0" smtClean="0"/>
              <a:t>action potential</a:t>
            </a:r>
            <a:r>
              <a:rPr kumimoji="1" lang="en-US" altLang="ja-JP" dirty="0" smtClean="0"/>
              <a:t>. </a:t>
            </a:r>
            <a:endParaRPr kumimoji="1" lang="ja-JP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2743200" y="6169223"/>
            <a:ext cx="632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hlinkClick r:id="rId3"/>
              </a:rPr>
              <a:t>http://</a:t>
            </a:r>
            <a:r>
              <a:rPr lang="en-US" altLang="ja-JP" sz="1400" dirty="0" err="1">
                <a:hlinkClick r:id="rId3"/>
              </a:rPr>
              <a:t>www.vet.ed.ac.uk</a:t>
            </a:r>
            <a:r>
              <a:rPr lang="en-US" altLang="ja-JP" sz="1400" dirty="0">
                <a:hlinkClick r:id="rId3"/>
              </a:rPr>
              <a:t>/</a:t>
            </a:r>
            <a:r>
              <a:rPr lang="en-US" altLang="ja-JP" sz="1400" dirty="0" err="1">
                <a:hlinkClick r:id="rId3"/>
              </a:rPr>
              <a:t>animalpain</a:t>
            </a:r>
            <a:r>
              <a:rPr lang="en-US" altLang="ja-JP" sz="1400" dirty="0">
                <a:hlinkClick r:id="rId3"/>
              </a:rPr>
              <a:t>/Pages/animation2.htm</a:t>
            </a:r>
            <a:endParaRPr lang="ja-JP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2438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/>
              <a:t>(</a:t>
            </a:r>
            <a:r>
              <a:rPr kumimoji="1" lang="en-US" altLang="ja-JP" sz="1600" dirty="0" err="1" smtClean="0"/>
              <a:t>nociceptors</a:t>
            </a:r>
            <a:r>
              <a:rPr kumimoji="1" lang="en-US" altLang="ja-JP" sz="1600" dirty="0" smtClean="0"/>
              <a:t>)</a:t>
            </a:r>
            <a:endParaRPr kumimoji="1" lang="ja-JP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632960" y="3429000"/>
            <a:ext cx="44630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propagates the AP along the</a:t>
            </a:r>
          </a:p>
          <a:p>
            <a:r>
              <a:rPr kumimoji="1" lang="en-US" altLang="ja-JP" sz="1600" dirty="0" smtClean="0"/>
              <a:t>axon (review action and resting potentials!)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78764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6091" y="1219200"/>
            <a:ext cx="7724851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The Pain Reflex</a:t>
            </a:r>
            <a:endParaRPr kumimoji="1" lang="ja-JP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pain withdrawal reflex is a rapid, unconscious response to danger or injury. It is mediated by the spine’s grey matter. </a:t>
            </a:r>
            <a:endParaRPr kumimoji="1" lang="ja-JP" alt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438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/>
              <a:t>(</a:t>
            </a:r>
            <a:r>
              <a:rPr kumimoji="1" lang="en-US" altLang="ja-JP" sz="1600" dirty="0" err="1" smtClean="0"/>
              <a:t>nociceptors</a:t>
            </a:r>
            <a:r>
              <a:rPr kumimoji="1" lang="en-US" altLang="ja-JP" sz="1600" dirty="0" smtClean="0"/>
              <a:t>)</a:t>
            </a:r>
            <a:endParaRPr kumimoji="1" lang="ja-JP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810000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Finally, the </a:t>
            </a:r>
            <a:r>
              <a:rPr kumimoji="1" lang="en-US" altLang="ja-JP" sz="1600" b="1" dirty="0" smtClean="0"/>
              <a:t>motor neurons</a:t>
            </a:r>
            <a:r>
              <a:rPr kumimoji="1" lang="en-US" altLang="ja-JP" sz="1600" dirty="0" smtClean="0"/>
              <a:t> conduct the AP from the relay neuron to the effector (muscle). 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1600" dirty="0" smtClean="0"/>
              <a:t>Muscles that need to </a:t>
            </a:r>
            <a:r>
              <a:rPr kumimoji="1" lang="en-US" altLang="ja-JP" sz="1600" b="1" dirty="0" smtClean="0"/>
              <a:t>contract</a:t>
            </a:r>
            <a:r>
              <a:rPr kumimoji="1" lang="en-US" altLang="ja-JP" sz="1600" dirty="0" smtClean="0"/>
              <a:t> receive and </a:t>
            </a:r>
            <a:r>
              <a:rPr kumimoji="1" lang="en-US" altLang="ja-JP" sz="1600" b="1" dirty="0" smtClean="0"/>
              <a:t>excitatory</a:t>
            </a:r>
            <a:r>
              <a:rPr kumimoji="1" lang="en-US" altLang="ja-JP" sz="1600" dirty="0" smtClean="0"/>
              <a:t> signal. 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1600" dirty="0" smtClean="0"/>
              <a:t>Muscles that need to </a:t>
            </a:r>
            <a:r>
              <a:rPr kumimoji="1" lang="en-US" altLang="ja-JP" sz="1600" b="1" dirty="0" smtClean="0"/>
              <a:t>relax </a:t>
            </a:r>
            <a:r>
              <a:rPr kumimoji="1" lang="en-US" altLang="ja-JP" sz="1600" dirty="0" smtClean="0"/>
              <a:t>receive an </a:t>
            </a:r>
            <a:r>
              <a:rPr kumimoji="1" lang="en-US" altLang="ja-JP" sz="1600" b="1" dirty="0" smtClean="0"/>
              <a:t>inhibitory</a:t>
            </a:r>
            <a:r>
              <a:rPr kumimoji="1" lang="en-US" altLang="ja-JP" sz="1600" dirty="0" smtClean="0"/>
              <a:t> signal. </a:t>
            </a:r>
          </a:p>
          <a:p>
            <a:endParaRPr kumimoji="1" lang="en-US" altLang="ja-JP" sz="1600" dirty="0" smtClean="0"/>
          </a:p>
          <a:p>
            <a:r>
              <a:rPr kumimoji="1" lang="en-US" altLang="ja-JP" sz="1600" dirty="0" smtClean="0"/>
              <a:t>The response is rapid movement away from the source of pain. </a:t>
            </a:r>
            <a:endParaRPr kumimoji="1" lang="en-US" altLang="ja-JP" sz="1600" dirty="0"/>
          </a:p>
        </p:txBody>
      </p:sp>
    </p:spTree>
    <p:extLst>
      <p:ext uri="{BB962C8B-B14F-4D97-AF65-F5344CB8AC3E}">
        <p14:creationId xmlns="" xmlns:p14="http://schemas.microsoft.com/office/powerpoint/2010/main" val="369556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509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Rope</vt:lpstr>
      <vt:lpstr>Slide 7</vt:lpstr>
      <vt:lpstr>Slide 8</vt:lpstr>
      <vt:lpstr>Slide 9</vt:lpstr>
      <vt:lpstr>Slide 10</vt:lpstr>
      <vt:lpstr>Objectives</vt:lpstr>
      <vt:lpstr>Slide 12</vt:lpstr>
      <vt:lpstr>Slide 13</vt:lpstr>
    </vt:vector>
  </TitlesOfParts>
  <Company>City of Bristol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The Importance of ATP</dc:title>
  <dc:creator>Project 2003 User</dc:creator>
  <cp:lastModifiedBy>Laura &amp; Anthony</cp:lastModifiedBy>
  <cp:revision>56</cp:revision>
  <dcterms:created xsi:type="dcterms:W3CDTF">2012-05-22T08:35:20Z</dcterms:created>
  <dcterms:modified xsi:type="dcterms:W3CDTF">2013-11-13T22:21:16Z</dcterms:modified>
</cp:coreProperties>
</file>