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>
      <p:cViewPr varScale="1">
        <p:scale>
          <a:sx n="97" d="100"/>
          <a:sy n="97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2BD0-5CEB-4FF3-8280-9F3B90FD61A6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612F-1F5D-4ADD-9EEE-F7F5F7F38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9626-4E26-4F28-8BC9-3EC23B021C7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9626-4E26-4F28-8BC9-3EC23B021C7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9626-4E26-4F28-8BC9-3EC23B021C7F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Meristem</a:t>
            </a:r>
            <a:r>
              <a:rPr lang="en-GB" dirty="0" smtClean="0"/>
              <a:t> tissue</a:t>
            </a:r>
            <a:r>
              <a:rPr lang="en-GB" baseline="0" dirty="0" smtClean="0"/>
              <a:t> will form any tissue...they’re stem cells!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561B-BFB0-40D0-9C31-7877B4BC922A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</a:t>
            </a:r>
            <a:r>
              <a:rPr lang="en-GB" baseline="0" dirty="0" smtClean="0"/>
              <a:t> trees are clones of each other, therefore little genetic variation in </a:t>
            </a:r>
            <a:r>
              <a:rPr lang="en-GB" baseline="0" dirty="0" err="1" smtClean="0"/>
              <a:t>teh</a:t>
            </a:r>
            <a:r>
              <a:rPr lang="en-GB" baseline="0" dirty="0" smtClean="0"/>
              <a:t> population. Introduced hybrid varieties which are resistant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561B-BFB0-40D0-9C31-7877B4BC922A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462DB-54F5-4AAC-A9A2-B8D3B298A89C}" type="slidenum">
              <a:rPr lang="en-GB"/>
              <a:pPr/>
              <a:t>35</a:t>
            </a:fld>
            <a:endParaRPr lang="en-GB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462DB-54F5-4AAC-A9A2-B8D3B298A89C}" type="slidenum">
              <a:rPr lang="en-GB"/>
              <a:pPr/>
              <a:t>38</a:t>
            </a:fld>
            <a:endParaRPr lang="en-GB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D17643-CDA7-4C40-8348-7D319F88DDBC}" type="datetime1">
              <a:rPr lang="en-GB" smtClean="0"/>
              <a:pPr/>
              <a:t>16/09/2013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082F-4094-4C0C-947B-285F7E4C5120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C119-6C58-4C51-B76C-202740C2B6AE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C394-0CA4-47AE-9E0D-A72019AEE523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3418-91B3-4362-8E5C-7A6AD97A41B1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90F8-7585-42E0-8CBC-29B929C5F77F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799-C92C-4066-8CDA-4CDB3463D745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C4E9-5AE4-40E9-B5DF-32D26B9B293D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018-7BDC-418D-B34C-C0EEA326458C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2597-7FDC-4425-83C4-BE7C7A3E9BF9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911-B48E-4CA5-98EB-EB0C69A0FEA3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2C7ACD-8C9A-45EF-AC8A-9952BD92F7E6}" type="datetime1">
              <a:rPr lang="en-GB" smtClean="0"/>
              <a:pPr/>
              <a:t>16/09/2013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3/Dead_pines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e/e3/Dendroctonus_ponderosae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en/c/c9/RN_Beetle_galleries,_Wych_elm.JPG" TargetMode="External"/><Relationship Id="rId9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scientist.com/article/mg19025513.700-a-future-with-no-banana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Lesson%204%20-%20Daff%20dissection%20guide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/>
            <a:endParaRPr lang="en-GB">
              <a:latin typeface="Times New Roman" charset="0"/>
              <a:cs typeface="Times New Roman" charset="0"/>
            </a:endParaRPr>
          </a:p>
          <a:p>
            <a:pPr lvl="4" eaLnBrk="1" hangingPunct="1"/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2052" name="Picture 5" descr="true_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6477000" y="57912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0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Condoms help to prevent the spread of sexually transmitted diseases.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1268" name="Picture 5" descr="normal_photo_no_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56088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97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Condoms help to prevent the spread of sexually transmitted diseases.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2292" name="Picture 4" descr="normal_photo_no_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56088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333399"/>
                </a:solidFill>
              </a:rPr>
              <a:t>TRUE</a:t>
            </a:r>
            <a:endParaRPr lang="en-GB" sz="12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9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Girls should not swim or play sport during their period.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3316" name="Picture 4" descr="spor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04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Girls should not swim or play sport during their period.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4340" name="Picture 4" descr="spor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FF0000"/>
                </a:solidFill>
              </a:rPr>
              <a:t>FALSE</a:t>
            </a:r>
            <a:endParaRPr lang="en-GB" sz="1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1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A baby girl has eggs already inside her.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5364" name="Picture 5" descr="d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392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78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A baby girl has eggs already inside her.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6388" name="Picture 4" descr="d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392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333399"/>
                </a:solidFill>
              </a:rPr>
              <a:t>TRUE</a:t>
            </a:r>
            <a:endParaRPr lang="en-GB" sz="12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Taking the pill means you can’t get pregnant.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7412" name="Picture 5" descr="45052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5230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09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Taking the pill means you can’t get pregnant.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8436" name="Picture 4" descr="45052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5230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FF0000"/>
                </a:solidFill>
              </a:rPr>
              <a:t>FALSE</a:t>
            </a:r>
            <a:endParaRPr lang="en-GB" sz="1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8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You can’t get pregnant during a period.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9460" name="Picture 5" descr="3808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9260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17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You can’t get pregnant during a period.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20484" name="Picture 4" descr="3808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9260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0" y="36576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FF0000"/>
                </a:solidFill>
              </a:rPr>
              <a:t>FALSE</a:t>
            </a:r>
            <a:endParaRPr lang="en-GB" sz="1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You</a:t>
            </a:r>
            <a:r>
              <a:rPr lang="en-US" u="sng">
                <a:latin typeface="Times New Roman" charset="0"/>
                <a:cs typeface="Times New Roman" charset="0"/>
              </a:rPr>
              <a:t> can’t </a:t>
            </a:r>
            <a:r>
              <a:rPr lang="en-US">
                <a:latin typeface="Times New Roman" charset="0"/>
                <a:cs typeface="Times New Roman" charset="0"/>
              </a:rPr>
              <a:t>get pregnant the first time you have sex.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3076" name="Picture 5" descr="540175_pregnant_wo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429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49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The pill stops you from getting diseases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21508" name="Picture 5" descr="guyp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10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The pill stops you from getting diseases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22532" name="Picture 4" descr="guyp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4000" y="36576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FF0000"/>
                </a:solidFill>
              </a:rPr>
              <a:t>FALSE</a:t>
            </a:r>
            <a:endParaRPr lang="en-GB" sz="1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6912768" cy="48245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. 3.1  understand the differences between sexual and asexual reproduction </a:t>
            </a:r>
          </a:p>
          <a:p>
            <a:r>
              <a:rPr lang="en-GB" dirty="0" smtClean="0"/>
              <a:t>. 3.2  understand that fertilisation involves the fusion of a male and female gamete to produce a zygote that undergoes cell division and develops into an embryo </a:t>
            </a:r>
          </a:p>
          <a:p>
            <a:r>
              <a:rPr lang="en-GB" dirty="0" smtClean="0"/>
              <a:t>. 3.7  understand that plants can reproduce asexually by natural methods (illustrated by runners) and by artificial methods (illustrated by cuttings)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Shark virgin birth article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rgbClr val="AB0580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AB0580"/>
                </a:solidFill>
              </a:rPr>
              <a:t>Cloning plants</a:t>
            </a:r>
            <a:endParaRPr lang="en-GB" b="1" dirty="0">
              <a:solidFill>
                <a:srgbClr val="AB05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rgbClr val="AB0580"/>
            </a:solidFill>
          </a:ln>
        </p:spPr>
        <p:txBody>
          <a:bodyPr/>
          <a:lstStyle/>
          <a:p>
            <a:r>
              <a:rPr lang="en-GB" dirty="0" smtClean="0">
                <a:solidFill>
                  <a:srgbClr val="AB0580"/>
                </a:solidFill>
              </a:rPr>
              <a:t>Plants can be easily and cheaply cloned by taking cuttings</a:t>
            </a:r>
          </a:p>
          <a:p>
            <a:pPr>
              <a:buNone/>
            </a:pPr>
            <a:endParaRPr lang="en-GB" dirty="0" smtClean="0">
              <a:solidFill>
                <a:srgbClr val="AB0580"/>
              </a:solidFill>
            </a:endParaRPr>
          </a:p>
          <a:p>
            <a:r>
              <a:rPr lang="en-GB" dirty="0" smtClean="0">
                <a:solidFill>
                  <a:srgbClr val="AB0580"/>
                </a:solidFill>
              </a:rPr>
              <a:t>This is possible because plant cells retain the ability to develop in to any type of cell and can give rise to a whole new plant!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rgbClr val="AB0580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AB0580"/>
                </a:solidFill>
              </a:rPr>
              <a:t>Producing cuttings</a:t>
            </a:r>
            <a:endParaRPr lang="en-GB" b="1" dirty="0">
              <a:solidFill>
                <a:srgbClr val="AB05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rgbClr val="AB0580"/>
            </a:solidFill>
          </a:ln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050" name="AutoShape 2" descr="http://t3.gstatic.com/images?q=tbn:ANd9GcTSeXDCbaf68kc5R-bgNbqtdNZUGqX25asAmPRgglxb2GOKMfhh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http://t3.gstatic.com/images?q=tbn:ANd9GcTSeXDCbaf68kc5R-bgNbqtdNZUGqX25asAmPRgglxb2GOKMfhh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http://t3.gstatic.com/images?q=tbn:ANd9GcTSeXDCbaf68kc5R-bgNbqtdNZUGqX25asAmPRgglxb2GOKMfhh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AutoShape 8" descr="http://t3.gstatic.com/images?q=tbn:ANd9GcTSeXDCbaf68kc5R-bgNbqtdNZUGqX25asAmPRgglxb2GOKMfhh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444579" cy="25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2286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t3.gstatic.com/images?q=tbn:ANd9GcT5Nr6ysnX_vIoP46UKfiro5WxJAmplp-oI9vbX8zndsr9D5QIOT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852936"/>
            <a:ext cx="2468871" cy="2777481"/>
          </a:xfrm>
          <a:prstGeom prst="rect">
            <a:avLst/>
          </a:prstGeom>
          <a:noFill/>
        </p:spPr>
      </p:pic>
      <p:pic>
        <p:nvPicPr>
          <p:cNvPr id="2062" name="Picture 14" descr="http://t1.gstatic.com/images?q=tbn:ANd9GcQwDKK1hRsV9hq_9DGX6K9cVPl4hWVqsElfQtlIsZ1V20wsMPnI8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645024"/>
            <a:ext cx="2028825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9050">
            <a:solidFill>
              <a:srgbClr val="AB0580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AB0580"/>
                </a:solidFill>
              </a:rPr>
              <a:t>Producing cuttings</a:t>
            </a:r>
            <a:endParaRPr lang="en-GB" b="1" dirty="0">
              <a:solidFill>
                <a:srgbClr val="AB058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rgbClr val="AB058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AB0580"/>
                </a:solidFill>
              </a:rPr>
              <a:t>Cut part of the stem of the plant or sometimes a leaf</a:t>
            </a:r>
          </a:p>
          <a:p>
            <a:r>
              <a:rPr lang="en-GB" dirty="0" smtClean="0">
                <a:solidFill>
                  <a:srgbClr val="AB0580"/>
                </a:solidFill>
              </a:rPr>
              <a:t>Dip in hormone rooting powder to stimulate roots to develop</a:t>
            </a:r>
          </a:p>
          <a:p>
            <a:r>
              <a:rPr lang="en-GB" dirty="0" smtClean="0">
                <a:solidFill>
                  <a:srgbClr val="AB0580"/>
                </a:solidFill>
              </a:rPr>
              <a:t>Plant in damp compost</a:t>
            </a:r>
          </a:p>
          <a:p>
            <a:r>
              <a:rPr lang="en-GB" dirty="0" smtClean="0">
                <a:solidFill>
                  <a:srgbClr val="AB0580"/>
                </a:solidFill>
              </a:rPr>
              <a:t>The  cutting will grow in to a whole new plant after a few weeks if kept in the right conditions!</a:t>
            </a:r>
          </a:p>
          <a:p>
            <a:pPr>
              <a:buNone/>
            </a:pPr>
            <a:r>
              <a:rPr lang="en-GB" i="1" dirty="0" smtClean="0">
                <a:solidFill>
                  <a:srgbClr val="AB0580"/>
                </a:solidFill>
              </a:rPr>
              <a:t>    </a:t>
            </a:r>
            <a:r>
              <a:rPr lang="en-GB" b="1" i="1" dirty="0" smtClean="0">
                <a:solidFill>
                  <a:srgbClr val="00B050"/>
                </a:solidFill>
              </a:rPr>
              <a:t>Cuttings are genetically identical to parent plants- why is this useful for gardeners?</a:t>
            </a:r>
          </a:p>
        </p:txBody>
      </p:sp>
      <p:sp>
        <p:nvSpPr>
          <p:cNvPr id="2050" name="AutoShape 2" descr="http://jogjaimage.com/wp-content/uploads/pretty-women-cutting-plants-gard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http://jogjaimage.com/wp-content/uploads/pretty-women-cutting-plants-gard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172200" cy="914400"/>
          </a:xfrm>
        </p:spPr>
        <p:txBody>
          <a:bodyPr/>
          <a:lstStyle/>
          <a:p>
            <a:r>
              <a:rPr lang="en-GB" dirty="0" smtClean="0"/>
              <a:t>Vegetative propagation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2040"/>
            <a:ext cx="8839200" cy="10668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3100" dirty="0" smtClean="0"/>
              <a:t>	Production of structures in an organism that can grow into new individuals </a:t>
            </a:r>
            <a:r>
              <a:rPr lang="en-GB" sz="3100" dirty="0" smtClean="0">
                <a:sym typeface="Wingdings" pitchFamily="2" charset="2"/>
              </a:rPr>
              <a:t> these</a:t>
            </a:r>
            <a:r>
              <a:rPr lang="en-GB" sz="3100" dirty="0" smtClean="0"/>
              <a:t> are clones of the parent</a:t>
            </a:r>
            <a:endParaRPr lang="en-GB" sz="3100" dirty="0"/>
          </a:p>
        </p:txBody>
      </p:sp>
      <p:pic>
        <p:nvPicPr>
          <p:cNvPr id="17410" name="Picture 2" descr="http://www.coloradotrees.org/treeomonth/images/ulpr_row.jpg"/>
          <p:cNvPicPr>
            <a:picLocks noChangeAspect="1" noChangeArrowheads="1"/>
          </p:cNvPicPr>
          <p:nvPr/>
        </p:nvPicPr>
        <p:blipFill>
          <a:blip r:embed="rId3" cstate="print"/>
          <a:srcRect r="17500"/>
          <a:stretch>
            <a:fillRect/>
          </a:stretch>
        </p:blipFill>
        <p:spPr bwMode="auto">
          <a:xfrm>
            <a:off x="0" y="3733800"/>
            <a:ext cx="2514600" cy="2971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057400"/>
            <a:ext cx="6096000" cy="1676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English Elms (</a:t>
            </a:r>
            <a:r>
              <a:rPr lang="en-GB" sz="3200" i="1" dirty="0" err="1" smtClean="0"/>
              <a:t>Ulmus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procera</a:t>
            </a:r>
            <a:r>
              <a:rPr lang="en-GB" sz="3200" dirty="0" smtClean="0"/>
              <a:t>) reproduce asexually when damaged.</a:t>
            </a:r>
          </a:p>
        </p:txBody>
      </p:sp>
      <p:pic>
        <p:nvPicPr>
          <p:cNvPr id="17412" name="Picture 4" descr="\\Tcehs-filsvr\staffdocs$\lsmith\My Documents\Science\KS5\Year 13\OCR A Level\Biotechnology and gene technologies\rapid_repopulation_of_wood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79211"/>
            <a:ext cx="3048000" cy="487878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0" y="3733800"/>
            <a:ext cx="3810000" cy="3124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	After ~2months, b</a:t>
            </a:r>
            <a:r>
              <a:rPr lang="en-GB" sz="3200" noProof="0" dirty="0" err="1" smtClean="0"/>
              <a:t>asa</a:t>
            </a:r>
            <a:r>
              <a:rPr lang="en-GB" sz="3200" dirty="0" smtClean="0"/>
              <a:t>l sprouts grow from </a:t>
            </a:r>
            <a:r>
              <a:rPr lang="en-GB" sz="3200" dirty="0" err="1" smtClean="0"/>
              <a:t>meristem</a:t>
            </a:r>
            <a:r>
              <a:rPr lang="en-GB" sz="3200" dirty="0" smtClean="0"/>
              <a:t> tissue close to ground (less chance damage is here).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5867400" cy="838200"/>
          </a:xfrm>
        </p:spPr>
        <p:txBody>
          <a:bodyPr/>
          <a:lstStyle/>
          <a:p>
            <a:r>
              <a:rPr lang="en-GB" dirty="0" smtClean="0"/>
              <a:t>Dutch Elm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2133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Causes tree to </a:t>
            </a:r>
            <a:r>
              <a:rPr lang="en-GB" dirty="0" smtClean="0">
                <a:solidFill>
                  <a:srgbClr val="00B0F0"/>
                </a:solidFill>
              </a:rPr>
              <a:t>block its xylem </a:t>
            </a:r>
            <a:r>
              <a:rPr lang="en-GB" dirty="0" smtClean="0"/>
              <a:t>with gum </a:t>
            </a:r>
            <a:r>
              <a:rPr lang="en-GB" dirty="0" smtClean="0">
                <a:sym typeface="Wingdings" pitchFamily="2" charset="2"/>
              </a:rPr>
              <a:t> killing it</a:t>
            </a:r>
            <a:endParaRPr lang="en-GB" dirty="0" smtClean="0"/>
          </a:p>
          <a:p>
            <a:pPr algn="ctr">
              <a:buNone/>
            </a:pPr>
            <a:r>
              <a:rPr lang="en-GB" dirty="0" smtClean="0">
                <a:solidFill>
                  <a:srgbClr val="00FF00"/>
                </a:solidFill>
              </a:rPr>
              <a:t>Use the diagrams to explain why basal sprouting has not being successful in maintaining population levels?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18434" name="Picture 2" descr="\\Tcehs-filsvr\staffdocs$\lsmith\My Documents\Science\KS5\Year 13\OCR A Level\Biotechnology and gene technologies\vegetiative_propa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854" y="4495800"/>
            <a:ext cx="6725330" cy="2362200"/>
          </a:xfrm>
          <a:prstGeom prst="rect">
            <a:avLst/>
          </a:prstGeom>
          <a:noFill/>
        </p:spPr>
      </p:pic>
      <p:pic>
        <p:nvPicPr>
          <p:cNvPr id="18438" name="Picture 6" descr="File:RN Beetle galleries, Wych el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13385"/>
            <a:ext cx="2438400" cy="2344615"/>
          </a:xfrm>
          <a:prstGeom prst="rect">
            <a:avLst/>
          </a:prstGeom>
          <a:noFill/>
        </p:spPr>
      </p:pic>
      <p:pic>
        <p:nvPicPr>
          <p:cNvPr id="18440" name="Picture 8" descr="File:Dendroctonus ponderosa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0526" b="12281"/>
          <a:stretch>
            <a:fillRect/>
          </a:stretch>
        </p:blipFill>
        <p:spPr bwMode="auto">
          <a:xfrm>
            <a:off x="7367155" y="914400"/>
            <a:ext cx="1776845" cy="1371600"/>
          </a:xfrm>
          <a:prstGeom prst="rect">
            <a:avLst/>
          </a:prstGeom>
          <a:noFill/>
        </p:spPr>
      </p:pic>
      <p:pic>
        <p:nvPicPr>
          <p:cNvPr id="18442" name="Picture 10" descr="File:Dead pin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4583" t="5556" r="10417"/>
          <a:stretch>
            <a:fillRect/>
          </a:stretch>
        </p:blipFill>
        <p:spPr bwMode="auto">
          <a:xfrm>
            <a:off x="0" y="0"/>
            <a:ext cx="2501153" cy="2362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90800" y="76200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Disease caused by fungus </a:t>
            </a:r>
            <a:r>
              <a:rPr lang="en-GB" sz="3200" i="1" dirty="0" err="1" smtClean="0"/>
              <a:t>Ophiostoma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ulmi</a:t>
            </a:r>
            <a:r>
              <a:rPr lang="en-GB" sz="3200" i="1" dirty="0" smtClean="0"/>
              <a:t> </a:t>
            </a:r>
            <a:r>
              <a:rPr lang="en-GB" sz="3200" dirty="0" smtClean="0"/>
              <a:t>carried by Elm Bark Beetle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http://www.newscientist.com/article/mg19025513.700-a-future-with-no-bananas.html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You can’t get pregnant the first time you have sex.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4100" name="Picture 4" descr="540175_pregnant_wo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429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FF0000"/>
                </a:solidFill>
              </a:rPr>
              <a:t>FALSE</a:t>
            </a:r>
            <a:endParaRPr lang="en-GB" sz="1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8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discuss the advantages and disadvantages of plant cloning in agriculture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Advantages:</a:t>
            </a:r>
          </a:p>
          <a:p>
            <a:r>
              <a:rPr lang="en-GB" dirty="0" smtClean="0"/>
              <a:t>All plants genetically identical</a:t>
            </a:r>
          </a:p>
          <a:p>
            <a:r>
              <a:rPr lang="en-GB" dirty="0" smtClean="0"/>
              <a:t>Plants will mature at the same time and be harvested at the same time</a:t>
            </a:r>
          </a:p>
          <a:p>
            <a:r>
              <a:rPr lang="en-GB" dirty="0" smtClean="0"/>
              <a:t>Plants can be grown out of season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Disadvantages:</a:t>
            </a:r>
          </a:p>
          <a:p>
            <a:r>
              <a:rPr lang="en-GB" dirty="0" smtClean="0"/>
              <a:t>Arrival of new pathogen or climate change will affect all clones</a:t>
            </a:r>
          </a:p>
          <a:p>
            <a:r>
              <a:rPr lang="en-GB" dirty="0" smtClean="0"/>
              <a:t>High costs involved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5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27289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gent Orange"/>
              </a:rPr>
              <a:t>Asexual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5003800" y="836613"/>
            <a:ext cx="27289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ce Crikey"/>
              </a:rPr>
              <a:t>Sexual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08400" y="7651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and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00338" y="1700213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Reproduction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825" y="2924175"/>
            <a:ext cx="85693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u="sng"/>
              <a:t>Explain the difference!</a:t>
            </a:r>
          </a:p>
          <a:p>
            <a:pPr>
              <a:spcBef>
                <a:spcPct val="50000"/>
              </a:spcBef>
            </a:pPr>
            <a:r>
              <a:rPr lang="en-GB" sz="3200"/>
              <a:t>You must use the words:</a:t>
            </a: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9933"/>
                </a:solidFill>
              </a:rPr>
              <a:t>Offspring, genes, fertilisation, variation, clones, sex cells (gametes), inherit</a:t>
            </a:r>
          </a:p>
          <a:p>
            <a:pPr>
              <a:spcBef>
                <a:spcPct val="50000"/>
              </a:spcBef>
            </a:pPr>
            <a:r>
              <a:rPr lang="en-GB" sz="3200"/>
              <a:t>In your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9512" y="1772816"/>
            <a:ext cx="27289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gent Orange"/>
              </a:rPr>
              <a:t>Asexual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635896" y="1844824"/>
            <a:ext cx="27289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ce Crikey"/>
              </a:rPr>
              <a:t>Sexual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87824" y="1844824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and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47664" y="242088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/>
              <a:t>Reproduction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825" y="2924175"/>
            <a:ext cx="85693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u="sng"/>
              <a:t>Explain the difference!</a:t>
            </a:r>
          </a:p>
          <a:p>
            <a:pPr>
              <a:spcBef>
                <a:spcPct val="50000"/>
              </a:spcBef>
            </a:pPr>
            <a:r>
              <a:rPr lang="en-GB" sz="3200"/>
              <a:t>You must use the words:</a:t>
            </a: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9933"/>
                </a:solidFill>
              </a:rPr>
              <a:t>Offspring, genes, fertilisation, variation, clones, sex cells (gametes), inherit</a:t>
            </a:r>
          </a:p>
          <a:p>
            <a:pPr>
              <a:spcBef>
                <a:spcPct val="50000"/>
              </a:spcBef>
            </a:pPr>
            <a:r>
              <a:rPr lang="en-GB" sz="3200"/>
              <a:t>In your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Mark your neighbour’s work and give them a score out of 7 – 1 mark for each correct used word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GB" dirty="0" smtClean="0"/>
              <a:t>Objectives</a:t>
            </a:r>
            <a:br>
              <a:rPr lang="en-GB" dirty="0" smtClean="0"/>
            </a:br>
            <a:r>
              <a:rPr lang="en-GB" dirty="0" smtClean="0"/>
              <a:t>You should be able to…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/>
          </a:bodyPr>
          <a:lstStyle/>
          <a:p>
            <a:r>
              <a:rPr lang="en-GB" dirty="0" smtClean="0"/>
              <a:t>. 3.5  understand the conditions needed for seed germination </a:t>
            </a:r>
          </a:p>
          <a:p>
            <a:r>
              <a:rPr lang="en-GB" dirty="0" smtClean="0"/>
              <a:t>. 3.6  understand how germinating seeds utilise food reserves until the seedling can carry out photosynthesis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6904856" cy="32403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Plan an investigation to find out the height at which you can drop a prep school student without them being killed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(6 marks)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637443"/>
            <a:ext cx="1581151" cy="583259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8800" b="1" smtClean="0">
                <a:solidFill>
                  <a:srgbClr val="FF0000"/>
                </a:solidFill>
                <a:latin typeface="Berlin Sans FB" pitchFamily="34" charset="0"/>
              </a:rPr>
              <a:t>C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00CC00"/>
                </a:solidFill>
                <a:latin typeface="Berlin Sans FB" pitchFamily="34" charset="0"/>
              </a:rPr>
              <a:t>O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0000FF"/>
                </a:solidFill>
                <a:latin typeface="Berlin Sans FB" pitchFamily="34" charset="0"/>
              </a:rPr>
              <a:t>R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00CC00"/>
                </a:solidFill>
                <a:latin typeface="Berlin Sans FB" pitchFamily="34" charset="0"/>
              </a:rPr>
              <a:t>M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FF0000"/>
                </a:solidFill>
                <a:latin typeface="Berlin Sans FB" pitchFamily="34" charset="0"/>
              </a:rPr>
              <a:t>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29318" y="1525466"/>
            <a:ext cx="3905249" cy="4513751"/>
            <a:chOff x="835" y="1112"/>
            <a:chExt cx="1845" cy="4107"/>
          </a:xfrm>
        </p:grpSpPr>
        <p:sp>
          <p:nvSpPr>
            <p:cNvPr id="2059" name="Text Box 5"/>
            <p:cNvSpPr txBox="1">
              <a:spLocks noChangeArrowheads="1"/>
            </p:cNvSpPr>
            <p:nvPr/>
          </p:nvSpPr>
          <p:spPr bwMode="auto">
            <a:xfrm>
              <a:off x="835" y="1112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FF0000"/>
                  </a:solidFill>
                  <a:latin typeface="Berlin Sans FB" pitchFamily="34" charset="0"/>
                </a:rPr>
                <a:t>OMPARE</a:t>
              </a:r>
            </a:p>
          </p:txBody>
        </p:sp>
        <p:sp>
          <p:nvSpPr>
            <p:cNvPr id="2060" name="Text Box 8"/>
            <p:cNvSpPr txBox="1">
              <a:spLocks noChangeArrowheads="1"/>
            </p:cNvSpPr>
            <p:nvPr/>
          </p:nvSpPr>
          <p:spPr bwMode="auto">
            <a:xfrm>
              <a:off x="866" y="1979"/>
              <a:ext cx="1814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00CC00"/>
                  </a:solidFill>
                  <a:latin typeface="Berlin Sans FB" pitchFamily="34" charset="0"/>
                </a:rPr>
                <a:t>RGANISM</a:t>
              </a:r>
            </a:p>
          </p:txBody>
        </p:sp>
        <p:sp>
          <p:nvSpPr>
            <p:cNvPr id="2061" name="Text Box 9"/>
            <p:cNvSpPr txBox="1">
              <a:spLocks noChangeArrowheads="1"/>
            </p:cNvSpPr>
            <p:nvPr/>
          </p:nvSpPr>
          <p:spPr bwMode="auto">
            <a:xfrm>
              <a:off x="866" y="2862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0000FF"/>
                  </a:solidFill>
                  <a:latin typeface="Berlin Sans FB" pitchFamily="34" charset="0"/>
                </a:rPr>
                <a:t>EPEAT</a:t>
              </a:r>
            </a:p>
          </p:txBody>
        </p:sp>
        <p:sp>
          <p:nvSpPr>
            <p:cNvPr id="2062" name="Text Box 10"/>
            <p:cNvSpPr txBox="1">
              <a:spLocks noChangeArrowheads="1"/>
            </p:cNvSpPr>
            <p:nvPr/>
          </p:nvSpPr>
          <p:spPr bwMode="auto">
            <a:xfrm>
              <a:off x="899" y="3691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00CC00"/>
                  </a:solidFill>
                  <a:latin typeface="Berlin Sans FB" pitchFamily="34" charset="0"/>
                </a:rPr>
                <a:t>EASURE</a:t>
              </a:r>
            </a:p>
          </p:txBody>
        </p:sp>
        <p:sp>
          <p:nvSpPr>
            <p:cNvPr id="2063" name="Text Box 11"/>
            <p:cNvSpPr txBox="1">
              <a:spLocks noChangeArrowheads="1"/>
            </p:cNvSpPr>
            <p:nvPr/>
          </p:nvSpPr>
          <p:spPr bwMode="auto">
            <a:xfrm>
              <a:off x="890" y="4519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FF0000"/>
                  </a:solidFill>
                  <a:latin typeface="Berlin Sans FB" pitchFamily="34" charset="0"/>
                </a:rPr>
                <a:t>AME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38752" y="1436444"/>
            <a:ext cx="3930649" cy="4580793"/>
            <a:chOff x="2475" y="1007"/>
            <a:chExt cx="1857" cy="4168"/>
          </a:xfrm>
        </p:grpSpPr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2475" y="1007"/>
              <a:ext cx="1797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What will you</a:t>
              </a:r>
              <a:r>
                <a:rPr lang="en-GB" sz="2000" i="1"/>
                <a:t> </a:t>
              </a:r>
              <a:r>
                <a:rPr lang="en-GB" sz="2000" i="1">
                  <a:latin typeface="Berlin Sans FB" pitchFamily="34" charset="0"/>
                </a:rPr>
                <a:t>investigate? e.g. the activity of an enzyme at 0, 20, 40, 60 &amp; 80</a:t>
              </a:r>
              <a:r>
                <a:rPr lang="en-GB" sz="2000" i="1" baseline="40000">
                  <a:latin typeface="Berlin Sans FB" pitchFamily="34" charset="0"/>
                </a:rPr>
                <a:t>o</a:t>
              </a:r>
              <a:r>
                <a:rPr lang="en-GB" sz="2000" i="1">
                  <a:latin typeface="Berlin Sans FB" pitchFamily="34" charset="0"/>
                </a:rPr>
                <a:t>C </a:t>
              </a:r>
            </a:p>
          </p:txBody>
        </p:sp>
        <p:sp>
          <p:nvSpPr>
            <p:cNvPr id="2055" name="Text Box 13"/>
            <p:cNvSpPr txBox="1">
              <a:spLocks noChangeArrowheads="1"/>
            </p:cNvSpPr>
            <p:nvPr/>
          </p:nvSpPr>
          <p:spPr bwMode="auto">
            <a:xfrm>
              <a:off x="2523" y="2027"/>
              <a:ext cx="179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What organism will you investigate?</a:t>
              </a:r>
              <a:r>
                <a:rPr lang="en-GB" sz="2000" i="1">
                  <a:solidFill>
                    <a:srgbClr val="00CC00"/>
                  </a:solidFill>
                  <a:latin typeface="Berlin Sans FB" pitchFamily="34" charset="0"/>
                </a:rPr>
                <a:t> </a:t>
              </a:r>
            </a:p>
          </p:txBody>
        </p:sp>
        <p:sp>
          <p:nvSpPr>
            <p:cNvPr id="2056" name="Text Box 14"/>
            <p:cNvSpPr txBox="1">
              <a:spLocks noChangeArrowheads="1"/>
            </p:cNvSpPr>
            <p:nvPr/>
          </p:nvSpPr>
          <p:spPr bwMode="auto">
            <a:xfrm>
              <a:off x="2535" y="2790"/>
              <a:ext cx="179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How many times will you repeat the experiment?</a:t>
              </a:r>
              <a:r>
                <a:rPr lang="en-GB" sz="2000">
                  <a:solidFill>
                    <a:srgbClr val="0000FF"/>
                  </a:solidFill>
                  <a:latin typeface="Berlin Sans FB" pitchFamily="34" charset="0"/>
                </a:rPr>
                <a:t> </a:t>
              </a:r>
            </a:p>
          </p:txBody>
        </p:sp>
        <p:sp>
          <p:nvSpPr>
            <p:cNvPr id="2057" name="Text Box 16"/>
            <p:cNvSpPr txBox="1">
              <a:spLocks noChangeArrowheads="1"/>
            </p:cNvSpPr>
            <p:nvPr/>
          </p:nvSpPr>
          <p:spPr bwMode="auto">
            <a:xfrm>
              <a:off x="2523" y="3538"/>
              <a:ext cx="1797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How will you make your measurements? Apparatus, units, frequency, duration?</a:t>
              </a:r>
              <a:r>
                <a:rPr lang="en-GB" i="1">
                  <a:latin typeface="Berlin Sans FB" pitchFamily="34" charset="0"/>
                </a:rPr>
                <a:t> </a:t>
              </a:r>
            </a:p>
          </p:txBody>
        </p:sp>
        <p:sp>
          <p:nvSpPr>
            <p:cNvPr id="2058" name="Text Box 17"/>
            <p:cNvSpPr txBox="1">
              <a:spLocks noChangeArrowheads="1"/>
            </p:cNvSpPr>
            <p:nvPr/>
          </p:nvSpPr>
          <p:spPr bwMode="auto">
            <a:xfrm>
              <a:off x="2523" y="4531"/>
              <a:ext cx="179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 dirty="0">
                  <a:latin typeface="Berlin Sans FB" pitchFamily="34" charset="0"/>
                </a:rPr>
                <a:t>What you will you keep the same? Fair test. </a:t>
              </a:r>
              <a:r>
                <a:rPr lang="en-GB" sz="2000" i="1" dirty="0" smtClean="0">
                  <a:latin typeface="Berlin Sans FB" pitchFamily="34" charset="0"/>
                </a:rPr>
                <a:t>(2 marks)</a:t>
              </a:r>
              <a:endParaRPr lang="en-GB" sz="2000" i="1" dirty="0">
                <a:latin typeface="Berlin Sans FB" pitchFamily="34" charset="0"/>
              </a:endParaRPr>
            </a:p>
          </p:txBody>
        </p:sp>
      </p:grp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547664" y="0"/>
            <a:ext cx="7596336" cy="324036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Plan an investigation to find out the height at which you can drop a prep school student without them being killed. (6 marks)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 style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an experiment that investigates the effect of temperature on seed germination </a:t>
            </a:r>
          </a:p>
          <a:p>
            <a:r>
              <a:rPr lang="en-GB" dirty="0" smtClean="0"/>
              <a:t>(6 marks).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This answer will score 0 marks on an exam! You need to write an answer that will score 6 marks!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GB" dirty="0" smtClean="0"/>
              <a:t>Set up 4 </a:t>
            </a:r>
            <a:r>
              <a:rPr lang="en-GB" dirty="0" err="1" smtClean="0"/>
              <a:t>petri</a:t>
            </a:r>
            <a:r>
              <a:rPr lang="en-GB" dirty="0" smtClean="0"/>
              <a:t> dishes with cotton wool in each one.</a:t>
            </a:r>
          </a:p>
          <a:p>
            <a:r>
              <a:rPr lang="en-GB" dirty="0" smtClean="0"/>
              <a:t>Add water to the cotton wool and place the seeds on top.</a:t>
            </a:r>
          </a:p>
          <a:p>
            <a:r>
              <a:rPr lang="en-GB" dirty="0" smtClean="0"/>
              <a:t>Label your </a:t>
            </a:r>
            <a:r>
              <a:rPr lang="en-GB" dirty="0" err="1" smtClean="0"/>
              <a:t>petri</a:t>
            </a:r>
            <a:r>
              <a:rPr lang="en-GB" dirty="0" smtClean="0"/>
              <a:t> dishes.</a:t>
            </a:r>
          </a:p>
          <a:p>
            <a:r>
              <a:rPr lang="en-GB" dirty="0" smtClean="0"/>
              <a:t>Leave your dishes at 4 different temperatures.</a:t>
            </a:r>
          </a:p>
          <a:p>
            <a:r>
              <a:rPr lang="en-GB" dirty="0" smtClean="0"/>
              <a:t>Leave for a week and see what happens.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C394-0CA4-47AE-9E0D-A72019AEE523}" type="datetime1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637443"/>
            <a:ext cx="1581151" cy="583259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8800" b="1" smtClean="0">
                <a:solidFill>
                  <a:srgbClr val="FF0000"/>
                </a:solidFill>
                <a:latin typeface="Berlin Sans FB" pitchFamily="34" charset="0"/>
              </a:rPr>
              <a:t>C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00CC00"/>
                </a:solidFill>
                <a:latin typeface="Berlin Sans FB" pitchFamily="34" charset="0"/>
              </a:rPr>
              <a:t>O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0000FF"/>
                </a:solidFill>
                <a:latin typeface="Berlin Sans FB" pitchFamily="34" charset="0"/>
              </a:rPr>
              <a:t>R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00CC00"/>
                </a:solidFill>
                <a:latin typeface="Berlin Sans FB" pitchFamily="34" charset="0"/>
              </a:rPr>
              <a:t>M</a:t>
            </a:r>
            <a:r>
              <a:rPr lang="en-GB" sz="8800" b="1" smtClean="0">
                <a:latin typeface="Berlin Sans FB" pitchFamily="34" charset="0"/>
              </a:rPr>
              <a:t/>
            </a:r>
            <a:br>
              <a:rPr lang="en-GB" sz="8800" b="1" smtClean="0">
                <a:latin typeface="Berlin Sans FB" pitchFamily="34" charset="0"/>
              </a:rPr>
            </a:br>
            <a:r>
              <a:rPr lang="en-GB" sz="8800" b="1" smtClean="0">
                <a:solidFill>
                  <a:srgbClr val="FF0000"/>
                </a:solidFill>
                <a:latin typeface="Berlin Sans FB" pitchFamily="34" charset="0"/>
              </a:rPr>
              <a:t>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29318" y="1525466"/>
            <a:ext cx="3905249" cy="4513751"/>
            <a:chOff x="835" y="1112"/>
            <a:chExt cx="1845" cy="4107"/>
          </a:xfrm>
        </p:grpSpPr>
        <p:sp>
          <p:nvSpPr>
            <p:cNvPr id="2059" name="Text Box 5"/>
            <p:cNvSpPr txBox="1">
              <a:spLocks noChangeArrowheads="1"/>
            </p:cNvSpPr>
            <p:nvPr/>
          </p:nvSpPr>
          <p:spPr bwMode="auto">
            <a:xfrm>
              <a:off x="835" y="1112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FF0000"/>
                  </a:solidFill>
                  <a:latin typeface="Berlin Sans FB" pitchFamily="34" charset="0"/>
                </a:rPr>
                <a:t>OMPARE</a:t>
              </a:r>
            </a:p>
          </p:txBody>
        </p:sp>
        <p:sp>
          <p:nvSpPr>
            <p:cNvPr id="2060" name="Text Box 8"/>
            <p:cNvSpPr txBox="1">
              <a:spLocks noChangeArrowheads="1"/>
            </p:cNvSpPr>
            <p:nvPr/>
          </p:nvSpPr>
          <p:spPr bwMode="auto">
            <a:xfrm>
              <a:off x="866" y="1979"/>
              <a:ext cx="1814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 dirty="0">
                  <a:solidFill>
                    <a:srgbClr val="00CC00"/>
                  </a:solidFill>
                  <a:latin typeface="Berlin Sans FB" pitchFamily="34" charset="0"/>
                </a:rPr>
                <a:t>RGANISM</a:t>
              </a:r>
            </a:p>
          </p:txBody>
        </p:sp>
        <p:sp>
          <p:nvSpPr>
            <p:cNvPr id="2061" name="Text Box 9"/>
            <p:cNvSpPr txBox="1">
              <a:spLocks noChangeArrowheads="1"/>
            </p:cNvSpPr>
            <p:nvPr/>
          </p:nvSpPr>
          <p:spPr bwMode="auto">
            <a:xfrm>
              <a:off x="866" y="2862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0000FF"/>
                  </a:solidFill>
                  <a:latin typeface="Berlin Sans FB" pitchFamily="34" charset="0"/>
                </a:rPr>
                <a:t>EPEAT</a:t>
              </a:r>
            </a:p>
          </p:txBody>
        </p:sp>
        <p:sp>
          <p:nvSpPr>
            <p:cNvPr id="2062" name="Text Box 10"/>
            <p:cNvSpPr txBox="1">
              <a:spLocks noChangeArrowheads="1"/>
            </p:cNvSpPr>
            <p:nvPr/>
          </p:nvSpPr>
          <p:spPr bwMode="auto">
            <a:xfrm>
              <a:off x="899" y="3691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00CC00"/>
                  </a:solidFill>
                  <a:latin typeface="Berlin Sans FB" pitchFamily="34" charset="0"/>
                </a:rPr>
                <a:t>EASURE</a:t>
              </a:r>
            </a:p>
          </p:txBody>
        </p:sp>
        <p:sp>
          <p:nvSpPr>
            <p:cNvPr id="2063" name="Text Box 11"/>
            <p:cNvSpPr txBox="1">
              <a:spLocks noChangeArrowheads="1"/>
            </p:cNvSpPr>
            <p:nvPr/>
          </p:nvSpPr>
          <p:spPr bwMode="auto">
            <a:xfrm>
              <a:off x="890" y="4519"/>
              <a:ext cx="167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400" b="1">
                  <a:solidFill>
                    <a:srgbClr val="FF0000"/>
                  </a:solidFill>
                  <a:latin typeface="Berlin Sans FB" pitchFamily="34" charset="0"/>
                </a:rPr>
                <a:t>AME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38752" y="1436444"/>
            <a:ext cx="3930649" cy="4580793"/>
            <a:chOff x="2475" y="1007"/>
            <a:chExt cx="1857" cy="4168"/>
          </a:xfrm>
        </p:grpSpPr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2475" y="1007"/>
              <a:ext cx="1797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What will you</a:t>
              </a:r>
              <a:r>
                <a:rPr lang="en-GB" sz="2000" i="1"/>
                <a:t> </a:t>
              </a:r>
              <a:r>
                <a:rPr lang="en-GB" sz="2000" i="1">
                  <a:latin typeface="Berlin Sans FB" pitchFamily="34" charset="0"/>
                </a:rPr>
                <a:t>investigate? e.g. the activity of an enzyme at 0, 20, 40, 60 &amp; 80</a:t>
              </a:r>
              <a:r>
                <a:rPr lang="en-GB" sz="2000" i="1" baseline="40000">
                  <a:latin typeface="Berlin Sans FB" pitchFamily="34" charset="0"/>
                </a:rPr>
                <a:t>o</a:t>
              </a:r>
              <a:r>
                <a:rPr lang="en-GB" sz="2000" i="1">
                  <a:latin typeface="Berlin Sans FB" pitchFamily="34" charset="0"/>
                </a:rPr>
                <a:t>C </a:t>
              </a:r>
            </a:p>
          </p:txBody>
        </p:sp>
        <p:sp>
          <p:nvSpPr>
            <p:cNvPr id="2055" name="Text Box 13"/>
            <p:cNvSpPr txBox="1">
              <a:spLocks noChangeArrowheads="1"/>
            </p:cNvSpPr>
            <p:nvPr/>
          </p:nvSpPr>
          <p:spPr bwMode="auto">
            <a:xfrm>
              <a:off x="2523" y="2027"/>
              <a:ext cx="179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What organism will you investigate?</a:t>
              </a:r>
              <a:r>
                <a:rPr lang="en-GB" sz="2000" i="1">
                  <a:solidFill>
                    <a:srgbClr val="00CC00"/>
                  </a:solidFill>
                  <a:latin typeface="Berlin Sans FB" pitchFamily="34" charset="0"/>
                </a:rPr>
                <a:t> </a:t>
              </a:r>
            </a:p>
          </p:txBody>
        </p:sp>
        <p:sp>
          <p:nvSpPr>
            <p:cNvPr id="2056" name="Text Box 14"/>
            <p:cNvSpPr txBox="1">
              <a:spLocks noChangeArrowheads="1"/>
            </p:cNvSpPr>
            <p:nvPr/>
          </p:nvSpPr>
          <p:spPr bwMode="auto">
            <a:xfrm>
              <a:off x="2535" y="2790"/>
              <a:ext cx="179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How many times will you repeat the experiment?</a:t>
              </a:r>
              <a:r>
                <a:rPr lang="en-GB" sz="2000">
                  <a:solidFill>
                    <a:srgbClr val="0000FF"/>
                  </a:solidFill>
                  <a:latin typeface="Berlin Sans FB" pitchFamily="34" charset="0"/>
                </a:rPr>
                <a:t> </a:t>
              </a:r>
            </a:p>
          </p:txBody>
        </p:sp>
        <p:sp>
          <p:nvSpPr>
            <p:cNvPr id="2057" name="Text Box 16"/>
            <p:cNvSpPr txBox="1">
              <a:spLocks noChangeArrowheads="1"/>
            </p:cNvSpPr>
            <p:nvPr/>
          </p:nvSpPr>
          <p:spPr bwMode="auto">
            <a:xfrm>
              <a:off x="2523" y="3538"/>
              <a:ext cx="1797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>
                  <a:latin typeface="Berlin Sans FB" pitchFamily="34" charset="0"/>
                </a:rPr>
                <a:t>How will you make your measurements? Apparatus, units, frequency, duration?</a:t>
              </a:r>
              <a:r>
                <a:rPr lang="en-GB" i="1">
                  <a:latin typeface="Berlin Sans FB" pitchFamily="34" charset="0"/>
                </a:rPr>
                <a:t> </a:t>
              </a:r>
            </a:p>
          </p:txBody>
        </p:sp>
        <p:sp>
          <p:nvSpPr>
            <p:cNvPr id="2058" name="Text Box 17"/>
            <p:cNvSpPr txBox="1">
              <a:spLocks noChangeArrowheads="1"/>
            </p:cNvSpPr>
            <p:nvPr/>
          </p:nvSpPr>
          <p:spPr bwMode="auto">
            <a:xfrm>
              <a:off x="2523" y="4531"/>
              <a:ext cx="179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 dirty="0">
                  <a:latin typeface="Berlin Sans FB" pitchFamily="34" charset="0"/>
                </a:rPr>
                <a:t>What you will you keep the same? Fair test. </a:t>
              </a:r>
              <a:r>
                <a:rPr lang="en-GB" sz="2000" i="1" dirty="0" smtClean="0">
                  <a:latin typeface="Berlin Sans FB" pitchFamily="34" charset="0"/>
                </a:rPr>
                <a:t>(2 marks)</a:t>
              </a:r>
              <a:endParaRPr lang="en-GB" sz="2000" i="1" dirty="0">
                <a:latin typeface="Berlin Sans FB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r>
              <a:rPr lang="en-GB" sz="4000" dirty="0" smtClean="0"/>
              <a:t>Design an experiment that investigates the effect of temperature on seed germination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 I can describe the structures of an insect-pollinated and a wind-pollinated flower and explain how each is adapted for pollination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Sperm can live for up to 3 days inside a woman’s body.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5124" name="Picture 5" descr="spe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124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03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file"/>
              </a:rPr>
              <a:t>Dissection guide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exam style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the structure of a </a:t>
            </a:r>
            <a:r>
              <a:rPr lang="en-GB" dirty="0" err="1" smtClean="0"/>
              <a:t>dicotyledenous</a:t>
            </a:r>
            <a:r>
              <a:rPr lang="en-GB" dirty="0" smtClean="0"/>
              <a:t> animal-pollinated flower.</a:t>
            </a:r>
          </a:p>
          <a:p>
            <a:r>
              <a:rPr lang="en-GB" b="1" dirty="0" smtClean="0"/>
              <a:t>(Total 6 marks)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	</a:t>
            </a:r>
            <a:r>
              <a:rPr lang="en-GB" i="1" dirty="0" smtClean="0"/>
              <a:t>Award </a:t>
            </a:r>
            <a:r>
              <a:rPr lang="en-GB" b="1" i="1" dirty="0" smtClean="0"/>
              <a:t>[1] for each of the following structures clearly drawn and labelled correctly.</a:t>
            </a:r>
          </a:p>
          <a:p>
            <a:r>
              <a:rPr lang="en-GB" dirty="0" smtClean="0"/>
              <a:t>petals;</a:t>
            </a:r>
            <a:br>
              <a:rPr lang="en-GB" dirty="0" smtClean="0"/>
            </a:br>
            <a:r>
              <a:rPr lang="en-GB" dirty="0" smtClean="0"/>
              <a:t>sepal;</a:t>
            </a:r>
            <a:br>
              <a:rPr lang="en-GB" dirty="0" smtClean="0"/>
            </a:br>
            <a:r>
              <a:rPr lang="en-GB" dirty="0" smtClean="0"/>
              <a:t>stigma;</a:t>
            </a:r>
            <a:br>
              <a:rPr lang="en-GB" dirty="0" smtClean="0"/>
            </a:br>
            <a:r>
              <a:rPr lang="en-GB" dirty="0" smtClean="0"/>
              <a:t>style;</a:t>
            </a:r>
            <a:br>
              <a:rPr lang="en-GB" dirty="0" smtClean="0"/>
            </a:br>
            <a:r>
              <a:rPr lang="en-GB" dirty="0" smtClean="0"/>
              <a:t>ovary;</a:t>
            </a:r>
            <a:br>
              <a:rPr lang="en-GB" dirty="0" smtClean="0"/>
            </a:br>
            <a:r>
              <a:rPr lang="en-GB" dirty="0" smtClean="0"/>
              <a:t>stamen / anther and filament;</a:t>
            </a:r>
            <a:br>
              <a:rPr lang="en-GB" dirty="0" smtClean="0"/>
            </a:br>
            <a:r>
              <a:rPr lang="en-GB" dirty="0" smtClean="0"/>
              <a:t>receptacle / </a:t>
            </a:r>
            <a:r>
              <a:rPr lang="en-GB" dirty="0" err="1" smtClean="0"/>
              <a:t>nectary</a:t>
            </a:r>
            <a:r>
              <a:rPr lang="en-GB" dirty="0" smtClean="0"/>
              <a:t>;</a:t>
            </a:r>
          </a:p>
          <a:p>
            <a:r>
              <a:rPr lang="en-GB" b="1" dirty="0" smtClean="0"/>
              <a:t>[6]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Sperm can live for up to 3 days inside a woman’s body.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6148" name="Picture 4" descr="spe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124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333399"/>
                </a:solidFill>
              </a:rPr>
              <a:t>TRUE</a:t>
            </a:r>
            <a:endParaRPr lang="en-GB" sz="12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9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You can’t get pregnant if you have sex standing up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7172" name="Picture 5" descr="%2302_tango_disp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34791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06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You can’t get pregnant if you have sex standing up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8196" name="Picture 5" descr="%2302_tango_disp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230187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FF0000"/>
                </a:solidFill>
              </a:rPr>
              <a:t>FALSE</a:t>
            </a:r>
            <a:endParaRPr lang="en-GB" sz="1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5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Boys start to have wet dreams when they reach puberty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9220" name="Picture 5" descr="221347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23812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88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True or false?</a:t>
            </a: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	Boys start to have wet dreams when they reach puberty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10244" name="Picture 4" descr="221347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23812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0">
                <a:solidFill>
                  <a:srgbClr val="333399"/>
                </a:solidFill>
              </a:rPr>
              <a:t>TRUE</a:t>
            </a:r>
            <a:endParaRPr lang="en-GB" sz="12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5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921</Words>
  <Application>Microsoft Office PowerPoint</Application>
  <PresentationFormat>On-screen Show (4:3)</PresentationFormat>
  <Paragraphs>164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Objectives</vt:lpstr>
      <vt:lpstr>Slide 23</vt:lpstr>
      <vt:lpstr>Cloning plants</vt:lpstr>
      <vt:lpstr>Producing cuttings</vt:lpstr>
      <vt:lpstr>Producing cuttings</vt:lpstr>
      <vt:lpstr>Vegetative propagation</vt:lpstr>
      <vt:lpstr>Dutch Elm Disease</vt:lpstr>
      <vt:lpstr>Slide 29</vt:lpstr>
      <vt:lpstr>discuss the advantages and disadvantages of plant cloning in agriculture</vt:lpstr>
      <vt:lpstr>Slide 31</vt:lpstr>
      <vt:lpstr>Slide 32</vt:lpstr>
      <vt:lpstr>Objectives You should be able to…</vt:lpstr>
      <vt:lpstr>Slide 34</vt:lpstr>
      <vt:lpstr>C O R M S</vt:lpstr>
      <vt:lpstr>Exam style question</vt:lpstr>
      <vt:lpstr>This answer will score 0 marks on an exam! You need to write an answer that will score 6 marks!</vt:lpstr>
      <vt:lpstr>C O R M S</vt:lpstr>
      <vt:lpstr>Objective</vt:lpstr>
      <vt:lpstr>Slide 40</vt:lpstr>
      <vt:lpstr>Plenary – exam style question</vt:lpstr>
      <vt:lpstr>Plenary answers</vt:lpstr>
    </vt:vector>
  </TitlesOfParts>
  <Company>City of Bristol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The Importance of ATP</dc:title>
  <dc:creator>Project 2003 User</dc:creator>
  <cp:lastModifiedBy>Anthony Lovat</cp:lastModifiedBy>
  <cp:revision>45</cp:revision>
  <dcterms:created xsi:type="dcterms:W3CDTF">2012-05-22T08:35:20Z</dcterms:created>
  <dcterms:modified xsi:type="dcterms:W3CDTF">2013-09-16T14:46:23Z</dcterms:modified>
</cp:coreProperties>
</file>